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363" r:id="rId2"/>
    <p:sldId id="262" r:id="rId3"/>
    <p:sldId id="257" r:id="rId4"/>
    <p:sldId id="266" r:id="rId5"/>
    <p:sldId id="267" r:id="rId6"/>
    <p:sldId id="269" r:id="rId7"/>
    <p:sldId id="275" r:id="rId8"/>
    <p:sldId id="272" r:id="rId9"/>
    <p:sldId id="258" r:id="rId10"/>
    <p:sldId id="265" r:id="rId11"/>
    <p:sldId id="270" r:id="rId12"/>
    <p:sldId id="273" r:id="rId13"/>
    <p:sldId id="326" r:id="rId14"/>
    <p:sldId id="364" r:id="rId15"/>
    <p:sldId id="260" r:id="rId16"/>
    <p:sldId id="366" r:id="rId17"/>
    <p:sldId id="365" r:id="rId18"/>
    <p:sldId id="367" r:id="rId19"/>
    <p:sldId id="368" r:id="rId20"/>
    <p:sldId id="263" r:id="rId21"/>
    <p:sldId id="261" r:id="rId22"/>
    <p:sldId id="26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93"/>
    <p:restoredTop sz="82947"/>
  </p:normalViewPr>
  <p:slideViewPr>
    <p:cSldViewPr snapToGrid="0" snapToObjects="1">
      <p:cViewPr varScale="1">
        <p:scale>
          <a:sx n="125" d="100"/>
          <a:sy n="125" d="100"/>
        </p:scale>
        <p:origin x="232" y="160"/>
      </p:cViewPr>
      <p:guideLst/>
    </p:cSldViewPr>
  </p:slideViewPr>
  <p:notesTextViewPr>
    <p:cViewPr>
      <p:scale>
        <a:sx n="185" d="100"/>
        <a:sy n="18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97F43F-9706-D745-83DB-AEAB48B2766D}" type="doc">
      <dgm:prSet loTypeId="urn:microsoft.com/office/officeart/2005/8/layout/radial1" loCatId="" qsTypeId="urn:microsoft.com/office/officeart/2005/8/quickstyle/simple4" qsCatId="simple" csTypeId="urn:microsoft.com/office/officeart/2005/8/colors/colorful2" csCatId="colorful" phldr="1"/>
      <dgm:spPr/>
      <dgm:t>
        <a:bodyPr/>
        <a:lstStyle/>
        <a:p>
          <a:endParaRPr lang="en-GB"/>
        </a:p>
      </dgm:t>
    </dgm:pt>
    <dgm:pt modelId="{11136423-D15C-1243-B0ED-36CD3156C561}">
      <dgm:prSet phldrT="[Text]"/>
      <dgm:spPr/>
      <dgm:t>
        <a:bodyPr/>
        <a:lstStyle/>
        <a:p>
          <a:r>
            <a:rPr lang="en-GB" dirty="0"/>
            <a:t>Clear-fell restoration</a:t>
          </a:r>
        </a:p>
      </dgm:t>
    </dgm:pt>
    <dgm:pt modelId="{DB4770BA-2CB9-7D40-A60E-4F2E0FE40C24}" type="parTrans" cxnId="{1480535D-2DD9-DA41-991C-4D4A21EDF33E}">
      <dgm:prSet/>
      <dgm:spPr/>
      <dgm:t>
        <a:bodyPr/>
        <a:lstStyle/>
        <a:p>
          <a:endParaRPr lang="en-GB"/>
        </a:p>
      </dgm:t>
    </dgm:pt>
    <dgm:pt modelId="{5C75ED9D-BB9B-4441-845B-4780A9DD73C2}" type="sibTrans" cxnId="{1480535D-2DD9-DA41-991C-4D4A21EDF33E}">
      <dgm:prSet/>
      <dgm:spPr/>
      <dgm:t>
        <a:bodyPr/>
        <a:lstStyle/>
        <a:p>
          <a:endParaRPr lang="en-GB"/>
        </a:p>
      </dgm:t>
    </dgm:pt>
    <dgm:pt modelId="{F5BE2E15-DF91-5647-99F9-488C343F9730}">
      <dgm:prSet phldrT="[Text]"/>
      <dgm:spPr/>
      <dgm:t>
        <a:bodyPr/>
        <a:lstStyle/>
        <a:p>
          <a:r>
            <a:rPr lang="en-GB" dirty="0"/>
            <a:t>Objectives</a:t>
          </a:r>
        </a:p>
      </dgm:t>
    </dgm:pt>
    <dgm:pt modelId="{C0C66995-6274-174F-BD4A-361CCAA105EC}" type="parTrans" cxnId="{9DDAD0C1-9080-2440-AD7D-421AB1C8DD08}">
      <dgm:prSet/>
      <dgm:spPr/>
      <dgm:t>
        <a:bodyPr/>
        <a:lstStyle/>
        <a:p>
          <a:endParaRPr lang="en-GB"/>
        </a:p>
      </dgm:t>
    </dgm:pt>
    <dgm:pt modelId="{2A167318-1265-F649-97FB-ECA0D19FE5ED}" type="sibTrans" cxnId="{9DDAD0C1-9080-2440-AD7D-421AB1C8DD08}">
      <dgm:prSet/>
      <dgm:spPr/>
      <dgm:t>
        <a:bodyPr/>
        <a:lstStyle/>
        <a:p>
          <a:endParaRPr lang="en-GB"/>
        </a:p>
      </dgm:t>
    </dgm:pt>
    <dgm:pt modelId="{5512C130-43C2-2440-ABD6-2A10C52624F8}">
      <dgm:prSet phldrT="[Text]"/>
      <dgm:spPr/>
      <dgm:t>
        <a:bodyPr/>
        <a:lstStyle/>
        <a:p>
          <a:r>
            <a:rPr lang="en-GB" dirty="0"/>
            <a:t>Weeds</a:t>
          </a:r>
        </a:p>
      </dgm:t>
    </dgm:pt>
    <dgm:pt modelId="{F8DFAFA4-D2CE-924F-9ED4-6B1130D39C63}" type="parTrans" cxnId="{D1B34084-A5C5-9248-9235-FD3A80812953}">
      <dgm:prSet/>
      <dgm:spPr/>
      <dgm:t>
        <a:bodyPr/>
        <a:lstStyle/>
        <a:p>
          <a:endParaRPr lang="en-GB"/>
        </a:p>
      </dgm:t>
    </dgm:pt>
    <dgm:pt modelId="{A9B955FC-C0A9-0242-A611-EF90463A8E37}" type="sibTrans" cxnId="{D1B34084-A5C5-9248-9235-FD3A80812953}">
      <dgm:prSet/>
      <dgm:spPr/>
      <dgm:t>
        <a:bodyPr/>
        <a:lstStyle/>
        <a:p>
          <a:endParaRPr lang="en-GB"/>
        </a:p>
      </dgm:t>
    </dgm:pt>
    <dgm:pt modelId="{75203A7B-A06F-FB4C-B4D9-10103F5F85D1}">
      <dgm:prSet phldrT="[Text]"/>
      <dgm:spPr/>
      <dgm:t>
        <a:bodyPr/>
        <a:lstStyle/>
        <a:p>
          <a:r>
            <a:rPr lang="en-GB" dirty="0"/>
            <a:t>Herbivores &amp; omnivores</a:t>
          </a:r>
        </a:p>
      </dgm:t>
    </dgm:pt>
    <dgm:pt modelId="{77B3D627-8ED5-4E46-BA36-D405C1115971}" type="parTrans" cxnId="{700DD62E-343B-0B46-BE65-13D3B919467B}">
      <dgm:prSet/>
      <dgm:spPr/>
      <dgm:t>
        <a:bodyPr/>
        <a:lstStyle/>
        <a:p>
          <a:endParaRPr lang="en-GB"/>
        </a:p>
      </dgm:t>
    </dgm:pt>
    <dgm:pt modelId="{3899C990-B9CE-B545-80E4-78D7FDEA8D64}" type="sibTrans" cxnId="{700DD62E-343B-0B46-BE65-13D3B919467B}">
      <dgm:prSet/>
      <dgm:spPr/>
      <dgm:t>
        <a:bodyPr/>
        <a:lstStyle/>
        <a:p>
          <a:endParaRPr lang="en-GB"/>
        </a:p>
      </dgm:t>
    </dgm:pt>
    <dgm:pt modelId="{29FA55EA-D455-6042-A392-74E946303793}">
      <dgm:prSet phldrT="[Text]"/>
      <dgm:spPr/>
      <dgm:t>
        <a:bodyPr/>
        <a:lstStyle/>
        <a:p>
          <a:r>
            <a:rPr lang="en-GB" dirty="0"/>
            <a:t>Climate gradients</a:t>
          </a:r>
        </a:p>
      </dgm:t>
    </dgm:pt>
    <dgm:pt modelId="{69D5CA92-1EDE-214C-A8C7-B7244C061A50}" type="parTrans" cxnId="{4E98188E-642F-2443-BCD6-A3D9EB9E9094}">
      <dgm:prSet/>
      <dgm:spPr/>
      <dgm:t>
        <a:bodyPr/>
        <a:lstStyle/>
        <a:p>
          <a:endParaRPr lang="en-GB"/>
        </a:p>
      </dgm:t>
    </dgm:pt>
    <dgm:pt modelId="{D05AECE1-799A-3A4A-9342-E25DCBA8CA45}" type="sibTrans" cxnId="{4E98188E-642F-2443-BCD6-A3D9EB9E9094}">
      <dgm:prSet/>
      <dgm:spPr/>
      <dgm:t>
        <a:bodyPr/>
        <a:lstStyle/>
        <a:p>
          <a:endParaRPr lang="en-GB"/>
        </a:p>
      </dgm:t>
    </dgm:pt>
    <dgm:pt modelId="{52BA3326-0D13-9B4A-BF4E-0B13641BF42F}">
      <dgm:prSet/>
      <dgm:spPr/>
      <dgm:t>
        <a:bodyPr/>
        <a:lstStyle/>
        <a:p>
          <a:r>
            <a:rPr lang="en-GB" dirty="0"/>
            <a:t>Site factors</a:t>
          </a:r>
        </a:p>
      </dgm:t>
    </dgm:pt>
    <dgm:pt modelId="{477BC03E-6749-CA44-910C-C88C01D1D4EB}" type="parTrans" cxnId="{F2135A24-5AD1-C041-A2C0-EEE5799E067B}">
      <dgm:prSet/>
      <dgm:spPr/>
      <dgm:t>
        <a:bodyPr/>
        <a:lstStyle/>
        <a:p>
          <a:endParaRPr lang="en-GB"/>
        </a:p>
      </dgm:t>
    </dgm:pt>
    <dgm:pt modelId="{4BBD3780-2694-674A-A23E-9FD61594DD0E}" type="sibTrans" cxnId="{F2135A24-5AD1-C041-A2C0-EEE5799E067B}">
      <dgm:prSet/>
      <dgm:spPr/>
      <dgm:t>
        <a:bodyPr/>
        <a:lstStyle/>
        <a:p>
          <a:endParaRPr lang="en-GB"/>
        </a:p>
      </dgm:t>
    </dgm:pt>
    <dgm:pt modelId="{38839071-7A70-6341-A71D-77E8512339D1}">
      <dgm:prSet/>
      <dgm:spPr/>
      <dgm:t>
        <a:bodyPr/>
        <a:lstStyle/>
        <a:p>
          <a:r>
            <a:rPr lang="en-GB" dirty="0"/>
            <a:t>Seeds &amp; dispersers</a:t>
          </a:r>
        </a:p>
      </dgm:t>
    </dgm:pt>
    <dgm:pt modelId="{942CBA1D-3AA9-AA4D-8C41-546CF0BDF09C}" type="parTrans" cxnId="{A656587B-4019-D546-8F6A-86DE7F3A6C10}">
      <dgm:prSet/>
      <dgm:spPr/>
      <dgm:t>
        <a:bodyPr/>
        <a:lstStyle/>
        <a:p>
          <a:endParaRPr lang="en-GB"/>
        </a:p>
      </dgm:t>
    </dgm:pt>
    <dgm:pt modelId="{61026857-C1B0-9049-8E22-E5A73F0A0CC4}" type="sibTrans" cxnId="{A656587B-4019-D546-8F6A-86DE7F3A6C10}">
      <dgm:prSet/>
      <dgm:spPr/>
      <dgm:t>
        <a:bodyPr/>
        <a:lstStyle/>
        <a:p>
          <a:endParaRPr lang="en-GB"/>
        </a:p>
      </dgm:t>
    </dgm:pt>
    <dgm:pt modelId="{3AD66897-BDBF-4543-AB3F-AE5655992612}" type="pres">
      <dgm:prSet presAssocID="{C797F43F-9706-D745-83DB-AEAB48B2766D}" presName="cycle" presStyleCnt="0">
        <dgm:presLayoutVars>
          <dgm:chMax val="1"/>
          <dgm:dir/>
          <dgm:animLvl val="ctr"/>
          <dgm:resizeHandles val="exact"/>
        </dgm:presLayoutVars>
      </dgm:prSet>
      <dgm:spPr/>
    </dgm:pt>
    <dgm:pt modelId="{97494F28-73B9-C34A-929B-1ECCA036A25F}" type="pres">
      <dgm:prSet presAssocID="{11136423-D15C-1243-B0ED-36CD3156C561}" presName="centerShape" presStyleLbl="node0" presStyleIdx="0" presStyleCnt="1"/>
      <dgm:spPr/>
    </dgm:pt>
    <dgm:pt modelId="{DAC6279E-B504-8F4B-9830-EC6E74A618C1}" type="pres">
      <dgm:prSet presAssocID="{C0C66995-6274-174F-BD4A-361CCAA105EC}" presName="Name9" presStyleLbl="parChTrans1D2" presStyleIdx="0" presStyleCnt="6"/>
      <dgm:spPr/>
    </dgm:pt>
    <dgm:pt modelId="{3DAD43EF-30C4-FF47-80BE-33B37F82F038}" type="pres">
      <dgm:prSet presAssocID="{C0C66995-6274-174F-BD4A-361CCAA105EC}" presName="connTx" presStyleLbl="parChTrans1D2" presStyleIdx="0" presStyleCnt="6"/>
      <dgm:spPr/>
    </dgm:pt>
    <dgm:pt modelId="{46C24753-0E04-6C45-9346-10CA762972A8}" type="pres">
      <dgm:prSet presAssocID="{F5BE2E15-DF91-5647-99F9-488C343F9730}" presName="node" presStyleLbl="node1" presStyleIdx="0" presStyleCnt="6" custRadScaleRad="104279" custRadScaleInc="-3715">
        <dgm:presLayoutVars>
          <dgm:bulletEnabled val="1"/>
        </dgm:presLayoutVars>
      </dgm:prSet>
      <dgm:spPr/>
    </dgm:pt>
    <dgm:pt modelId="{F804B6EE-C86E-8840-B47D-01DDA843DD5E}" type="pres">
      <dgm:prSet presAssocID="{F8DFAFA4-D2CE-924F-9ED4-6B1130D39C63}" presName="Name9" presStyleLbl="parChTrans1D2" presStyleIdx="1" presStyleCnt="6"/>
      <dgm:spPr/>
    </dgm:pt>
    <dgm:pt modelId="{232EC1B2-65E7-B243-BC61-ADFD36E661EC}" type="pres">
      <dgm:prSet presAssocID="{F8DFAFA4-D2CE-924F-9ED4-6B1130D39C63}" presName="connTx" presStyleLbl="parChTrans1D2" presStyleIdx="1" presStyleCnt="6"/>
      <dgm:spPr/>
    </dgm:pt>
    <dgm:pt modelId="{92EA29BD-8283-F34F-958D-41B7022DED48}" type="pres">
      <dgm:prSet presAssocID="{5512C130-43C2-2440-ABD6-2A10C52624F8}" presName="node" presStyleLbl="node1" presStyleIdx="1" presStyleCnt="6" custRadScaleRad="103972" custRadScaleInc="-403137">
        <dgm:presLayoutVars>
          <dgm:bulletEnabled val="1"/>
        </dgm:presLayoutVars>
      </dgm:prSet>
      <dgm:spPr/>
    </dgm:pt>
    <dgm:pt modelId="{1DE7FC1A-5958-A141-B112-B8165940BEEF}" type="pres">
      <dgm:prSet presAssocID="{77B3D627-8ED5-4E46-BA36-D405C1115971}" presName="Name9" presStyleLbl="parChTrans1D2" presStyleIdx="2" presStyleCnt="6"/>
      <dgm:spPr/>
    </dgm:pt>
    <dgm:pt modelId="{21CD2AC7-1C6B-9644-BB53-8A1544842D27}" type="pres">
      <dgm:prSet presAssocID="{77B3D627-8ED5-4E46-BA36-D405C1115971}" presName="connTx" presStyleLbl="parChTrans1D2" presStyleIdx="2" presStyleCnt="6"/>
      <dgm:spPr/>
    </dgm:pt>
    <dgm:pt modelId="{D57AE23E-BE49-9343-99A4-E4990A97172E}" type="pres">
      <dgm:prSet presAssocID="{75203A7B-A06F-FB4C-B4D9-10103F5F85D1}" presName="node" presStyleLbl="node1" presStyleIdx="2" presStyleCnt="6" custRadScaleRad="100566" custRadScaleInc="209022">
        <dgm:presLayoutVars>
          <dgm:bulletEnabled val="1"/>
        </dgm:presLayoutVars>
      </dgm:prSet>
      <dgm:spPr/>
    </dgm:pt>
    <dgm:pt modelId="{F533C944-7EFF-B74C-A15A-891CAA464B38}" type="pres">
      <dgm:prSet presAssocID="{69D5CA92-1EDE-214C-A8C7-B7244C061A50}" presName="Name9" presStyleLbl="parChTrans1D2" presStyleIdx="3" presStyleCnt="6"/>
      <dgm:spPr/>
    </dgm:pt>
    <dgm:pt modelId="{C1BE0821-B5BD-DC4E-A45B-AD9325F7B4E9}" type="pres">
      <dgm:prSet presAssocID="{69D5CA92-1EDE-214C-A8C7-B7244C061A50}" presName="connTx" presStyleLbl="parChTrans1D2" presStyleIdx="3" presStyleCnt="6"/>
      <dgm:spPr/>
    </dgm:pt>
    <dgm:pt modelId="{6255CB0C-752F-0D4D-9802-BFE826418402}" type="pres">
      <dgm:prSet presAssocID="{29FA55EA-D455-6042-A392-74E946303793}" presName="node" presStyleLbl="node1" presStyleIdx="3" presStyleCnt="6" custRadScaleRad="93537" custRadScaleInc="-397043">
        <dgm:presLayoutVars>
          <dgm:bulletEnabled val="1"/>
        </dgm:presLayoutVars>
      </dgm:prSet>
      <dgm:spPr/>
    </dgm:pt>
    <dgm:pt modelId="{84634E49-ADF7-104D-8883-06E29FE117A7}" type="pres">
      <dgm:prSet presAssocID="{477BC03E-6749-CA44-910C-C88C01D1D4EB}" presName="Name9" presStyleLbl="parChTrans1D2" presStyleIdx="4" presStyleCnt="6"/>
      <dgm:spPr/>
    </dgm:pt>
    <dgm:pt modelId="{58A7EB1D-5FB0-7C4E-A917-32B9013A7549}" type="pres">
      <dgm:prSet presAssocID="{477BC03E-6749-CA44-910C-C88C01D1D4EB}" presName="connTx" presStyleLbl="parChTrans1D2" presStyleIdx="4" presStyleCnt="6"/>
      <dgm:spPr/>
    </dgm:pt>
    <dgm:pt modelId="{54173D5B-13DF-F841-8571-98000E6B6425}" type="pres">
      <dgm:prSet presAssocID="{52BA3326-0D13-9B4A-BF4E-0B13641BF42F}" presName="node" presStyleLbl="node1" presStyleIdx="4" presStyleCnt="6" custRadScaleRad="98681" custRadScaleInc="-386596">
        <dgm:presLayoutVars>
          <dgm:bulletEnabled val="1"/>
        </dgm:presLayoutVars>
      </dgm:prSet>
      <dgm:spPr/>
    </dgm:pt>
    <dgm:pt modelId="{693531B7-2A63-6840-BC5C-EF1C081B79CB}" type="pres">
      <dgm:prSet presAssocID="{942CBA1D-3AA9-AA4D-8C41-546CF0BDF09C}" presName="Name9" presStyleLbl="parChTrans1D2" presStyleIdx="5" presStyleCnt="6"/>
      <dgm:spPr/>
    </dgm:pt>
    <dgm:pt modelId="{E8879DCA-B934-1F48-AA1E-B890641CF5A6}" type="pres">
      <dgm:prSet presAssocID="{942CBA1D-3AA9-AA4D-8C41-546CF0BDF09C}" presName="connTx" presStyleLbl="parChTrans1D2" presStyleIdx="5" presStyleCnt="6"/>
      <dgm:spPr/>
    </dgm:pt>
    <dgm:pt modelId="{A8CCE588-1A19-054C-8204-C3563E72D3DF}" type="pres">
      <dgm:prSet presAssocID="{38839071-7A70-6341-A71D-77E8512339D1}" presName="node" presStyleLbl="node1" presStyleIdx="5" presStyleCnt="6" custRadScaleRad="95153" custRadScaleInc="-200693">
        <dgm:presLayoutVars>
          <dgm:bulletEnabled val="1"/>
        </dgm:presLayoutVars>
      </dgm:prSet>
      <dgm:spPr/>
    </dgm:pt>
  </dgm:ptLst>
  <dgm:cxnLst>
    <dgm:cxn modelId="{1C7E8B00-B688-8747-BD32-8407A33E0757}" type="presOf" srcId="{942CBA1D-3AA9-AA4D-8C41-546CF0BDF09C}" destId="{693531B7-2A63-6840-BC5C-EF1C081B79CB}" srcOrd="0" destOrd="0" presId="urn:microsoft.com/office/officeart/2005/8/layout/radial1"/>
    <dgm:cxn modelId="{33ED0C15-2F97-B648-8AF5-8B205ACF9BEB}" type="presOf" srcId="{75203A7B-A06F-FB4C-B4D9-10103F5F85D1}" destId="{D57AE23E-BE49-9343-99A4-E4990A97172E}" srcOrd="0" destOrd="0" presId="urn:microsoft.com/office/officeart/2005/8/layout/radial1"/>
    <dgm:cxn modelId="{E1DC9122-154B-E24B-83A4-A8F52D2CED55}" type="presOf" srcId="{C0C66995-6274-174F-BD4A-361CCAA105EC}" destId="{DAC6279E-B504-8F4B-9830-EC6E74A618C1}" srcOrd="0" destOrd="0" presId="urn:microsoft.com/office/officeart/2005/8/layout/radial1"/>
    <dgm:cxn modelId="{F2135A24-5AD1-C041-A2C0-EEE5799E067B}" srcId="{11136423-D15C-1243-B0ED-36CD3156C561}" destId="{52BA3326-0D13-9B4A-BF4E-0B13641BF42F}" srcOrd="4" destOrd="0" parTransId="{477BC03E-6749-CA44-910C-C88C01D1D4EB}" sibTransId="{4BBD3780-2694-674A-A23E-9FD61594DD0E}"/>
    <dgm:cxn modelId="{3FBE2427-8677-D043-BEAF-3AC0272A2937}" type="presOf" srcId="{29FA55EA-D455-6042-A392-74E946303793}" destId="{6255CB0C-752F-0D4D-9802-BFE826418402}" srcOrd="0" destOrd="0" presId="urn:microsoft.com/office/officeart/2005/8/layout/radial1"/>
    <dgm:cxn modelId="{7A33E02B-6AD2-9D47-87F9-43559C6668AF}" type="presOf" srcId="{52BA3326-0D13-9B4A-BF4E-0B13641BF42F}" destId="{54173D5B-13DF-F841-8571-98000E6B6425}" srcOrd="0" destOrd="0" presId="urn:microsoft.com/office/officeart/2005/8/layout/radial1"/>
    <dgm:cxn modelId="{700DD62E-343B-0B46-BE65-13D3B919467B}" srcId="{11136423-D15C-1243-B0ED-36CD3156C561}" destId="{75203A7B-A06F-FB4C-B4D9-10103F5F85D1}" srcOrd="2" destOrd="0" parTransId="{77B3D627-8ED5-4E46-BA36-D405C1115971}" sibTransId="{3899C990-B9CE-B545-80E4-78D7FDEA8D64}"/>
    <dgm:cxn modelId="{BA611938-2CCE-864A-ACCB-A59E15B55AD7}" type="presOf" srcId="{F5BE2E15-DF91-5647-99F9-488C343F9730}" destId="{46C24753-0E04-6C45-9346-10CA762972A8}" srcOrd="0" destOrd="0" presId="urn:microsoft.com/office/officeart/2005/8/layout/radial1"/>
    <dgm:cxn modelId="{C6252143-0D90-D741-90A0-24823D40AA65}" type="presOf" srcId="{C797F43F-9706-D745-83DB-AEAB48B2766D}" destId="{3AD66897-BDBF-4543-AB3F-AE5655992612}" srcOrd="0" destOrd="0" presId="urn:microsoft.com/office/officeart/2005/8/layout/radial1"/>
    <dgm:cxn modelId="{0A9E1544-58B0-134F-A556-7D523E1B88AC}" type="presOf" srcId="{69D5CA92-1EDE-214C-A8C7-B7244C061A50}" destId="{C1BE0821-B5BD-DC4E-A45B-AD9325F7B4E9}" srcOrd="1" destOrd="0" presId="urn:microsoft.com/office/officeart/2005/8/layout/radial1"/>
    <dgm:cxn modelId="{7AD4CE4A-0942-904D-9F8A-E8DB990DCC52}" type="presOf" srcId="{11136423-D15C-1243-B0ED-36CD3156C561}" destId="{97494F28-73B9-C34A-929B-1ECCA036A25F}" srcOrd="0" destOrd="0" presId="urn:microsoft.com/office/officeart/2005/8/layout/radial1"/>
    <dgm:cxn modelId="{56A7435B-D1F8-2741-B747-3670F3523512}" type="presOf" srcId="{5512C130-43C2-2440-ABD6-2A10C52624F8}" destId="{92EA29BD-8283-F34F-958D-41B7022DED48}" srcOrd="0" destOrd="0" presId="urn:microsoft.com/office/officeart/2005/8/layout/radial1"/>
    <dgm:cxn modelId="{1480535D-2DD9-DA41-991C-4D4A21EDF33E}" srcId="{C797F43F-9706-D745-83DB-AEAB48B2766D}" destId="{11136423-D15C-1243-B0ED-36CD3156C561}" srcOrd="0" destOrd="0" parTransId="{DB4770BA-2CB9-7D40-A60E-4F2E0FE40C24}" sibTransId="{5C75ED9D-BB9B-4441-845B-4780A9DD73C2}"/>
    <dgm:cxn modelId="{27971771-47DB-C449-8307-4B0C2DE5A058}" type="presOf" srcId="{477BC03E-6749-CA44-910C-C88C01D1D4EB}" destId="{58A7EB1D-5FB0-7C4E-A917-32B9013A7549}" srcOrd="1" destOrd="0" presId="urn:microsoft.com/office/officeart/2005/8/layout/radial1"/>
    <dgm:cxn modelId="{B3D96F71-0CF7-314D-8CE7-7A35FC899D44}" type="presOf" srcId="{F8DFAFA4-D2CE-924F-9ED4-6B1130D39C63}" destId="{232EC1B2-65E7-B243-BC61-ADFD36E661EC}" srcOrd="1" destOrd="0" presId="urn:microsoft.com/office/officeart/2005/8/layout/radial1"/>
    <dgm:cxn modelId="{A656587B-4019-D546-8F6A-86DE7F3A6C10}" srcId="{11136423-D15C-1243-B0ED-36CD3156C561}" destId="{38839071-7A70-6341-A71D-77E8512339D1}" srcOrd="5" destOrd="0" parTransId="{942CBA1D-3AA9-AA4D-8C41-546CF0BDF09C}" sibTransId="{61026857-C1B0-9049-8E22-E5A73F0A0CC4}"/>
    <dgm:cxn modelId="{3E381283-D321-FF40-9B34-5BCA4CDCC30E}" type="presOf" srcId="{C0C66995-6274-174F-BD4A-361CCAA105EC}" destId="{3DAD43EF-30C4-FF47-80BE-33B37F82F038}" srcOrd="1" destOrd="0" presId="urn:microsoft.com/office/officeart/2005/8/layout/radial1"/>
    <dgm:cxn modelId="{D1B34084-A5C5-9248-9235-FD3A80812953}" srcId="{11136423-D15C-1243-B0ED-36CD3156C561}" destId="{5512C130-43C2-2440-ABD6-2A10C52624F8}" srcOrd="1" destOrd="0" parTransId="{F8DFAFA4-D2CE-924F-9ED4-6B1130D39C63}" sibTransId="{A9B955FC-C0A9-0242-A611-EF90463A8E37}"/>
    <dgm:cxn modelId="{C8278685-CEF4-614C-B5F1-45C10C408554}" type="presOf" srcId="{77B3D627-8ED5-4E46-BA36-D405C1115971}" destId="{21CD2AC7-1C6B-9644-BB53-8A1544842D27}" srcOrd="1" destOrd="0" presId="urn:microsoft.com/office/officeart/2005/8/layout/radial1"/>
    <dgm:cxn modelId="{4E98188E-642F-2443-BCD6-A3D9EB9E9094}" srcId="{11136423-D15C-1243-B0ED-36CD3156C561}" destId="{29FA55EA-D455-6042-A392-74E946303793}" srcOrd="3" destOrd="0" parTransId="{69D5CA92-1EDE-214C-A8C7-B7244C061A50}" sibTransId="{D05AECE1-799A-3A4A-9342-E25DCBA8CA45}"/>
    <dgm:cxn modelId="{DEA1A398-2C01-2B40-8AA9-EF218C9D60CA}" type="presOf" srcId="{477BC03E-6749-CA44-910C-C88C01D1D4EB}" destId="{84634E49-ADF7-104D-8883-06E29FE117A7}" srcOrd="0" destOrd="0" presId="urn:microsoft.com/office/officeart/2005/8/layout/radial1"/>
    <dgm:cxn modelId="{6069A7AF-C251-B449-9868-7C9CD48957A9}" type="presOf" srcId="{F8DFAFA4-D2CE-924F-9ED4-6B1130D39C63}" destId="{F804B6EE-C86E-8840-B47D-01DDA843DD5E}" srcOrd="0" destOrd="0" presId="urn:microsoft.com/office/officeart/2005/8/layout/radial1"/>
    <dgm:cxn modelId="{1751FABF-3C84-A041-837F-DB919F4FA151}" type="presOf" srcId="{69D5CA92-1EDE-214C-A8C7-B7244C061A50}" destId="{F533C944-7EFF-B74C-A15A-891CAA464B38}" srcOrd="0" destOrd="0" presId="urn:microsoft.com/office/officeart/2005/8/layout/radial1"/>
    <dgm:cxn modelId="{9DDAD0C1-9080-2440-AD7D-421AB1C8DD08}" srcId="{11136423-D15C-1243-B0ED-36CD3156C561}" destId="{F5BE2E15-DF91-5647-99F9-488C343F9730}" srcOrd="0" destOrd="0" parTransId="{C0C66995-6274-174F-BD4A-361CCAA105EC}" sibTransId="{2A167318-1265-F649-97FB-ECA0D19FE5ED}"/>
    <dgm:cxn modelId="{0AC120E3-DFA0-9244-B9D4-184F26E43BC4}" type="presOf" srcId="{77B3D627-8ED5-4E46-BA36-D405C1115971}" destId="{1DE7FC1A-5958-A141-B112-B8165940BEEF}" srcOrd="0" destOrd="0" presId="urn:microsoft.com/office/officeart/2005/8/layout/radial1"/>
    <dgm:cxn modelId="{0D4C98EC-6C68-A641-B7EF-DE77FEA210BC}" type="presOf" srcId="{942CBA1D-3AA9-AA4D-8C41-546CF0BDF09C}" destId="{E8879DCA-B934-1F48-AA1E-B890641CF5A6}" srcOrd="1" destOrd="0" presId="urn:microsoft.com/office/officeart/2005/8/layout/radial1"/>
    <dgm:cxn modelId="{F06FD2FA-F0B1-2F4B-AEBB-0C8C8349EBFB}" type="presOf" srcId="{38839071-7A70-6341-A71D-77E8512339D1}" destId="{A8CCE588-1A19-054C-8204-C3563E72D3DF}" srcOrd="0" destOrd="0" presId="urn:microsoft.com/office/officeart/2005/8/layout/radial1"/>
    <dgm:cxn modelId="{1EFA9368-80CB-E04A-846F-328581E21F96}" type="presParOf" srcId="{3AD66897-BDBF-4543-AB3F-AE5655992612}" destId="{97494F28-73B9-C34A-929B-1ECCA036A25F}" srcOrd="0" destOrd="0" presId="urn:microsoft.com/office/officeart/2005/8/layout/radial1"/>
    <dgm:cxn modelId="{158E1F52-30CB-C344-AEB1-19A512F94EBD}" type="presParOf" srcId="{3AD66897-BDBF-4543-AB3F-AE5655992612}" destId="{DAC6279E-B504-8F4B-9830-EC6E74A618C1}" srcOrd="1" destOrd="0" presId="urn:microsoft.com/office/officeart/2005/8/layout/radial1"/>
    <dgm:cxn modelId="{0517A10D-CA67-824C-969A-B388E4A9C4F7}" type="presParOf" srcId="{DAC6279E-B504-8F4B-9830-EC6E74A618C1}" destId="{3DAD43EF-30C4-FF47-80BE-33B37F82F038}" srcOrd="0" destOrd="0" presId="urn:microsoft.com/office/officeart/2005/8/layout/radial1"/>
    <dgm:cxn modelId="{0EC4E9F2-8711-6F4D-A0EF-7EF1B0A168BC}" type="presParOf" srcId="{3AD66897-BDBF-4543-AB3F-AE5655992612}" destId="{46C24753-0E04-6C45-9346-10CA762972A8}" srcOrd="2" destOrd="0" presId="urn:microsoft.com/office/officeart/2005/8/layout/radial1"/>
    <dgm:cxn modelId="{5CC22715-A1E1-D740-8FEC-CCCE22D75796}" type="presParOf" srcId="{3AD66897-BDBF-4543-AB3F-AE5655992612}" destId="{F804B6EE-C86E-8840-B47D-01DDA843DD5E}" srcOrd="3" destOrd="0" presId="urn:microsoft.com/office/officeart/2005/8/layout/radial1"/>
    <dgm:cxn modelId="{E642BD6E-6B9F-334F-AB69-39C9E4A24D1A}" type="presParOf" srcId="{F804B6EE-C86E-8840-B47D-01DDA843DD5E}" destId="{232EC1B2-65E7-B243-BC61-ADFD36E661EC}" srcOrd="0" destOrd="0" presId="urn:microsoft.com/office/officeart/2005/8/layout/radial1"/>
    <dgm:cxn modelId="{808EE5F9-EA1F-0648-8097-5192DAA0B18E}" type="presParOf" srcId="{3AD66897-BDBF-4543-AB3F-AE5655992612}" destId="{92EA29BD-8283-F34F-958D-41B7022DED48}" srcOrd="4" destOrd="0" presId="urn:microsoft.com/office/officeart/2005/8/layout/radial1"/>
    <dgm:cxn modelId="{8CFDAD74-0850-8846-89B1-A4C922DD119E}" type="presParOf" srcId="{3AD66897-BDBF-4543-AB3F-AE5655992612}" destId="{1DE7FC1A-5958-A141-B112-B8165940BEEF}" srcOrd="5" destOrd="0" presId="urn:microsoft.com/office/officeart/2005/8/layout/radial1"/>
    <dgm:cxn modelId="{09F2AB06-49D1-114A-ADBF-EB501B65B60C}" type="presParOf" srcId="{1DE7FC1A-5958-A141-B112-B8165940BEEF}" destId="{21CD2AC7-1C6B-9644-BB53-8A1544842D27}" srcOrd="0" destOrd="0" presId="urn:microsoft.com/office/officeart/2005/8/layout/radial1"/>
    <dgm:cxn modelId="{63741ABF-EF8E-B944-9678-0F2B669CE65C}" type="presParOf" srcId="{3AD66897-BDBF-4543-AB3F-AE5655992612}" destId="{D57AE23E-BE49-9343-99A4-E4990A97172E}" srcOrd="6" destOrd="0" presId="urn:microsoft.com/office/officeart/2005/8/layout/radial1"/>
    <dgm:cxn modelId="{FC94FF74-59B7-224E-810C-C35917CDC687}" type="presParOf" srcId="{3AD66897-BDBF-4543-AB3F-AE5655992612}" destId="{F533C944-7EFF-B74C-A15A-891CAA464B38}" srcOrd="7" destOrd="0" presId="urn:microsoft.com/office/officeart/2005/8/layout/radial1"/>
    <dgm:cxn modelId="{F4F5D699-C7A6-7A49-93B7-7209EFBBF5DD}" type="presParOf" srcId="{F533C944-7EFF-B74C-A15A-891CAA464B38}" destId="{C1BE0821-B5BD-DC4E-A45B-AD9325F7B4E9}" srcOrd="0" destOrd="0" presId="urn:microsoft.com/office/officeart/2005/8/layout/radial1"/>
    <dgm:cxn modelId="{6D752BEB-13DA-5543-A218-6B4F6BCABCA1}" type="presParOf" srcId="{3AD66897-BDBF-4543-AB3F-AE5655992612}" destId="{6255CB0C-752F-0D4D-9802-BFE826418402}" srcOrd="8" destOrd="0" presId="urn:microsoft.com/office/officeart/2005/8/layout/radial1"/>
    <dgm:cxn modelId="{EB4BA8D2-A4B9-B443-B20B-C5F52DD59742}" type="presParOf" srcId="{3AD66897-BDBF-4543-AB3F-AE5655992612}" destId="{84634E49-ADF7-104D-8883-06E29FE117A7}" srcOrd="9" destOrd="0" presId="urn:microsoft.com/office/officeart/2005/8/layout/radial1"/>
    <dgm:cxn modelId="{DA44BC51-19D0-F347-BA88-5D499B04D828}" type="presParOf" srcId="{84634E49-ADF7-104D-8883-06E29FE117A7}" destId="{58A7EB1D-5FB0-7C4E-A917-32B9013A7549}" srcOrd="0" destOrd="0" presId="urn:microsoft.com/office/officeart/2005/8/layout/radial1"/>
    <dgm:cxn modelId="{CC96C113-2FE8-3448-AA78-3C76DFFB0874}" type="presParOf" srcId="{3AD66897-BDBF-4543-AB3F-AE5655992612}" destId="{54173D5B-13DF-F841-8571-98000E6B6425}" srcOrd="10" destOrd="0" presId="urn:microsoft.com/office/officeart/2005/8/layout/radial1"/>
    <dgm:cxn modelId="{94C2B9B3-6722-4B4C-A0C6-14B9424346F6}" type="presParOf" srcId="{3AD66897-BDBF-4543-AB3F-AE5655992612}" destId="{693531B7-2A63-6840-BC5C-EF1C081B79CB}" srcOrd="11" destOrd="0" presId="urn:microsoft.com/office/officeart/2005/8/layout/radial1"/>
    <dgm:cxn modelId="{2D9866D6-0FE7-434B-A6AB-029EFB014BF1}" type="presParOf" srcId="{693531B7-2A63-6840-BC5C-EF1C081B79CB}" destId="{E8879DCA-B934-1F48-AA1E-B890641CF5A6}" srcOrd="0" destOrd="0" presId="urn:microsoft.com/office/officeart/2005/8/layout/radial1"/>
    <dgm:cxn modelId="{710BBFA8-FB18-A943-B0DE-EEFB88627620}" type="presParOf" srcId="{3AD66897-BDBF-4543-AB3F-AE5655992612}" destId="{A8CCE588-1A19-054C-8204-C3563E72D3DF}" srcOrd="12"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97F43F-9706-D745-83DB-AEAB48B2766D}" type="doc">
      <dgm:prSet loTypeId="urn:microsoft.com/office/officeart/2005/8/layout/radial1" loCatId="" qsTypeId="urn:microsoft.com/office/officeart/2005/8/quickstyle/simple4" qsCatId="simple" csTypeId="urn:microsoft.com/office/officeart/2005/8/colors/colorful2" csCatId="colorful" phldr="1"/>
      <dgm:spPr/>
      <dgm:t>
        <a:bodyPr/>
        <a:lstStyle/>
        <a:p>
          <a:endParaRPr lang="en-GB"/>
        </a:p>
      </dgm:t>
    </dgm:pt>
    <dgm:pt modelId="{11136423-D15C-1243-B0ED-36CD3156C561}">
      <dgm:prSet phldrT="[Text]"/>
      <dgm:spPr/>
      <dgm:t>
        <a:bodyPr/>
        <a:lstStyle/>
        <a:p>
          <a:r>
            <a:rPr lang="en-GB" dirty="0"/>
            <a:t>Clear-fell restoration</a:t>
          </a:r>
        </a:p>
      </dgm:t>
    </dgm:pt>
    <dgm:pt modelId="{DB4770BA-2CB9-7D40-A60E-4F2E0FE40C24}" type="parTrans" cxnId="{1480535D-2DD9-DA41-991C-4D4A21EDF33E}">
      <dgm:prSet/>
      <dgm:spPr/>
      <dgm:t>
        <a:bodyPr/>
        <a:lstStyle/>
        <a:p>
          <a:endParaRPr lang="en-GB"/>
        </a:p>
      </dgm:t>
    </dgm:pt>
    <dgm:pt modelId="{5C75ED9D-BB9B-4441-845B-4780A9DD73C2}" type="sibTrans" cxnId="{1480535D-2DD9-DA41-991C-4D4A21EDF33E}">
      <dgm:prSet/>
      <dgm:spPr/>
      <dgm:t>
        <a:bodyPr/>
        <a:lstStyle/>
        <a:p>
          <a:endParaRPr lang="en-GB"/>
        </a:p>
      </dgm:t>
    </dgm:pt>
    <dgm:pt modelId="{F5BE2E15-DF91-5647-99F9-488C343F9730}">
      <dgm:prSet phldrT="[Text]"/>
      <dgm:spPr/>
      <dgm:t>
        <a:bodyPr/>
        <a:lstStyle/>
        <a:p>
          <a:r>
            <a:rPr lang="en-GB" dirty="0"/>
            <a:t>Objectives</a:t>
          </a:r>
        </a:p>
      </dgm:t>
    </dgm:pt>
    <dgm:pt modelId="{C0C66995-6274-174F-BD4A-361CCAA105EC}" type="parTrans" cxnId="{9DDAD0C1-9080-2440-AD7D-421AB1C8DD08}">
      <dgm:prSet/>
      <dgm:spPr/>
      <dgm:t>
        <a:bodyPr/>
        <a:lstStyle/>
        <a:p>
          <a:endParaRPr lang="en-GB"/>
        </a:p>
      </dgm:t>
    </dgm:pt>
    <dgm:pt modelId="{2A167318-1265-F649-97FB-ECA0D19FE5ED}" type="sibTrans" cxnId="{9DDAD0C1-9080-2440-AD7D-421AB1C8DD08}">
      <dgm:prSet/>
      <dgm:spPr/>
      <dgm:t>
        <a:bodyPr/>
        <a:lstStyle/>
        <a:p>
          <a:endParaRPr lang="en-GB"/>
        </a:p>
      </dgm:t>
    </dgm:pt>
    <dgm:pt modelId="{5512C130-43C2-2440-ABD6-2A10C52624F8}">
      <dgm:prSet phldrT="[Text]"/>
      <dgm:spPr/>
      <dgm:t>
        <a:bodyPr/>
        <a:lstStyle/>
        <a:p>
          <a:r>
            <a:rPr lang="en-GB" dirty="0"/>
            <a:t>Weeds</a:t>
          </a:r>
        </a:p>
      </dgm:t>
    </dgm:pt>
    <dgm:pt modelId="{F8DFAFA4-D2CE-924F-9ED4-6B1130D39C63}" type="parTrans" cxnId="{D1B34084-A5C5-9248-9235-FD3A80812953}">
      <dgm:prSet/>
      <dgm:spPr/>
      <dgm:t>
        <a:bodyPr/>
        <a:lstStyle/>
        <a:p>
          <a:endParaRPr lang="en-GB"/>
        </a:p>
      </dgm:t>
    </dgm:pt>
    <dgm:pt modelId="{A9B955FC-C0A9-0242-A611-EF90463A8E37}" type="sibTrans" cxnId="{D1B34084-A5C5-9248-9235-FD3A80812953}">
      <dgm:prSet/>
      <dgm:spPr/>
      <dgm:t>
        <a:bodyPr/>
        <a:lstStyle/>
        <a:p>
          <a:endParaRPr lang="en-GB"/>
        </a:p>
      </dgm:t>
    </dgm:pt>
    <dgm:pt modelId="{75203A7B-A06F-FB4C-B4D9-10103F5F85D1}">
      <dgm:prSet phldrT="[Text]"/>
      <dgm:spPr/>
      <dgm:t>
        <a:bodyPr/>
        <a:lstStyle/>
        <a:p>
          <a:r>
            <a:rPr lang="en-GB" dirty="0"/>
            <a:t>Herbivores &amp; omnivores</a:t>
          </a:r>
        </a:p>
      </dgm:t>
    </dgm:pt>
    <dgm:pt modelId="{77B3D627-8ED5-4E46-BA36-D405C1115971}" type="parTrans" cxnId="{700DD62E-343B-0B46-BE65-13D3B919467B}">
      <dgm:prSet/>
      <dgm:spPr/>
      <dgm:t>
        <a:bodyPr/>
        <a:lstStyle/>
        <a:p>
          <a:endParaRPr lang="en-GB"/>
        </a:p>
      </dgm:t>
    </dgm:pt>
    <dgm:pt modelId="{3899C990-B9CE-B545-80E4-78D7FDEA8D64}" type="sibTrans" cxnId="{700DD62E-343B-0B46-BE65-13D3B919467B}">
      <dgm:prSet/>
      <dgm:spPr/>
      <dgm:t>
        <a:bodyPr/>
        <a:lstStyle/>
        <a:p>
          <a:endParaRPr lang="en-GB"/>
        </a:p>
      </dgm:t>
    </dgm:pt>
    <dgm:pt modelId="{29FA55EA-D455-6042-A392-74E946303793}">
      <dgm:prSet phldrT="[Text]"/>
      <dgm:spPr/>
      <dgm:t>
        <a:bodyPr/>
        <a:lstStyle/>
        <a:p>
          <a:r>
            <a:rPr lang="en-GB" dirty="0"/>
            <a:t>Climate gradients</a:t>
          </a:r>
        </a:p>
      </dgm:t>
    </dgm:pt>
    <dgm:pt modelId="{69D5CA92-1EDE-214C-A8C7-B7244C061A50}" type="parTrans" cxnId="{4E98188E-642F-2443-BCD6-A3D9EB9E9094}">
      <dgm:prSet/>
      <dgm:spPr/>
      <dgm:t>
        <a:bodyPr/>
        <a:lstStyle/>
        <a:p>
          <a:endParaRPr lang="en-GB"/>
        </a:p>
      </dgm:t>
    </dgm:pt>
    <dgm:pt modelId="{D05AECE1-799A-3A4A-9342-E25DCBA8CA45}" type="sibTrans" cxnId="{4E98188E-642F-2443-BCD6-A3D9EB9E9094}">
      <dgm:prSet/>
      <dgm:spPr/>
      <dgm:t>
        <a:bodyPr/>
        <a:lstStyle/>
        <a:p>
          <a:endParaRPr lang="en-GB"/>
        </a:p>
      </dgm:t>
    </dgm:pt>
    <dgm:pt modelId="{52BA3326-0D13-9B4A-BF4E-0B13641BF42F}">
      <dgm:prSet/>
      <dgm:spPr/>
      <dgm:t>
        <a:bodyPr/>
        <a:lstStyle/>
        <a:p>
          <a:r>
            <a:rPr lang="en-GB" dirty="0"/>
            <a:t>Site factors</a:t>
          </a:r>
        </a:p>
      </dgm:t>
    </dgm:pt>
    <dgm:pt modelId="{477BC03E-6749-CA44-910C-C88C01D1D4EB}" type="parTrans" cxnId="{F2135A24-5AD1-C041-A2C0-EEE5799E067B}">
      <dgm:prSet/>
      <dgm:spPr/>
      <dgm:t>
        <a:bodyPr/>
        <a:lstStyle/>
        <a:p>
          <a:endParaRPr lang="en-GB"/>
        </a:p>
      </dgm:t>
    </dgm:pt>
    <dgm:pt modelId="{4BBD3780-2694-674A-A23E-9FD61594DD0E}" type="sibTrans" cxnId="{F2135A24-5AD1-C041-A2C0-EEE5799E067B}">
      <dgm:prSet/>
      <dgm:spPr/>
      <dgm:t>
        <a:bodyPr/>
        <a:lstStyle/>
        <a:p>
          <a:endParaRPr lang="en-GB"/>
        </a:p>
      </dgm:t>
    </dgm:pt>
    <dgm:pt modelId="{38839071-7A70-6341-A71D-77E8512339D1}">
      <dgm:prSet/>
      <dgm:spPr/>
      <dgm:t>
        <a:bodyPr/>
        <a:lstStyle/>
        <a:p>
          <a:r>
            <a:rPr lang="en-GB" dirty="0"/>
            <a:t>Seeds &amp; dispersers</a:t>
          </a:r>
        </a:p>
      </dgm:t>
    </dgm:pt>
    <dgm:pt modelId="{942CBA1D-3AA9-AA4D-8C41-546CF0BDF09C}" type="parTrans" cxnId="{A656587B-4019-D546-8F6A-86DE7F3A6C10}">
      <dgm:prSet/>
      <dgm:spPr/>
      <dgm:t>
        <a:bodyPr/>
        <a:lstStyle/>
        <a:p>
          <a:endParaRPr lang="en-GB"/>
        </a:p>
      </dgm:t>
    </dgm:pt>
    <dgm:pt modelId="{61026857-C1B0-9049-8E22-E5A73F0A0CC4}" type="sibTrans" cxnId="{A656587B-4019-D546-8F6A-86DE7F3A6C10}">
      <dgm:prSet/>
      <dgm:spPr/>
      <dgm:t>
        <a:bodyPr/>
        <a:lstStyle/>
        <a:p>
          <a:endParaRPr lang="en-GB"/>
        </a:p>
      </dgm:t>
    </dgm:pt>
    <dgm:pt modelId="{3AD66897-BDBF-4543-AB3F-AE5655992612}" type="pres">
      <dgm:prSet presAssocID="{C797F43F-9706-D745-83DB-AEAB48B2766D}" presName="cycle" presStyleCnt="0">
        <dgm:presLayoutVars>
          <dgm:chMax val="1"/>
          <dgm:dir/>
          <dgm:animLvl val="ctr"/>
          <dgm:resizeHandles val="exact"/>
        </dgm:presLayoutVars>
      </dgm:prSet>
      <dgm:spPr/>
    </dgm:pt>
    <dgm:pt modelId="{97494F28-73B9-C34A-929B-1ECCA036A25F}" type="pres">
      <dgm:prSet presAssocID="{11136423-D15C-1243-B0ED-36CD3156C561}" presName="centerShape" presStyleLbl="node0" presStyleIdx="0" presStyleCnt="1"/>
      <dgm:spPr/>
    </dgm:pt>
    <dgm:pt modelId="{DAC6279E-B504-8F4B-9830-EC6E74A618C1}" type="pres">
      <dgm:prSet presAssocID="{C0C66995-6274-174F-BD4A-361CCAA105EC}" presName="Name9" presStyleLbl="parChTrans1D2" presStyleIdx="0" presStyleCnt="6"/>
      <dgm:spPr/>
    </dgm:pt>
    <dgm:pt modelId="{3DAD43EF-30C4-FF47-80BE-33B37F82F038}" type="pres">
      <dgm:prSet presAssocID="{C0C66995-6274-174F-BD4A-361CCAA105EC}" presName="connTx" presStyleLbl="parChTrans1D2" presStyleIdx="0" presStyleCnt="6"/>
      <dgm:spPr/>
    </dgm:pt>
    <dgm:pt modelId="{46C24753-0E04-6C45-9346-10CA762972A8}" type="pres">
      <dgm:prSet presAssocID="{F5BE2E15-DF91-5647-99F9-488C343F9730}" presName="node" presStyleLbl="node1" presStyleIdx="0" presStyleCnt="6" custRadScaleRad="104279" custRadScaleInc="-3715">
        <dgm:presLayoutVars>
          <dgm:bulletEnabled val="1"/>
        </dgm:presLayoutVars>
      </dgm:prSet>
      <dgm:spPr/>
    </dgm:pt>
    <dgm:pt modelId="{F804B6EE-C86E-8840-B47D-01DDA843DD5E}" type="pres">
      <dgm:prSet presAssocID="{F8DFAFA4-D2CE-924F-9ED4-6B1130D39C63}" presName="Name9" presStyleLbl="parChTrans1D2" presStyleIdx="1" presStyleCnt="6"/>
      <dgm:spPr/>
    </dgm:pt>
    <dgm:pt modelId="{232EC1B2-65E7-B243-BC61-ADFD36E661EC}" type="pres">
      <dgm:prSet presAssocID="{F8DFAFA4-D2CE-924F-9ED4-6B1130D39C63}" presName="connTx" presStyleLbl="parChTrans1D2" presStyleIdx="1" presStyleCnt="6"/>
      <dgm:spPr/>
    </dgm:pt>
    <dgm:pt modelId="{92EA29BD-8283-F34F-958D-41B7022DED48}" type="pres">
      <dgm:prSet presAssocID="{5512C130-43C2-2440-ABD6-2A10C52624F8}" presName="node" presStyleLbl="node1" presStyleIdx="1" presStyleCnt="6" custRadScaleRad="103972" custRadScaleInc="-403137">
        <dgm:presLayoutVars>
          <dgm:bulletEnabled val="1"/>
        </dgm:presLayoutVars>
      </dgm:prSet>
      <dgm:spPr/>
    </dgm:pt>
    <dgm:pt modelId="{1DE7FC1A-5958-A141-B112-B8165940BEEF}" type="pres">
      <dgm:prSet presAssocID="{77B3D627-8ED5-4E46-BA36-D405C1115971}" presName="Name9" presStyleLbl="parChTrans1D2" presStyleIdx="2" presStyleCnt="6"/>
      <dgm:spPr/>
    </dgm:pt>
    <dgm:pt modelId="{21CD2AC7-1C6B-9644-BB53-8A1544842D27}" type="pres">
      <dgm:prSet presAssocID="{77B3D627-8ED5-4E46-BA36-D405C1115971}" presName="connTx" presStyleLbl="parChTrans1D2" presStyleIdx="2" presStyleCnt="6"/>
      <dgm:spPr/>
    </dgm:pt>
    <dgm:pt modelId="{D57AE23E-BE49-9343-99A4-E4990A97172E}" type="pres">
      <dgm:prSet presAssocID="{75203A7B-A06F-FB4C-B4D9-10103F5F85D1}" presName="node" presStyleLbl="node1" presStyleIdx="2" presStyleCnt="6" custRadScaleRad="100566" custRadScaleInc="209022">
        <dgm:presLayoutVars>
          <dgm:bulletEnabled val="1"/>
        </dgm:presLayoutVars>
      </dgm:prSet>
      <dgm:spPr/>
    </dgm:pt>
    <dgm:pt modelId="{F533C944-7EFF-B74C-A15A-891CAA464B38}" type="pres">
      <dgm:prSet presAssocID="{69D5CA92-1EDE-214C-A8C7-B7244C061A50}" presName="Name9" presStyleLbl="parChTrans1D2" presStyleIdx="3" presStyleCnt="6"/>
      <dgm:spPr/>
    </dgm:pt>
    <dgm:pt modelId="{C1BE0821-B5BD-DC4E-A45B-AD9325F7B4E9}" type="pres">
      <dgm:prSet presAssocID="{69D5CA92-1EDE-214C-A8C7-B7244C061A50}" presName="connTx" presStyleLbl="parChTrans1D2" presStyleIdx="3" presStyleCnt="6"/>
      <dgm:spPr/>
    </dgm:pt>
    <dgm:pt modelId="{6255CB0C-752F-0D4D-9802-BFE826418402}" type="pres">
      <dgm:prSet presAssocID="{29FA55EA-D455-6042-A392-74E946303793}" presName="node" presStyleLbl="node1" presStyleIdx="3" presStyleCnt="6" custRadScaleRad="93537" custRadScaleInc="-397043">
        <dgm:presLayoutVars>
          <dgm:bulletEnabled val="1"/>
        </dgm:presLayoutVars>
      </dgm:prSet>
      <dgm:spPr/>
    </dgm:pt>
    <dgm:pt modelId="{84634E49-ADF7-104D-8883-06E29FE117A7}" type="pres">
      <dgm:prSet presAssocID="{477BC03E-6749-CA44-910C-C88C01D1D4EB}" presName="Name9" presStyleLbl="parChTrans1D2" presStyleIdx="4" presStyleCnt="6"/>
      <dgm:spPr/>
    </dgm:pt>
    <dgm:pt modelId="{58A7EB1D-5FB0-7C4E-A917-32B9013A7549}" type="pres">
      <dgm:prSet presAssocID="{477BC03E-6749-CA44-910C-C88C01D1D4EB}" presName="connTx" presStyleLbl="parChTrans1D2" presStyleIdx="4" presStyleCnt="6"/>
      <dgm:spPr/>
    </dgm:pt>
    <dgm:pt modelId="{54173D5B-13DF-F841-8571-98000E6B6425}" type="pres">
      <dgm:prSet presAssocID="{52BA3326-0D13-9B4A-BF4E-0B13641BF42F}" presName="node" presStyleLbl="node1" presStyleIdx="4" presStyleCnt="6" custRadScaleRad="98681" custRadScaleInc="-386596">
        <dgm:presLayoutVars>
          <dgm:bulletEnabled val="1"/>
        </dgm:presLayoutVars>
      </dgm:prSet>
      <dgm:spPr/>
    </dgm:pt>
    <dgm:pt modelId="{693531B7-2A63-6840-BC5C-EF1C081B79CB}" type="pres">
      <dgm:prSet presAssocID="{942CBA1D-3AA9-AA4D-8C41-546CF0BDF09C}" presName="Name9" presStyleLbl="parChTrans1D2" presStyleIdx="5" presStyleCnt="6"/>
      <dgm:spPr/>
    </dgm:pt>
    <dgm:pt modelId="{E8879DCA-B934-1F48-AA1E-B890641CF5A6}" type="pres">
      <dgm:prSet presAssocID="{942CBA1D-3AA9-AA4D-8C41-546CF0BDF09C}" presName="connTx" presStyleLbl="parChTrans1D2" presStyleIdx="5" presStyleCnt="6"/>
      <dgm:spPr/>
    </dgm:pt>
    <dgm:pt modelId="{A8CCE588-1A19-054C-8204-C3563E72D3DF}" type="pres">
      <dgm:prSet presAssocID="{38839071-7A70-6341-A71D-77E8512339D1}" presName="node" presStyleLbl="node1" presStyleIdx="5" presStyleCnt="6" custRadScaleRad="95153" custRadScaleInc="-200693">
        <dgm:presLayoutVars>
          <dgm:bulletEnabled val="1"/>
        </dgm:presLayoutVars>
      </dgm:prSet>
      <dgm:spPr/>
    </dgm:pt>
  </dgm:ptLst>
  <dgm:cxnLst>
    <dgm:cxn modelId="{1C7E8B00-B688-8747-BD32-8407A33E0757}" type="presOf" srcId="{942CBA1D-3AA9-AA4D-8C41-546CF0BDF09C}" destId="{693531B7-2A63-6840-BC5C-EF1C081B79CB}" srcOrd="0" destOrd="0" presId="urn:microsoft.com/office/officeart/2005/8/layout/radial1"/>
    <dgm:cxn modelId="{33ED0C15-2F97-B648-8AF5-8B205ACF9BEB}" type="presOf" srcId="{75203A7B-A06F-FB4C-B4D9-10103F5F85D1}" destId="{D57AE23E-BE49-9343-99A4-E4990A97172E}" srcOrd="0" destOrd="0" presId="urn:microsoft.com/office/officeart/2005/8/layout/radial1"/>
    <dgm:cxn modelId="{E1DC9122-154B-E24B-83A4-A8F52D2CED55}" type="presOf" srcId="{C0C66995-6274-174F-BD4A-361CCAA105EC}" destId="{DAC6279E-B504-8F4B-9830-EC6E74A618C1}" srcOrd="0" destOrd="0" presId="urn:microsoft.com/office/officeart/2005/8/layout/radial1"/>
    <dgm:cxn modelId="{F2135A24-5AD1-C041-A2C0-EEE5799E067B}" srcId="{11136423-D15C-1243-B0ED-36CD3156C561}" destId="{52BA3326-0D13-9B4A-BF4E-0B13641BF42F}" srcOrd="4" destOrd="0" parTransId="{477BC03E-6749-CA44-910C-C88C01D1D4EB}" sibTransId="{4BBD3780-2694-674A-A23E-9FD61594DD0E}"/>
    <dgm:cxn modelId="{3FBE2427-8677-D043-BEAF-3AC0272A2937}" type="presOf" srcId="{29FA55EA-D455-6042-A392-74E946303793}" destId="{6255CB0C-752F-0D4D-9802-BFE826418402}" srcOrd="0" destOrd="0" presId="urn:microsoft.com/office/officeart/2005/8/layout/radial1"/>
    <dgm:cxn modelId="{7A33E02B-6AD2-9D47-87F9-43559C6668AF}" type="presOf" srcId="{52BA3326-0D13-9B4A-BF4E-0B13641BF42F}" destId="{54173D5B-13DF-F841-8571-98000E6B6425}" srcOrd="0" destOrd="0" presId="urn:microsoft.com/office/officeart/2005/8/layout/radial1"/>
    <dgm:cxn modelId="{700DD62E-343B-0B46-BE65-13D3B919467B}" srcId="{11136423-D15C-1243-B0ED-36CD3156C561}" destId="{75203A7B-A06F-FB4C-B4D9-10103F5F85D1}" srcOrd="2" destOrd="0" parTransId="{77B3D627-8ED5-4E46-BA36-D405C1115971}" sibTransId="{3899C990-B9CE-B545-80E4-78D7FDEA8D64}"/>
    <dgm:cxn modelId="{BA611938-2CCE-864A-ACCB-A59E15B55AD7}" type="presOf" srcId="{F5BE2E15-DF91-5647-99F9-488C343F9730}" destId="{46C24753-0E04-6C45-9346-10CA762972A8}" srcOrd="0" destOrd="0" presId="urn:microsoft.com/office/officeart/2005/8/layout/radial1"/>
    <dgm:cxn modelId="{C6252143-0D90-D741-90A0-24823D40AA65}" type="presOf" srcId="{C797F43F-9706-D745-83DB-AEAB48B2766D}" destId="{3AD66897-BDBF-4543-AB3F-AE5655992612}" srcOrd="0" destOrd="0" presId="urn:microsoft.com/office/officeart/2005/8/layout/radial1"/>
    <dgm:cxn modelId="{0A9E1544-58B0-134F-A556-7D523E1B88AC}" type="presOf" srcId="{69D5CA92-1EDE-214C-A8C7-B7244C061A50}" destId="{C1BE0821-B5BD-DC4E-A45B-AD9325F7B4E9}" srcOrd="1" destOrd="0" presId="urn:microsoft.com/office/officeart/2005/8/layout/radial1"/>
    <dgm:cxn modelId="{7AD4CE4A-0942-904D-9F8A-E8DB990DCC52}" type="presOf" srcId="{11136423-D15C-1243-B0ED-36CD3156C561}" destId="{97494F28-73B9-C34A-929B-1ECCA036A25F}" srcOrd="0" destOrd="0" presId="urn:microsoft.com/office/officeart/2005/8/layout/radial1"/>
    <dgm:cxn modelId="{56A7435B-D1F8-2741-B747-3670F3523512}" type="presOf" srcId="{5512C130-43C2-2440-ABD6-2A10C52624F8}" destId="{92EA29BD-8283-F34F-958D-41B7022DED48}" srcOrd="0" destOrd="0" presId="urn:microsoft.com/office/officeart/2005/8/layout/radial1"/>
    <dgm:cxn modelId="{1480535D-2DD9-DA41-991C-4D4A21EDF33E}" srcId="{C797F43F-9706-D745-83DB-AEAB48B2766D}" destId="{11136423-D15C-1243-B0ED-36CD3156C561}" srcOrd="0" destOrd="0" parTransId="{DB4770BA-2CB9-7D40-A60E-4F2E0FE40C24}" sibTransId="{5C75ED9D-BB9B-4441-845B-4780A9DD73C2}"/>
    <dgm:cxn modelId="{27971771-47DB-C449-8307-4B0C2DE5A058}" type="presOf" srcId="{477BC03E-6749-CA44-910C-C88C01D1D4EB}" destId="{58A7EB1D-5FB0-7C4E-A917-32B9013A7549}" srcOrd="1" destOrd="0" presId="urn:microsoft.com/office/officeart/2005/8/layout/radial1"/>
    <dgm:cxn modelId="{B3D96F71-0CF7-314D-8CE7-7A35FC899D44}" type="presOf" srcId="{F8DFAFA4-D2CE-924F-9ED4-6B1130D39C63}" destId="{232EC1B2-65E7-B243-BC61-ADFD36E661EC}" srcOrd="1" destOrd="0" presId="urn:microsoft.com/office/officeart/2005/8/layout/radial1"/>
    <dgm:cxn modelId="{A656587B-4019-D546-8F6A-86DE7F3A6C10}" srcId="{11136423-D15C-1243-B0ED-36CD3156C561}" destId="{38839071-7A70-6341-A71D-77E8512339D1}" srcOrd="5" destOrd="0" parTransId="{942CBA1D-3AA9-AA4D-8C41-546CF0BDF09C}" sibTransId="{61026857-C1B0-9049-8E22-E5A73F0A0CC4}"/>
    <dgm:cxn modelId="{3E381283-D321-FF40-9B34-5BCA4CDCC30E}" type="presOf" srcId="{C0C66995-6274-174F-BD4A-361CCAA105EC}" destId="{3DAD43EF-30C4-FF47-80BE-33B37F82F038}" srcOrd="1" destOrd="0" presId="urn:microsoft.com/office/officeart/2005/8/layout/radial1"/>
    <dgm:cxn modelId="{D1B34084-A5C5-9248-9235-FD3A80812953}" srcId="{11136423-D15C-1243-B0ED-36CD3156C561}" destId="{5512C130-43C2-2440-ABD6-2A10C52624F8}" srcOrd="1" destOrd="0" parTransId="{F8DFAFA4-D2CE-924F-9ED4-6B1130D39C63}" sibTransId="{A9B955FC-C0A9-0242-A611-EF90463A8E37}"/>
    <dgm:cxn modelId="{C8278685-CEF4-614C-B5F1-45C10C408554}" type="presOf" srcId="{77B3D627-8ED5-4E46-BA36-D405C1115971}" destId="{21CD2AC7-1C6B-9644-BB53-8A1544842D27}" srcOrd="1" destOrd="0" presId="urn:microsoft.com/office/officeart/2005/8/layout/radial1"/>
    <dgm:cxn modelId="{4E98188E-642F-2443-BCD6-A3D9EB9E9094}" srcId="{11136423-D15C-1243-B0ED-36CD3156C561}" destId="{29FA55EA-D455-6042-A392-74E946303793}" srcOrd="3" destOrd="0" parTransId="{69D5CA92-1EDE-214C-A8C7-B7244C061A50}" sibTransId="{D05AECE1-799A-3A4A-9342-E25DCBA8CA45}"/>
    <dgm:cxn modelId="{DEA1A398-2C01-2B40-8AA9-EF218C9D60CA}" type="presOf" srcId="{477BC03E-6749-CA44-910C-C88C01D1D4EB}" destId="{84634E49-ADF7-104D-8883-06E29FE117A7}" srcOrd="0" destOrd="0" presId="urn:microsoft.com/office/officeart/2005/8/layout/radial1"/>
    <dgm:cxn modelId="{6069A7AF-C251-B449-9868-7C9CD48957A9}" type="presOf" srcId="{F8DFAFA4-D2CE-924F-9ED4-6B1130D39C63}" destId="{F804B6EE-C86E-8840-B47D-01DDA843DD5E}" srcOrd="0" destOrd="0" presId="urn:microsoft.com/office/officeart/2005/8/layout/radial1"/>
    <dgm:cxn modelId="{1751FABF-3C84-A041-837F-DB919F4FA151}" type="presOf" srcId="{69D5CA92-1EDE-214C-A8C7-B7244C061A50}" destId="{F533C944-7EFF-B74C-A15A-891CAA464B38}" srcOrd="0" destOrd="0" presId="urn:microsoft.com/office/officeart/2005/8/layout/radial1"/>
    <dgm:cxn modelId="{9DDAD0C1-9080-2440-AD7D-421AB1C8DD08}" srcId="{11136423-D15C-1243-B0ED-36CD3156C561}" destId="{F5BE2E15-DF91-5647-99F9-488C343F9730}" srcOrd="0" destOrd="0" parTransId="{C0C66995-6274-174F-BD4A-361CCAA105EC}" sibTransId="{2A167318-1265-F649-97FB-ECA0D19FE5ED}"/>
    <dgm:cxn modelId="{0AC120E3-DFA0-9244-B9D4-184F26E43BC4}" type="presOf" srcId="{77B3D627-8ED5-4E46-BA36-D405C1115971}" destId="{1DE7FC1A-5958-A141-B112-B8165940BEEF}" srcOrd="0" destOrd="0" presId="urn:microsoft.com/office/officeart/2005/8/layout/radial1"/>
    <dgm:cxn modelId="{0D4C98EC-6C68-A641-B7EF-DE77FEA210BC}" type="presOf" srcId="{942CBA1D-3AA9-AA4D-8C41-546CF0BDF09C}" destId="{E8879DCA-B934-1F48-AA1E-B890641CF5A6}" srcOrd="1" destOrd="0" presId="urn:microsoft.com/office/officeart/2005/8/layout/radial1"/>
    <dgm:cxn modelId="{F06FD2FA-F0B1-2F4B-AEBB-0C8C8349EBFB}" type="presOf" srcId="{38839071-7A70-6341-A71D-77E8512339D1}" destId="{A8CCE588-1A19-054C-8204-C3563E72D3DF}" srcOrd="0" destOrd="0" presId="urn:microsoft.com/office/officeart/2005/8/layout/radial1"/>
    <dgm:cxn modelId="{1EFA9368-80CB-E04A-846F-328581E21F96}" type="presParOf" srcId="{3AD66897-BDBF-4543-AB3F-AE5655992612}" destId="{97494F28-73B9-C34A-929B-1ECCA036A25F}" srcOrd="0" destOrd="0" presId="urn:microsoft.com/office/officeart/2005/8/layout/radial1"/>
    <dgm:cxn modelId="{158E1F52-30CB-C344-AEB1-19A512F94EBD}" type="presParOf" srcId="{3AD66897-BDBF-4543-AB3F-AE5655992612}" destId="{DAC6279E-B504-8F4B-9830-EC6E74A618C1}" srcOrd="1" destOrd="0" presId="urn:microsoft.com/office/officeart/2005/8/layout/radial1"/>
    <dgm:cxn modelId="{0517A10D-CA67-824C-969A-B388E4A9C4F7}" type="presParOf" srcId="{DAC6279E-B504-8F4B-9830-EC6E74A618C1}" destId="{3DAD43EF-30C4-FF47-80BE-33B37F82F038}" srcOrd="0" destOrd="0" presId="urn:microsoft.com/office/officeart/2005/8/layout/radial1"/>
    <dgm:cxn modelId="{0EC4E9F2-8711-6F4D-A0EF-7EF1B0A168BC}" type="presParOf" srcId="{3AD66897-BDBF-4543-AB3F-AE5655992612}" destId="{46C24753-0E04-6C45-9346-10CA762972A8}" srcOrd="2" destOrd="0" presId="urn:microsoft.com/office/officeart/2005/8/layout/radial1"/>
    <dgm:cxn modelId="{5CC22715-A1E1-D740-8FEC-CCCE22D75796}" type="presParOf" srcId="{3AD66897-BDBF-4543-AB3F-AE5655992612}" destId="{F804B6EE-C86E-8840-B47D-01DDA843DD5E}" srcOrd="3" destOrd="0" presId="urn:microsoft.com/office/officeart/2005/8/layout/radial1"/>
    <dgm:cxn modelId="{E642BD6E-6B9F-334F-AB69-39C9E4A24D1A}" type="presParOf" srcId="{F804B6EE-C86E-8840-B47D-01DDA843DD5E}" destId="{232EC1B2-65E7-B243-BC61-ADFD36E661EC}" srcOrd="0" destOrd="0" presId="urn:microsoft.com/office/officeart/2005/8/layout/radial1"/>
    <dgm:cxn modelId="{808EE5F9-EA1F-0648-8097-5192DAA0B18E}" type="presParOf" srcId="{3AD66897-BDBF-4543-AB3F-AE5655992612}" destId="{92EA29BD-8283-F34F-958D-41B7022DED48}" srcOrd="4" destOrd="0" presId="urn:microsoft.com/office/officeart/2005/8/layout/radial1"/>
    <dgm:cxn modelId="{8CFDAD74-0850-8846-89B1-A4C922DD119E}" type="presParOf" srcId="{3AD66897-BDBF-4543-AB3F-AE5655992612}" destId="{1DE7FC1A-5958-A141-B112-B8165940BEEF}" srcOrd="5" destOrd="0" presId="urn:microsoft.com/office/officeart/2005/8/layout/radial1"/>
    <dgm:cxn modelId="{09F2AB06-49D1-114A-ADBF-EB501B65B60C}" type="presParOf" srcId="{1DE7FC1A-5958-A141-B112-B8165940BEEF}" destId="{21CD2AC7-1C6B-9644-BB53-8A1544842D27}" srcOrd="0" destOrd="0" presId="urn:microsoft.com/office/officeart/2005/8/layout/radial1"/>
    <dgm:cxn modelId="{63741ABF-EF8E-B944-9678-0F2B669CE65C}" type="presParOf" srcId="{3AD66897-BDBF-4543-AB3F-AE5655992612}" destId="{D57AE23E-BE49-9343-99A4-E4990A97172E}" srcOrd="6" destOrd="0" presId="urn:microsoft.com/office/officeart/2005/8/layout/radial1"/>
    <dgm:cxn modelId="{FC94FF74-59B7-224E-810C-C35917CDC687}" type="presParOf" srcId="{3AD66897-BDBF-4543-AB3F-AE5655992612}" destId="{F533C944-7EFF-B74C-A15A-891CAA464B38}" srcOrd="7" destOrd="0" presId="urn:microsoft.com/office/officeart/2005/8/layout/radial1"/>
    <dgm:cxn modelId="{F4F5D699-C7A6-7A49-93B7-7209EFBBF5DD}" type="presParOf" srcId="{F533C944-7EFF-B74C-A15A-891CAA464B38}" destId="{C1BE0821-B5BD-DC4E-A45B-AD9325F7B4E9}" srcOrd="0" destOrd="0" presId="urn:microsoft.com/office/officeart/2005/8/layout/radial1"/>
    <dgm:cxn modelId="{6D752BEB-13DA-5543-A218-6B4F6BCABCA1}" type="presParOf" srcId="{3AD66897-BDBF-4543-AB3F-AE5655992612}" destId="{6255CB0C-752F-0D4D-9802-BFE826418402}" srcOrd="8" destOrd="0" presId="urn:microsoft.com/office/officeart/2005/8/layout/radial1"/>
    <dgm:cxn modelId="{EB4BA8D2-A4B9-B443-B20B-C5F52DD59742}" type="presParOf" srcId="{3AD66897-BDBF-4543-AB3F-AE5655992612}" destId="{84634E49-ADF7-104D-8883-06E29FE117A7}" srcOrd="9" destOrd="0" presId="urn:microsoft.com/office/officeart/2005/8/layout/radial1"/>
    <dgm:cxn modelId="{DA44BC51-19D0-F347-BA88-5D499B04D828}" type="presParOf" srcId="{84634E49-ADF7-104D-8883-06E29FE117A7}" destId="{58A7EB1D-5FB0-7C4E-A917-32B9013A7549}" srcOrd="0" destOrd="0" presId="urn:microsoft.com/office/officeart/2005/8/layout/radial1"/>
    <dgm:cxn modelId="{CC96C113-2FE8-3448-AA78-3C76DFFB0874}" type="presParOf" srcId="{3AD66897-BDBF-4543-AB3F-AE5655992612}" destId="{54173D5B-13DF-F841-8571-98000E6B6425}" srcOrd="10" destOrd="0" presId="urn:microsoft.com/office/officeart/2005/8/layout/radial1"/>
    <dgm:cxn modelId="{94C2B9B3-6722-4B4C-A0C6-14B9424346F6}" type="presParOf" srcId="{3AD66897-BDBF-4543-AB3F-AE5655992612}" destId="{693531B7-2A63-6840-BC5C-EF1C081B79CB}" srcOrd="11" destOrd="0" presId="urn:microsoft.com/office/officeart/2005/8/layout/radial1"/>
    <dgm:cxn modelId="{2D9866D6-0FE7-434B-A6AB-029EFB014BF1}" type="presParOf" srcId="{693531B7-2A63-6840-BC5C-EF1C081B79CB}" destId="{E8879DCA-B934-1F48-AA1E-B890641CF5A6}" srcOrd="0" destOrd="0" presId="urn:microsoft.com/office/officeart/2005/8/layout/radial1"/>
    <dgm:cxn modelId="{710BBFA8-FB18-A943-B0DE-EEFB88627620}" type="presParOf" srcId="{3AD66897-BDBF-4543-AB3F-AE5655992612}" destId="{A8CCE588-1A19-054C-8204-C3563E72D3DF}" srcOrd="12"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94F28-73B9-C34A-929B-1ECCA036A25F}">
      <dsp:nvSpPr>
        <dsp:cNvPr id="0" name=""/>
        <dsp:cNvSpPr/>
      </dsp:nvSpPr>
      <dsp:spPr>
        <a:xfrm>
          <a:off x="3317797" y="1963130"/>
          <a:ext cx="1492405" cy="1492405"/>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Clear-fell restoration</a:t>
          </a:r>
        </a:p>
      </dsp:txBody>
      <dsp:txXfrm>
        <a:off x="3536355" y="2181688"/>
        <a:ext cx="1055289" cy="1055289"/>
      </dsp:txXfrm>
    </dsp:sp>
    <dsp:sp modelId="{DAC6279E-B504-8F4B-9830-EC6E74A618C1}">
      <dsp:nvSpPr>
        <dsp:cNvPr id="0" name=""/>
        <dsp:cNvSpPr/>
      </dsp:nvSpPr>
      <dsp:spPr>
        <a:xfrm rot="16130973">
          <a:off x="3808727" y="1711242"/>
          <a:ext cx="471121" cy="33050"/>
        </a:xfrm>
        <a:custGeom>
          <a:avLst/>
          <a:gdLst/>
          <a:ahLst/>
          <a:cxnLst/>
          <a:rect l="0" t="0" r="0" b="0"/>
          <a:pathLst>
            <a:path>
              <a:moveTo>
                <a:pt x="0" y="16525"/>
              </a:moveTo>
              <a:lnTo>
                <a:pt x="471121" y="16525"/>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032510" y="1715989"/>
        <a:ext cx="23556" cy="23556"/>
      </dsp:txXfrm>
    </dsp:sp>
    <dsp:sp modelId="{46C24753-0E04-6C45-9346-10CA762972A8}">
      <dsp:nvSpPr>
        <dsp:cNvPr id="0" name=""/>
        <dsp:cNvSpPr/>
      </dsp:nvSpPr>
      <dsp:spPr>
        <a:xfrm>
          <a:off x="3278374" y="0"/>
          <a:ext cx="1492405" cy="149240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Objectives</a:t>
          </a:r>
        </a:p>
      </dsp:txBody>
      <dsp:txXfrm>
        <a:off x="3496932" y="218558"/>
        <a:ext cx="1055289" cy="1055289"/>
      </dsp:txXfrm>
    </dsp:sp>
    <dsp:sp modelId="{F804B6EE-C86E-8840-B47D-01DDA843DD5E}">
      <dsp:nvSpPr>
        <dsp:cNvPr id="0" name=""/>
        <dsp:cNvSpPr/>
      </dsp:nvSpPr>
      <dsp:spPr>
        <a:xfrm rot="12543534">
          <a:off x="2916521" y="2202030"/>
          <a:ext cx="528469" cy="33050"/>
        </a:xfrm>
        <a:custGeom>
          <a:avLst/>
          <a:gdLst/>
          <a:ahLst/>
          <a:cxnLst/>
          <a:rect l="0" t="0" r="0" b="0"/>
          <a:pathLst>
            <a:path>
              <a:moveTo>
                <a:pt x="0" y="16525"/>
              </a:moveTo>
              <a:lnTo>
                <a:pt x="528469" y="16525"/>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167544" y="2205343"/>
        <a:ext cx="26423" cy="26423"/>
      </dsp:txXfrm>
    </dsp:sp>
    <dsp:sp modelId="{92EA29BD-8283-F34F-958D-41B7022DED48}">
      <dsp:nvSpPr>
        <dsp:cNvPr id="0" name=""/>
        <dsp:cNvSpPr/>
      </dsp:nvSpPr>
      <dsp:spPr>
        <a:xfrm>
          <a:off x="1551309" y="981575"/>
          <a:ext cx="1492405" cy="1492405"/>
        </a:xfrm>
        <a:prstGeom prst="ellipse">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Weeds</a:t>
          </a:r>
        </a:p>
      </dsp:txBody>
      <dsp:txXfrm>
        <a:off x="1769867" y="1200133"/>
        <a:ext cx="1055289" cy="1055289"/>
      </dsp:txXfrm>
    </dsp:sp>
    <dsp:sp modelId="{1DE7FC1A-5958-A141-B112-B8165940BEEF}">
      <dsp:nvSpPr>
        <dsp:cNvPr id="0" name=""/>
        <dsp:cNvSpPr/>
      </dsp:nvSpPr>
      <dsp:spPr>
        <a:xfrm rot="5562396">
          <a:off x="3786714" y="3669054"/>
          <a:ext cx="462267" cy="33050"/>
        </a:xfrm>
        <a:custGeom>
          <a:avLst/>
          <a:gdLst/>
          <a:ahLst/>
          <a:cxnLst/>
          <a:rect l="0" t="0" r="0" b="0"/>
          <a:pathLst>
            <a:path>
              <a:moveTo>
                <a:pt x="0" y="16525"/>
              </a:moveTo>
              <a:lnTo>
                <a:pt x="462267" y="16525"/>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4006292" y="3674022"/>
        <a:ext cx="23113" cy="23113"/>
      </dsp:txXfrm>
    </dsp:sp>
    <dsp:sp modelId="{D57AE23E-BE49-9343-99A4-E4990A97172E}">
      <dsp:nvSpPr>
        <dsp:cNvPr id="0" name=""/>
        <dsp:cNvSpPr/>
      </dsp:nvSpPr>
      <dsp:spPr>
        <a:xfrm>
          <a:off x="3225494" y="3915623"/>
          <a:ext cx="1492405" cy="1492405"/>
        </a:xfrm>
        <a:prstGeom prst="ellipse">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Herbivores &amp; omnivores</a:t>
          </a:r>
        </a:p>
      </dsp:txBody>
      <dsp:txXfrm>
        <a:off x="3444052" y="4134181"/>
        <a:ext cx="1055289" cy="1055289"/>
      </dsp:txXfrm>
    </dsp:sp>
    <dsp:sp modelId="{F533C944-7EFF-B74C-A15A-891CAA464B38}">
      <dsp:nvSpPr>
        <dsp:cNvPr id="0" name=""/>
        <dsp:cNvSpPr/>
      </dsp:nvSpPr>
      <dsp:spPr>
        <a:xfrm rot="19853226">
          <a:off x="4695358" y="2250537"/>
          <a:ext cx="325647" cy="33050"/>
        </a:xfrm>
        <a:custGeom>
          <a:avLst/>
          <a:gdLst/>
          <a:ahLst/>
          <a:cxnLst/>
          <a:rect l="0" t="0" r="0" b="0"/>
          <a:pathLst>
            <a:path>
              <a:moveTo>
                <a:pt x="0" y="16525"/>
              </a:moveTo>
              <a:lnTo>
                <a:pt x="325647" y="16525"/>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50040" y="2258921"/>
        <a:ext cx="16282" cy="16282"/>
      </dsp:txXfrm>
    </dsp:sp>
    <dsp:sp modelId="{6255CB0C-752F-0D4D-9802-BFE826418402}">
      <dsp:nvSpPr>
        <dsp:cNvPr id="0" name=""/>
        <dsp:cNvSpPr/>
      </dsp:nvSpPr>
      <dsp:spPr>
        <a:xfrm>
          <a:off x="4906161" y="1078590"/>
          <a:ext cx="1492405" cy="1492405"/>
        </a:xfrm>
        <a:prstGeom prst="ellipse">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Climate gradients</a:t>
          </a:r>
        </a:p>
      </dsp:txBody>
      <dsp:txXfrm>
        <a:off x="5124719" y="1297148"/>
        <a:ext cx="1055289" cy="1055289"/>
      </dsp:txXfrm>
    </dsp:sp>
    <dsp:sp modelId="{84634E49-ADF7-104D-8883-06E29FE117A7}">
      <dsp:nvSpPr>
        <dsp:cNvPr id="0" name=""/>
        <dsp:cNvSpPr/>
      </dsp:nvSpPr>
      <dsp:spPr>
        <a:xfrm rot="2041272">
          <a:off x="4646048" y="3229378"/>
          <a:ext cx="425629" cy="33050"/>
        </a:xfrm>
        <a:custGeom>
          <a:avLst/>
          <a:gdLst/>
          <a:ahLst/>
          <a:cxnLst/>
          <a:rect l="0" t="0" r="0" b="0"/>
          <a:pathLst>
            <a:path>
              <a:moveTo>
                <a:pt x="0" y="16525"/>
              </a:moveTo>
              <a:lnTo>
                <a:pt x="425629" y="16525"/>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48222" y="3235262"/>
        <a:ext cx="21281" cy="21281"/>
      </dsp:txXfrm>
    </dsp:sp>
    <dsp:sp modelId="{54173D5B-13DF-F841-8571-98000E6B6425}">
      <dsp:nvSpPr>
        <dsp:cNvPr id="0" name=""/>
        <dsp:cNvSpPr/>
      </dsp:nvSpPr>
      <dsp:spPr>
        <a:xfrm>
          <a:off x="4907523" y="3036270"/>
          <a:ext cx="1492405" cy="1492405"/>
        </a:xfrm>
        <a:prstGeom prst="ellipse">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Site factors</a:t>
          </a:r>
        </a:p>
      </dsp:txBody>
      <dsp:txXfrm>
        <a:off x="5126081" y="3254828"/>
        <a:ext cx="1055289" cy="1055289"/>
      </dsp:txXfrm>
    </dsp:sp>
    <dsp:sp modelId="{693531B7-2A63-6840-BC5C-EF1C081B79CB}">
      <dsp:nvSpPr>
        <dsp:cNvPr id="0" name=""/>
        <dsp:cNvSpPr/>
      </dsp:nvSpPr>
      <dsp:spPr>
        <a:xfrm rot="8987526">
          <a:off x="3086314" y="3158076"/>
          <a:ext cx="357056" cy="33050"/>
        </a:xfrm>
        <a:custGeom>
          <a:avLst/>
          <a:gdLst/>
          <a:ahLst/>
          <a:cxnLst/>
          <a:rect l="0" t="0" r="0" b="0"/>
          <a:pathLst>
            <a:path>
              <a:moveTo>
                <a:pt x="0" y="16525"/>
              </a:moveTo>
              <a:lnTo>
                <a:pt x="357056" y="16525"/>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255916" y="3165675"/>
        <a:ext cx="17852" cy="17852"/>
      </dsp:txXfrm>
    </dsp:sp>
    <dsp:sp modelId="{A8CCE588-1A19-054C-8204-C3563E72D3DF}">
      <dsp:nvSpPr>
        <dsp:cNvPr id="0" name=""/>
        <dsp:cNvSpPr/>
      </dsp:nvSpPr>
      <dsp:spPr>
        <a:xfrm>
          <a:off x="1719482" y="2893667"/>
          <a:ext cx="1492405" cy="1492405"/>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Seeds &amp; dispersers</a:t>
          </a:r>
        </a:p>
      </dsp:txBody>
      <dsp:txXfrm>
        <a:off x="1938040" y="3112225"/>
        <a:ext cx="1055289" cy="1055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94F28-73B9-C34A-929B-1ECCA036A25F}">
      <dsp:nvSpPr>
        <dsp:cNvPr id="0" name=""/>
        <dsp:cNvSpPr/>
      </dsp:nvSpPr>
      <dsp:spPr>
        <a:xfrm>
          <a:off x="2480873" y="1409241"/>
          <a:ext cx="1071190" cy="1071190"/>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Clear-fell restoration</a:t>
          </a:r>
        </a:p>
      </dsp:txBody>
      <dsp:txXfrm>
        <a:off x="2637745" y="1566113"/>
        <a:ext cx="757446" cy="757446"/>
      </dsp:txXfrm>
    </dsp:sp>
    <dsp:sp modelId="{DAC6279E-B504-8F4B-9830-EC6E74A618C1}">
      <dsp:nvSpPr>
        <dsp:cNvPr id="0" name=""/>
        <dsp:cNvSpPr/>
      </dsp:nvSpPr>
      <dsp:spPr>
        <a:xfrm rot="16131023">
          <a:off x="2833160" y="1224235"/>
          <a:ext cx="338335" cy="31960"/>
        </a:xfrm>
        <a:custGeom>
          <a:avLst/>
          <a:gdLst/>
          <a:ahLst/>
          <a:cxnLst/>
          <a:rect l="0" t="0" r="0" b="0"/>
          <a:pathLst>
            <a:path>
              <a:moveTo>
                <a:pt x="0" y="15980"/>
              </a:moveTo>
              <a:lnTo>
                <a:pt x="338335" y="1598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993870" y="1231757"/>
        <a:ext cx="16916" cy="16916"/>
      </dsp:txXfrm>
    </dsp:sp>
    <dsp:sp modelId="{46C24753-0E04-6C45-9346-10CA762972A8}">
      <dsp:nvSpPr>
        <dsp:cNvPr id="0" name=""/>
        <dsp:cNvSpPr/>
      </dsp:nvSpPr>
      <dsp:spPr>
        <a:xfrm>
          <a:off x="2452593" y="0"/>
          <a:ext cx="1071190" cy="107119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Objectives</a:t>
          </a:r>
        </a:p>
      </dsp:txBody>
      <dsp:txXfrm>
        <a:off x="2609465" y="156872"/>
        <a:ext cx="757446" cy="757446"/>
      </dsp:txXfrm>
    </dsp:sp>
    <dsp:sp modelId="{F804B6EE-C86E-8840-B47D-01DDA843DD5E}">
      <dsp:nvSpPr>
        <dsp:cNvPr id="0" name=""/>
        <dsp:cNvSpPr/>
      </dsp:nvSpPr>
      <dsp:spPr>
        <a:xfrm rot="12543534">
          <a:off x="2193654" y="1576803"/>
          <a:ext cx="378459" cy="31960"/>
        </a:xfrm>
        <a:custGeom>
          <a:avLst/>
          <a:gdLst/>
          <a:ahLst/>
          <a:cxnLst/>
          <a:rect l="0" t="0" r="0" b="0"/>
          <a:pathLst>
            <a:path>
              <a:moveTo>
                <a:pt x="0" y="15980"/>
              </a:moveTo>
              <a:lnTo>
                <a:pt x="378459" y="1598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373422" y="1583321"/>
        <a:ext cx="18922" cy="18922"/>
      </dsp:txXfrm>
    </dsp:sp>
    <dsp:sp modelId="{92EA29BD-8283-F34F-958D-41B7022DED48}">
      <dsp:nvSpPr>
        <dsp:cNvPr id="0" name=""/>
        <dsp:cNvSpPr/>
      </dsp:nvSpPr>
      <dsp:spPr>
        <a:xfrm>
          <a:off x="1213704" y="705134"/>
          <a:ext cx="1071190" cy="1071190"/>
        </a:xfrm>
        <a:prstGeom prst="ellipse">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Weeds</a:t>
          </a:r>
        </a:p>
      </dsp:txBody>
      <dsp:txXfrm>
        <a:off x="1370576" y="862006"/>
        <a:ext cx="757446" cy="757446"/>
      </dsp:txXfrm>
    </dsp:sp>
    <dsp:sp modelId="{1DE7FC1A-5958-A141-B112-B8165940BEEF}">
      <dsp:nvSpPr>
        <dsp:cNvPr id="0" name=""/>
        <dsp:cNvSpPr/>
      </dsp:nvSpPr>
      <dsp:spPr>
        <a:xfrm rot="5562396">
          <a:off x="2817877" y="2629155"/>
          <a:ext cx="330970" cy="31960"/>
        </a:xfrm>
        <a:custGeom>
          <a:avLst/>
          <a:gdLst/>
          <a:ahLst/>
          <a:cxnLst/>
          <a:rect l="0" t="0" r="0" b="0"/>
          <a:pathLst>
            <a:path>
              <a:moveTo>
                <a:pt x="0" y="15980"/>
              </a:moveTo>
              <a:lnTo>
                <a:pt x="330970" y="1598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975088" y="2636861"/>
        <a:ext cx="16548" cy="16548"/>
      </dsp:txXfrm>
    </dsp:sp>
    <dsp:sp modelId="{D57AE23E-BE49-9343-99A4-E4990A97172E}">
      <dsp:nvSpPr>
        <dsp:cNvPr id="0" name=""/>
        <dsp:cNvSpPr/>
      </dsp:nvSpPr>
      <dsp:spPr>
        <a:xfrm>
          <a:off x="2414661" y="2809838"/>
          <a:ext cx="1071190" cy="1071190"/>
        </a:xfrm>
        <a:prstGeom prst="ellipse">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Herbivores &amp; omnivores</a:t>
          </a:r>
        </a:p>
      </dsp:txBody>
      <dsp:txXfrm>
        <a:off x="2571533" y="2966710"/>
        <a:ext cx="757446" cy="757446"/>
      </dsp:txXfrm>
    </dsp:sp>
    <dsp:sp modelId="{F533C944-7EFF-B74C-A15A-891CAA464B38}">
      <dsp:nvSpPr>
        <dsp:cNvPr id="0" name=""/>
        <dsp:cNvSpPr/>
      </dsp:nvSpPr>
      <dsp:spPr>
        <a:xfrm rot="19853226">
          <a:off x="3469681" y="1611599"/>
          <a:ext cx="232967" cy="31960"/>
        </a:xfrm>
        <a:custGeom>
          <a:avLst/>
          <a:gdLst/>
          <a:ahLst/>
          <a:cxnLst/>
          <a:rect l="0" t="0" r="0" b="0"/>
          <a:pathLst>
            <a:path>
              <a:moveTo>
                <a:pt x="0" y="15980"/>
              </a:moveTo>
              <a:lnTo>
                <a:pt x="232967" y="1598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580341" y="1621755"/>
        <a:ext cx="11648" cy="11648"/>
      </dsp:txXfrm>
    </dsp:sp>
    <dsp:sp modelId="{6255CB0C-752F-0D4D-9802-BFE826418402}">
      <dsp:nvSpPr>
        <dsp:cNvPr id="0" name=""/>
        <dsp:cNvSpPr/>
      </dsp:nvSpPr>
      <dsp:spPr>
        <a:xfrm>
          <a:off x="3620267" y="774727"/>
          <a:ext cx="1071190" cy="1071190"/>
        </a:xfrm>
        <a:prstGeom prst="ellipse">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Climate gradients</a:t>
          </a:r>
        </a:p>
      </dsp:txBody>
      <dsp:txXfrm>
        <a:off x="3777139" y="931599"/>
        <a:ext cx="757446" cy="757446"/>
      </dsp:txXfrm>
    </dsp:sp>
    <dsp:sp modelId="{84634E49-ADF7-104D-8883-06E29FE117A7}">
      <dsp:nvSpPr>
        <dsp:cNvPr id="0" name=""/>
        <dsp:cNvSpPr/>
      </dsp:nvSpPr>
      <dsp:spPr>
        <a:xfrm rot="2041272">
          <a:off x="3434309" y="2313758"/>
          <a:ext cx="304688" cy="31960"/>
        </a:xfrm>
        <a:custGeom>
          <a:avLst/>
          <a:gdLst/>
          <a:ahLst/>
          <a:cxnLst/>
          <a:rect l="0" t="0" r="0" b="0"/>
          <a:pathLst>
            <a:path>
              <a:moveTo>
                <a:pt x="0" y="15980"/>
              </a:moveTo>
              <a:lnTo>
                <a:pt x="304688" y="1598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579036" y="2322121"/>
        <a:ext cx="15234" cy="15234"/>
      </dsp:txXfrm>
    </dsp:sp>
    <dsp:sp modelId="{54173D5B-13DF-F841-8571-98000E6B6425}">
      <dsp:nvSpPr>
        <dsp:cNvPr id="0" name=""/>
        <dsp:cNvSpPr/>
      </dsp:nvSpPr>
      <dsp:spPr>
        <a:xfrm>
          <a:off x="3621244" y="2179045"/>
          <a:ext cx="1071190" cy="1071190"/>
        </a:xfrm>
        <a:prstGeom prst="ellipse">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Site factors</a:t>
          </a:r>
        </a:p>
      </dsp:txBody>
      <dsp:txXfrm>
        <a:off x="3778116" y="2335917"/>
        <a:ext cx="757446" cy="757446"/>
      </dsp:txXfrm>
    </dsp:sp>
    <dsp:sp modelId="{693531B7-2A63-6840-BC5C-EF1C081B79CB}">
      <dsp:nvSpPr>
        <dsp:cNvPr id="0" name=""/>
        <dsp:cNvSpPr/>
      </dsp:nvSpPr>
      <dsp:spPr>
        <a:xfrm rot="8987526">
          <a:off x="2315453" y="2262611"/>
          <a:ext cx="255498" cy="31960"/>
        </a:xfrm>
        <a:custGeom>
          <a:avLst/>
          <a:gdLst/>
          <a:ahLst/>
          <a:cxnLst/>
          <a:rect l="0" t="0" r="0" b="0"/>
          <a:pathLst>
            <a:path>
              <a:moveTo>
                <a:pt x="0" y="15980"/>
              </a:moveTo>
              <a:lnTo>
                <a:pt x="255498" y="15980"/>
              </a:lnTo>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2436815" y="2272204"/>
        <a:ext cx="12774" cy="12774"/>
      </dsp:txXfrm>
    </dsp:sp>
    <dsp:sp modelId="{A8CCE588-1A19-054C-8204-C3563E72D3DF}">
      <dsp:nvSpPr>
        <dsp:cNvPr id="0" name=""/>
        <dsp:cNvSpPr/>
      </dsp:nvSpPr>
      <dsp:spPr>
        <a:xfrm>
          <a:off x="1334341" y="2076751"/>
          <a:ext cx="1071190" cy="1071190"/>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dirty="0"/>
            <a:t>Seeds &amp; dispersers</a:t>
          </a:r>
        </a:p>
      </dsp:txBody>
      <dsp:txXfrm>
        <a:off x="1491213" y="2233623"/>
        <a:ext cx="757446" cy="75744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ACE9D-80D3-2745-B830-486682960F69}" type="datetimeFigureOut">
              <a:rPr lang="en-US" smtClean="0"/>
              <a:t>5/18/20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AE255-CA64-1045-9E0B-831C17ED71EE}" type="slidenum">
              <a:rPr lang="en-US" smtClean="0"/>
              <a:t>‹#›</a:t>
            </a:fld>
            <a:endParaRPr lang="en-US"/>
          </a:p>
        </p:txBody>
      </p:sp>
    </p:spTree>
    <p:extLst>
      <p:ext uri="{BB962C8B-B14F-4D97-AF65-F5344CB8AC3E}">
        <p14:creationId xmlns:p14="http://schemas.microsoft.com/office/powerpoint/2010/main" val="2580556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Adam Forbes. </a:t>
            </a:r>
          </a:p>
          <a:p>
            <a:r>
              <a:rPr lang="en-US" dirty="0"/>
              <a:t>This talk is a part of the Nelson City Council Forestry Workshop series. </a:t>
            </a:r>
          </a:p>
          <a:p>
            <a:r>
              <a:rPr lang="en-US" dirty="0"/>
              <a:t>I will be speaking about how you might go about restoring a native forest cover in exotic plantation clear-fells</a:t>
            </a:r>
          </a:p>
        </p:txBody>
      </p:sp>
      <p:sp>
        <p:nvSpPr>
          <p:cNvPr id="4" name="Slide Number Placeholder 3"/>
          <p:cNvSpPr>
            <a:spLocks noGrp="1"/>
          </p:cNvSpPr>
          <p:nvPr>
            <p:ph type="sldNum" sz="quarter" idx="5"/>
          </p:nvPr>
        </p:nvSpPr>
        <p:spPr/>
        <p:txBody>
          <a:bodyPr/>
          <a:lstStyle/>
          <a:p>
            <a:fld id="{63EAE255-CA64-1045-9E0B-831C17ED71EE}" type="slidenum">
              <a:rPr lang="en-US" smtClean="0"/>
              <a:t>1</a:t>
            </a:fld>
            <a:endParaRPr lang="en-US"/>
          </a:p>
        </p:txBody>
      </p:sp>
    </p:spTree>
    <p:extLst>
      <p:ext uri="{BB962C8B-B14F-4D97-AF65-F5344CB8AC3E}">
        <p14:creationId xmlns:p14="http://schemas.microsoft.com/office/powerpoint/2010/main" val="2140360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consider which feral herbivores are likely to visit your clear-fell. Animals, like goats, really need to be hunted to bring numbers down otherwise they could impact on the regeneration that occurs.  Fencing is important, but remember that stock fences won’t keep out the feral herbivores – so either upgrading to higher fencing standards or teaming up with your </a:t>
            </a:r>
            <a:r>
              <a:rPr lang="en-US" dirty="0" err="1"/>
              <a:t>neighbours</a:t>
            </a:r>
            <a:r>
              <a:rPr lang="en-US" dirty="0"/>
              <a:t> to bring down animal numbers through hunting is a good option to consider.</a:t>
            </a:r>
          </a:p>
          <a:p>
            <a:r>
              <a:rPr lang="en-US" dirty="0"/>
              <a:t>Think about these fencing and hunting expenses as investments to ensure you have nice healthy regenerating forest.</a:t>
            </a:r>
          </a:p>
        </p:txBody>
      </p:sp>
      <p:sp>
        <p:nvSpPr>
          <p:cNvPr id="4" name="Slide Number Placeholder 3"/>
          <p:cNvSpPr>
            <a:spLocks noGrp="1"/>
          </p:cNvSpPr>
          <p:nvPr>
            <p:ph type="sldNum" sz="quarter" idx="5"/>
          </p:nvPr>
        </p:nvSpPr>
        <p:spPr/>
        <p:txBody>
          <a:bodyPr/>
          <a:lstStyle/>
          <a:p>
            <a:fld id="{63EAE255-CA64-1045-9E0B-831C17ED71EE}" type="slidenum">
              <a:rPr lang="en-US" smtClean="0"/>
              <a:t>10</a:t>
            </a:fld>
            <a:endParaRPr lang="en-US"/>
          </a:p>
        </p:txBody>
      </p:sp>
    </p:spTree>
    <p:extLst>
      <p:ext uri="{BB962C8B-B14F-4D97-AF65-F5344CB8AC3E}">
        <p14:creationId xmlns:p14="http://schemas.microsoft.com/office/powerpoint/2010/main" val="163469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native forest nearby, then it is possible that your restoration project will benefit from this, and in some circumstances, it might mean you can avoid planting native seedlings and instead rely on regeneration of native forest trees. </a:t>
            </a:r>
          </a:p>
          <a:p>
            <a:r>
              <a:rPr lang="en-US" dirty="0"/>
              <a:t>Look at the area within a few km of your clear-fell and see how much native forest there is, and also which species are in those forests.  The best scenario is to have old-growth forest remnants close to the clear-fell, because many of the old-growth tree species are ineffective at dispersing their seeds over more than a few hundred </a:t>
            </a:r>
            <a:r>
              <a:rPr lang="en-US" dirty="0" err="1"/>
              <a:t>metres</a:t>
            </a:r>
            <a:r>
              <a:rPr lang="en-US" dirty="0"/>
              <a:t>.</a:t>
            </a:r>
          </a:p>
          <a:p>
            <a:r>
              <a:rPr lang="en-US" dirty="0"/>
              <a:t>Also think about the dispersal modes of the species found in the seed sources – are they wind dispersed or spread by animals?</a:t>
            </a:r>
          </a:p>
          <a:p>
            <a:r>
              <a:rPr lang="en-US" dirty="0"/>
              <a:t>Which bird species do you have – do you have species that will eat and spread native tree seeds?</a:t>
            </a:r>
          </a:p>
          <a:p>
            <a:endParaRPr lang="en-US" dirty="0"/>
          </a:p>
        </p:txBody>
      </p:sp>
      <p:sp>
        <p:nvSpPr>
          <p:cNvPr id="4" name="Slide Number Placeholder 3"/>
          <p:cNvSpPr>
            <a:spLocks noGrp="1"/>
          </p:cNvSpPr>
          <p:nvPr>
            <p:ph type="sldNum" sz="quarter" idx="5"/>
          </p:nvPr>
        </p:nvSpPr>
        <p:spPr/>
        <p:txBody>
          <a:bodyPr/>
          <a:lstStyle/>
          <a:p>
            <a:fld id="{63EAE255-CA64-1045-9E0B-831C17ED71EE}" type="slidenum">
              <a:rPr lang="en-US" smtClean="0"/>
              <a:t>11</a:t>
            </a:fld>
            <a:endParaRPr lang="en-US"/>
          </a:p>
        </p:txBody>
      </p:sp>
    </p:spTree>
    <p:extLst>
      <p:ext uri="{BB962C8B-B14F-4D97-AF65-F5344CB8AC3E}">
        <p14:creationId xmlns:p14="http://schemas.microsoft.com/office/powerpoint/2010/main" val="399069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Following the disturbance of clear-fell, weeds can be common. Because weeds can compete with natives, think about which weeds are likely to reduce regeneration.  </a:t>
            </a:r>
            <a:r>
              <a:rPr lang="en-US" dirty="0" err="1"/>
              <a:t>ITt</a:t>
            </a:r>
            <a:r>
              <a:rPr lang="en-US" dirty="0"/>
              <a:t> can be difficult to be sure when a weed has a positive or negative effect on a native seedling. For example, blackberry might be a real problem on floodplains, but not an issue on south-facing slopes where blackberry might be less vigorous, or the tree seedlings more vigorous.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weeds are light demanding, meaning that one option is to rely on native forest regeneration to outcompete the weed – whereas others, such as barberry, are shade tolerant, meaning you need to actively remove the weed rather than rely on shading.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Think about whether you can remove weeds manually, which can result in less disturbance, or whether you need to resort to chemicals.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vigilant with regard to biosecurity when people visit your site. Particularly during the plantation harvest and tracking activities, make sure contractors’ machinery and materials such as roading metal are free of weed seeds - as this is a common way weeds are spread around the landscape. </a:t>
            </a:r>
          </a:p>
          <a:p>
            <a:endParaRPr lang="en-US" dirty="0"/>
          </a:p>
        </p:txBody>
      </p:sp>
      <p:sp>
        <p:nvSpPr>
          <p:cNvPr id="4" name="Slide Number Placeholder 3"/>
          <p:cNvSpPr>
            <a:spLocks noGrp="1"/>
          </p:cNvSpPr>
          <p:nvPr>
            <p:ph type="sldNum" sz="quarter" idx="5"/>
          </p:nvPr>
        </p:nvSpPr>
        <p:spPr/>
        <p:txBody>
          <a:bodyPr/>
          <a:lstStyle/>
          <a:p>
            <a:fld id="{63EAE255-CA64-1045-9E0B-831C17ED71EE}" type="slidenum">
              <a:rPr lang="en-US" smtClean="0"/>
              <a:t>12</a:t>
            </a:fld>
            <a:endParaRPr lang="en-US"/>
          </a:p>
        </p:txBody>
      </p:sp>
    </p:spTree>
    <p:extLst>
      <p:ext uri="{BB962C8B-B14F-4D97-AF65-F5344CB8AC3E}">
        <p14:creationId xmlns:p14="http://schemas.microsoft.com/office/powerpoint/2010/main" val="2054146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diagram I have put together to help with restoration planning.  </a:t>
            </a:r>
          </a:p>
          <a:p>
            <a:r>
              <a:rPr lang="en-US" dirty="0"/>
              <a:t>Depending on how vigorous the natural forest regeneration is, you can expect to be more or less active with interventions, such as planting or weed control.</a:t>
            </a:r>
          </a:p>
          <a:p>
            <a:endParaRPr lang="en-US" dirty="0"/>
          </a:p>
          <a:p>
            <a:r>
              <a:rPr lang="en-US" dirty="0"/>
              <a:t>**Give example of high regeneration potential – managing natural succession – using passive methods</a:t>
            </a:r>
          </a:p>
        </p:txBody>
      </p:sp>
      <p:sp>
        <p:nvSpPr>
          <p:cNvPr id="4" name="Slide Number Placeholder 3"/>
          <p:cNvSpPr>
            <a:spLocks noGrp="1"/>
          </p:cNvSpPr>
          <p:nvPr>
            <p:ph type="sldNum" sz="quarter" idx="5"/>
          </p:nvPr>
        </p:nvSpPr>
        <p:spPr/>
        <p:txBody>
          <a:bodyPr/>
          <a:lstStyle/>
          <a:p>
            <a:fld id="{BD373680-2F45-3645-8E50-207F03060075}" type="slidenum">
              <a:rPr lang="en-US" smtClean="0"/>
              <a:t>13</a:t>
            </a:fld>
            <a:endParaRPr lang="en-US"/>
          </a:p>
        </p:txBody>
      </p:sp>
    </p:spTree>
    <p:extLst>
      <p:ext uri="{BB962C8B-B14F-4D97-AF65-F5344CB8AC3E}">
        <p14:creationId xmlns:p14="http://schemas.microsoft.com/office/powerpoint/2010/main" val="630801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apply the above management considerations in two case study sites which require contrasting restoration approaches</a:t>
            </a:r>
          </a:p>
          <a:p>
            <a:r>
              <a:rPr lang="en-US" dirty="0"/>
              <a:t>Both sites have featured past cover with exotic plantation species, and in both cases, the owners want to see a cover of healthy native forest on their clear-fell. </a:t>
            </a:r>
          </a:p>
        </p:txBody>
      </p:sp>
      <p:sp>
        <p:nvSpPr>
          <p:cNvPr id="4" name="Slide Number Placeholder 3"/>
          <p:cNvSpPr>
            <a:spLocks noGrp="1"/>
          </p:cNvSpPr>
          <p:nvPr>
            <p:ph type="sldNum" sz="quarter" idx="5"/>
          </p:nvPr>
        </p:nvSpPr>
        <p:spPr/>
        <p:txBody>
          <a:bodyPr/>
          <a:lstStyle/>
          <a:p>
            <a:fld id="{63EAE255-CA64-1045-9E0B-831C17ED71EE}" type="slidenum">
              <a:rPr lang="en-US" smtClean="0"/>
              <a:t>14</a:t>
            </a:fld>
            <a:endParaRPr lang="en-US"/>
          </a:p>
        </p:txBody>
      </p:sp>
    </p:spTree>
    <p:extLst>
      <p:ext uri="{BB962C8B-B14F-4D97-AF65-F5344CB8AC3E}">
        <p14:creationId xmlns:p14="http://schemas.microsoft.com/office/powerpoint/2010/main" val="404485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one is a coastal </a:t>
            </a:r>
            <a:r>
              <a:rPr lang="en-US" dirty="0" err="1"/>
              <a:t>hawke’s</a:t>
            </a:r>
            <a:r>
              <a:rPr lang="en-US" dirty="0"/>
              <a:t> bay site. </a:t>
            </a:r>
          </a:p>
          <a:p>
            <a:r>
              <a:rPr lang="en-US" dirty="0"/>
              <a:t>The owner wants a nice diverse native forest for restoration of biodiversity and for people that live nearby to enjoy.</a:t>
            </a:r>
          </a:p>
          <a:p>
            <a:r>
              <a:rPr lang="en-US" dirty="0"/>
              <a:t>The climate is warm and semi arid, soils are moderately drought vulnerable. </a:t>
            </a:r>
          </a:p>
          <a:p>
            <a:r>
              <a:rPr lang="en-US" dirty="0"/>
              <a:t>There are no real seed sources nearby in the landscape. Also the regeneration of wilding pines is dense. So natural regeneration is weak at this site.</a:t>
            </a:r>
          </a:p>
          <a:p>
            <a:r>
              <a:rPr lang="en-US" dirty="0"/>
              <a:t>In addition to the pines, there are patches of blackberry and the neighbors farm has gorse patches on the adjacent paddock.</a:t>
            </a:r>
          </a:p>
          <a:p>
            <a:endParaRPr lang="en-US" dirty="0"/>
          </a:p>
        </p:txBody>
      </p:sp>
      <p:sp>
        <p:nvSpPr>
          <p:cNvPr id="4" name="Slide Number Placeholder 3"/>
          <p:cNvSpPr>
            <a:spLocks noGrp="1"/>
          </p:cNvSpPr>
          <p:nvPr>
            <p:ph type="sldNum" sz="quarter" idx="5"/>
          </p:nvPr>
        </p:nvSpPr>
        <p:spPr/>
        <p:txBody>
          <a:bodyPr/>
          <a:lstStyle/>
          <a:p>
            <a:fld id="{63EAE255-CA64-1045-9E0B-831C17ED71EE}" type="slidenum">
              <a:rPr lang="en-US" smtClean="0"/>
              <a:t>15</a:t>
            </a:fld>
            <a:endParaRPr lang="en-US"/>
          </a:p>
        </p:txBody>
      </p:sp>
    </p:spTree>
    <p:extLst>
      <p:ext uri="{BB962C8B-B14F-4D97-AF65-F5344CB8AC3E}">
        <p14:creationId xmlns:p14="http://schemas.microsoft.com/office/powerpoint/2010/main" val="27099275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of the weak natural regeneration at this site, restoration will require high levels of planting and weed control.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active-to-passive plot – the owners should expect to be dealing with issues in the top left of the diagram shown by the blue arrow.</a:t>
            </a:r>
          </a:p>
        </p:txBody>
      </p:sp>
      <p:sp>
        <p:nvSpPr>
          <p:cNvPr id="4" name="Slide Number Placeholder 3"/>
          <p:cNvSpPr>
            <a:spLocks noGrp="1"/>
          </p:cNvSpPr>
          <p:nvPr>
            <p:ph type="sldNum" sz="quarter" idx="5"/>
          </p:nvPr>
        </p:nvSpPr>
        <p:spPr/>
        <p:txBody>
          <a:bodyPr/>
          <a:lstStyle/>
          <a:p>
            <a:fld id="{63EAE255-CA64-1045-9E0B-831C17ED71EE}" type="slidenum">
              <a:rPr lang="en-US" smtClean="0"/>
              <a:t>16</a:t>
            </a:fld>
            <a:endParaRPr lang="en-US"/>
          </a:p>
        </p:txBody>
      </p:sp>
    </p:spTree>
    <p:extLst>
      <p:ext uri="{BB962C8B-B14F-4D97-AF65-F5344CB8AC3E}">
        <p14:creationId xmlns:p14="http://schemas.microsoft.com/office/powerpoint/2010/main" val="1405011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planting, the landowner needs to address rabbits and hares, and remove stock.</a:t>
            </a:r>
          </a:p>
          <a:p>
            <a:r>
              <a:rPr lang="en-US" dirty="0"/>
              <a:t>Removing the wilding pine regeneration is essential, and doing this without disturbing the ground I think is important so other weeds or more pines don’t establish in disturbed areas. The stock will have been containing the blackberry, so it is important to eradicate this early.</a:t>
            </a:r>
          </a:p>
          <a:p>
            <a:r>
              <a:rPr lang="en-US" dirty="0"/>
              <a:t>Planting at this site will include ecosourced species that are drought tolerant and that rapidly grow to outcompete the wilding pines and other weeds. Wave of </a:t>
            </a:r>
            <a:r>
              <a:rPr lang="en-US" dirty="0" err="1"/>
              <a:t>widling</a:t>
            </a:r>
            <a:r>
              <a:rPr lang="en-US" dirty="0"/>
              <a:t> control will be need in years to come, but early shade should limit this. </a:t>
            </a:r>
          </a:p>
          <a:p>
            <a:r>
              <a:rPr lang="en-US" dirty="0"/>
              <a:t>Natives will be planted at 1600 stems per ha, in a staged manner across the clear-fell.</a:t>
            </a:r>
          </a:p>
          <a:p>
            <a:r>
              <a:rPr lang="en-US" dirty="0"/>
              <a:t>Skid sites and unused tracks will be ripped prior to planting.</a:t>
            </a:r>
          </a:p>
        </p:txBody>
      </p:sp>
      <p:sp>
        <p:nvSpPr>
          <p:cNvPr id="4" name="Slide Number Placeholder 3"/>
          <p:cNvSpPr>
            <a:spLocks noGrp="1"/>
          </p:cNvSpPr>
          <p:nvPr>
            <p:ph type="sldNum" sz="quarter" idx="5"/>
          </p:nvPr>
        </p:nvSpPr>
        <p:spPr/>
        <p:txBody>
          <a:bodyPr/>
          <a:lstStyle/>
          <a:p>
            <a:fld id="{63EAE255-CA64-1045-9E0B-831C17ED71EE}" type="slidenum">
              <a:rPr lang="en-US" smtClean="0"/>
              <a:t>17</a:t>
            </a:fld>
            <a:endParaRPr lang="en-US"/>
          </a:p>
        </p:txBody>
      </p:sp>
    </p:spTree>
    <p:extLst>
      <p:ext uri="{BB962C8B-B14F-4D97-AF65-F5344CB8AC3E}">
        <p14:creationId xmlns:p14="http://schemas.microsoft.com/office/powerpoint/2010/main" val="3241075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two is actually a collection of clearfells located near Minginui in the central north island. </a:t>
            </a:r>
          </a:p>
          <a:p>
            <a:r>
              <a:rPr lang="en-US" dirty="0"/>
              <a:t>I completed some research for Ngati Whare who were wanting to restore podocarp forest on their land.</a:t>
            </a:r>
          </a:p>
          <a:p>
            <a:r>
              <a:rPr lang="en-US" dirty="0"/>
              <a:t>At this location and did a large vegetation survey across 200 ha of clearfells and then modelled the results to determine the extent of areas needing planting and weed control. This was quite an expense project, but for large clear-fell areas this work would help increase certainty over what levels of planting and weed control interventions are required.</a:t>
            </a:r>
          </a:p>
          <a:p>
            <a:r>
              <a:rPr lang="en-US" dirty="0"/>
              <a:t>The climate of the site is cool, super humid, and frosty. Rainfall is plentiful for NZs rainforest species to regenerate. There is more that 300 vertical m elevation gain across the site, and the highest points surveyed were over 650 m a.s.l.</a:t>
            </a:r>
          </a:p>
          <a:p>
            <a:r>
              <a:rPr lang="en-US" dirty="0"/>
              <a:t>This area is extensive – with 1000s of ha of natural and plantation forest adjacent, and there are lots of feral herbivores.</a:t>
            </a:r>
          </a:p>
          <a:p>
            <a:r>
              <a:rPr lang="en-US" dirty="0"/>
              <a:t>Old-growth forest surrounds all of the </a:t>
            </a:r>
            <a:r>
              <a:rPr lang="en-US" dirty="0" err="1"/>
              <a:t>clearfells</a:t>
            </a:r>
            <a:r>
              <a:rPr lang="en-US" dirty="0"/>
              <a:t>, so seed sources and bird populations are excellent.</a:t>
            </a:r>
          </a:p>
          <a:p>
            <a:r>
              <a:rPr lang="en-US" dirty="0"/>
              <a:t>The main weeds are exotic conifers, blackberry, Buddleja, and Spanish heath.</a:t>
            </a:r>
          </a:p>
        </p:txBody>
      </p:sp>
      <p:sp>
        <p:nvSpPr>
          <p:cNvPr id="4" name="Slide Number Placeholder 3"/>
          <p:cNvSpPr>
            <a:spLocks noGrp="1"/>
          </p:cNvSpPr>
          <p:nvPr>
            <p:ph type="sldNum" sz="quarter" idx="5"/>
          </p:nvPr>
        </p:nvSpPr>
        <p:spPr/>
        <p:txBody>
          <a:bodyPr/>
          <a:lstStyle/>
          <a:p>
            <a:fld id="{63EAE255-CA64-1045-9E0B-831C17ED71EE}" type="slidenum">
              <a:rPr lang="en-US" smtClean="0"/>
              <a:t>18</a:t>
            </a:fld>
            <a:endParaRPr lang="en-US"/>
          </a:p>
        </p:txBody>
      </p:sp>
    </p:spTree>
    <p:extLst>
      <p:ext uri="{BB962C8B-B14F-4D97-AF65-F5344CB8AC3E}">
        <p14:creationId xmlns:p14="http://schemas.microsoft.com/office/powerpoint/2010/main" val="1004771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good levels of natural regeneration at these clear-fells, a more passive approach to restoration is feasible. Planting is more necessary at lower elevations, on flat sites, and at locations more distant from seed sources. There were quite predictable patterns in weed cover. For example blackberry cover was greatest on flat low-elevation sites.</a:t>
            </a:r>
          </a:p>
        </p:txBody>
      </p:sp>
      <p:sp>
        <p:nvSpPr>
          <p:cNvPr id="4" name="Slide Number Placeholder 3"/>
          <p:cNvSpPr>
            <a:spLocks noGrp="1"/>
          </p:cNvSpPr>
          <p:nvPr>
            <p:ph type="sldNum" sz="quarter" idx="5"/>
          </p:nvPr>
        </p:nvSpPr>
        <p:spPr/>
        <p:txBody>
          <a:bodyPr/>
          <a:lstStyle/>
          <a:p>
            <a:fld id="{63EAE255-CA64-1045-9E0B-831C17ED71EE}" type="slidenum">
              <a:rPr lang="en-US" smtClean="0"/>
              <a:t>19</a:t>
            </a:fld>
            <a:endParaRPr lang="en-US"/>
          </a:p>
        </p:txBody>
      </p:sp>
    </p:spTree>
    <p:extLst>
      <p:ext uri="{BB962C8B-B14F-4D97-AF65-F5344CB8AC3E}">
        <p14:creationId xmlns:p14="http://schemas.microsoft.com/office/powerpoint/2010/main" val="243619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provide some background context on why someone may choose to restore native forest in plantation clear-fells.</a:t>
            </a:r>
          </a:p>
          <a:p>
            <a:r>
              <a:rPr lang="en-US" dirty="0"/>
              <a:t>Then I will describe what I see as the main considerations when tackling native forest restoration in clear-fells. </a:t>
            </a:r>
          </a:p>
          <a:p>
            <a:r>
              <a:rPr lang="en-US" dirty="0"/>
              <a:t>I will also describe a broad approach of categorizing how active or passive your inputs might need to be for a given site.</a:t>
            </a:r>
          </a:p>
          <a:p>
            <a:r>
              <a:rPr lang="en-US" dirty="0"/>
              <a:t>Then I’ll apply the management considerations, and the active-to-passive theory, to two case study sites where I have been working with landowners on clear-fell restoration. </a:t>
            </a:r>
          </a:p>
        </p:txBody>
      </p:sp>
      <p:sp>
        <p:nvSpPr>
          <p:cNvPr id="4" name="Slide Number Placeholder 3"/>
          <p:cNvSpPr>
            <a:spLocks noGrp="1"/>
          </p:cNvSpPr>
          <p:nvPr>
            <p:ph type="sldNum" sz="quarter" idx="5"/>
          </p:nvPr>
        </p:nvSpPr>
        <p:spPr/>
        <p:txBody>
          <a:bodyPr/>
          <a:lstStyle/>
          <a:p>
            <a:fld id="{63EAE255-CA64-1045-9E0B-831C17ED71EE}" type="slidenum">
              <a:rPr lang="en-US" smtClean="0"/>
              <a:t>2</a:t>
            </a:fld>
            <a:endParaRPr lang="en-US"/>
          </a:p>
        </p:txBody>
      </p:sp>
    </p:spTree>
    <p:extLst>
      <p:ext uri="{BB962C8B-B14F-4D97-AF65-F5344CB8AC3E}">
        <p14:creationId xmlns:p14="http://schemas.microsoft.com/office/powerpoint/2010/main" val="4210631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modelling work resulted in clear restoration prescriptions for planting and weed control, which was a great help for restoration planning. </a:t>
            </a:r>
          </a:p>
          <a:p>
            <a:r>
              <a:rPr lang="en-US" dirty="0"/>
              <a:t>However, the work also highlighted that we don’t have a good understanding over what levels of weed control are actually problematic for native regeneration and we need to study the demographics of forest regeneration in clear-fells, to understand the interactions with weeds, and when the weeds are beneficial versus detrimental to regenerating native forests.</a:t>
            </a:r>
          </a:p>
        </p:txBody>
      </p:sp>
      <p:sp>
        <p:nvSpPr>
          <p:cNvPr id="4" name="Slide Number Placeholder 3"/>
          <p:cNvSpPr>
            <a:spLocks noGrp="1"/>
          </p:cNvSpPr>
          <p:nvPr>
            <p:ph type="sldNum" sz="quarter" idx="5"/>
          </p:nvPr>
        </p:nvSpPr>
        <p:spPr/>
        <p:txBody>
          <a:bodyPr/>
          <a:lstStyle/>
          <a:p>
            <a:fld id="{63EAE255-CA64-1045-9E0B-831C17ED71EE}" type="slidenum">
              <a:rPr lang="en-US" smtClean="0"/>
              <a:t>20</a:t>
            </a:fld>
            <a:endParaRPr lang="en-US"/>
          </a:p>
        </p:txBody>
      </p:sp>
    </p:spTree>
    <p:extLst>
      <p:ext uri="{BB962C8B-B14F-4D97-AF65-F5344CB8AC3E}">
        <p14:creationId xmlns:p14="http://schemas.microsoft.com/office/powerpoint/2010/main" val="2855370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I think there is a growing interest in restoring native forest in clear-fells.</a:t>
            </a:r>
          </a:p>
          <a:p>
            <a:r>
              <a:rPr lang="en-US" dirty="0"/>
              <a:t>We need to do more work to understand this type of restoration better, as this makes the proposition clearer and more certain for people.</a:t>
            </a:r>
          </a:p>
          <a:p>
            <a:r>
              <a:rPr lang="en-US" dirty="0"/>
              <a:t>Here, from my experience, I have put together a group of considerations that I think will help you plan restoration in your clear-fell.</a:t>
            </a:r>
          </a:p>
          <a:p>
            <a:r>
              <a:rPr lang="en-US" dirty="0"/>
              <a:t>I hope this is useful and also helps stimulate some discussion amongst landowners on this project.  </a:t>
            </a:r>
          </a:p>
          <a:p>
            <a:r>
              <a:rPr lang="en-US" dirty="0"/>
              <a:t>I’m happy to answer any questions at any time.</a:t>
            </a:r>
          </a:p>
        </p:txBody>
      </p:sp>
      <p:sp>
        <p:nvSpPr>
          <p:cNvPr id="4" name="Slide Number Placeholder 3"/>
          <p:cNvSpPr>
            <a:spLocks noGrp="1"/>
          </p:cNvSpPr>
          <p:nvPr>
            <p:ph type="sldNum" sz="quarter" idx="5"/>
          </p:nvPr>
        </p:nvSpPr>
        <p:spPr/>
        <p:txBody>
          <a:bodyPr/>
          <a:lstStyle/>
          <a:p>
            <a:fld id="{63EAE255-CA64-1045-9E0B-831C17ED71EE}" type="slidenum">
              <a:rPr lang="en-US" smtClean="0"/>
              <a:t>21</a:t>
            </a:fld>
            <a:endParaRPr lang="en-US"/>
          </a:p>
        </p:txBody>
      </p:sp>
    </p:spTree>
    <p:extLst>
      <p:ext uri="{BB962C8B-B14F-4D97-AF65-F5344CB8AC3E}">
        <p14:creationId xmlns:p14="http://schemas.microsoft.com/office/powerpoint/2010/main" val="62413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potential for native forest restoration in ex-plantation sites where land isn’t going to be replanted in exotic plantation species.</a:t>
            </a:r>
          </a:p>
          <a:p>
            <a:r>
              <a:rPr lang="en-US" dirty="0"/>
              <a:t>The top left plot shows that NZ has large land areas under plantations that are reaching harvest ages</a:t>
            </a:r>
          </a:p>
          <a:p>
            <a:r>
              <a:rPr lang="en-US" dirty="0"/>
              <a:t>The bottom left plot shows that most of NZ’s plantations are radiata pine.</a:t>
            </a:r>
          </a:p>
          <a:p>
            <a:r>
              <a:rPr lang="en-US" dirty="0"/>
              <a:t>So nationally the situation appears to be that we have large areas or radiata pine forest reaching harvest age, and in some instances, owners may be looking for other forest options for these sites.</a:t>
            </a:r>
          </a:p>
          <a:p>
            <a:endParaRPr lang="en-US" dirty="0"/>
          </a:p>
        </p:txBody>
      </p:sp>
      <p:sp>
        <p:nvSpPr>
          <p:cNvPr id="4" name="Slide Number Placeholder 3"/>
          <p:cNvSpPr>
            <a:spLocks noGrp="1"/>
          </p:cNvSpPr>
          <p:nvPr>
            <p:ph type="sldNum" sz="quarter" idx="5"/>
          </p:nvPr>
        </p:nvSpPr>
        <p:spPr/>
        <p:txBody>
          <a:bodyPr/>
          <a:lstStyle/>
          <a:p>
            <a:fld id="{63EAE255-CA64-1045-9E0B-831C17ED71EE}" type="slidenum">
              <a:rPr lang="en-US" smtClean="0"/>
              <a:t>3</a:t>
            </a:fld>
            <a:endParaRPr lang="en-US"/>
          </a:p>
        </p:txBody>
      </p:sp>
    </p:spTree>
    <p:extLst>
      <p:ext uri="{BB962C8B-B14F-4D97-AF65-F5344CB8AC3E}">
        <p14:creationId xmlns:p14="http://schemas.microsoft.com/office/powerpoint/2010/main" val="374142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diagram on the right shows pre-human native forest extent compared to current extent. </a:t>
            </a:r>
          </a:p>
          <a:p>
            <a:r>
              <a:rPr lang="en-US" dirty="0">
                <a:highlight>
                  <a:srgbClr val="FFFF00"/>
                </a:highlight>
              </a:rPr>
              <a:t>Large areas of our native </a:t>
            </a:r>
            <a:r>
              <a:rPr lang="en-US" dirty="0"/>
              <a:t>forests have been cleared, and these land use changes have had big impacts on issues like biodiversity and water quality.  </a:t>
            </a:r>
          </a:p>
          <a:p>
            <a:r>
              <a:rPr lang="en-US" dirty="0"/>
              <a:t>So finding ways to restore native forest at larger scales is really important, and I think that is one of the exciting aspects of restoring native cover in clear-fells. </a:t>
            </a:r>
          </a:p>
        </p:txBody>
      </p:sp>
      <p:sp>
        <p:nvSpPr>
          <p:cNvPr id="4" name="Slide Number Placeholder 3"/>
          <p:cNvSpPr>
            <a:spLocks noGrp="1"/>
          </p:cNvSpPr>
          <p:nvPr>
            <p:ph type="sldNum" sz="quarter" idx="5"/>
          </p:nvPr>
        </p:nvSpPr>
        <p:spPr/>
        <p:txBody>
          <a:bodyPr/>
          <a:lstStyle/>
          <a:p>
            <a:fld id="{63EAE255-CA64-1045-9E0B-831C17ED71EE}" type="slidenum">
              <a:rPr lang="en-US" smtClean="0"/>
              <a:t>4</a:t>
            </a:fld>
            <a:endParaRPr lang="en-US"/>
          </a:p>
        </p:txBody>
      </p:sp>
    </p:spTree>
    <p:extLst>
      <p:ext uri="{BB962C8B-B14F-4D97-AF65-F5344CB8AC3E}">
        <p14:creationId xmlns:p14="http://schemas.microsoft.com/office/powerpoint/2010/main" val="4223890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achieving scale in forest restoration, where are a number of other important opportunities that people can achieve from this type of restoration. For example, for Iwi, I’m aware that many aspects of the </a:t>
            </a:r>
            <a:r>
              <a:rPr lang="en-US" dirty="0" err="1"/>
              <a:t>Ngahere</a:t>
            </a:r>
            <a:r>
              <a:rPr lang="en-US" dirty="0"/>
              <a:t> (forest) are of cultural importance, such as provision of food sources, learning, medicine, schools, and spiritual aspects. </a:t>
            </a:r>
          </a:p>
          <a:p>
            <a:r>
              <a:rPr lang="en-US" dirty="0"/>
              <a:t>Also, if we can move land use away from clear-fell into permanent forestry, we can then reduce the risks to soil and water quality that can arise following clear-fell.</a:t>
            </a:r>
          </a:p>
        </p:txBody>
      </p:sp>
      <p:sp>
        <p:nvSpPr>
          <p:cNvPr id="4" name="Slide Number Placeholder 3"/>
          <p:cNvSpPr>
            <a:spLocks noGrp="1"/>
          </p:cNvSpPr>
          <p:nvPr>
            <p:ph type="sldNum" sz="quarter" idx="5"/>
          </p:nvPr>
        </p:nvSpPr>
        <p:spPr/>
        <p:txBody>
          <a:bodyPr/>
          <a:lstStyle/>
          <a:p>
            <a:fld id="{63EAE255-CA64-1045-9E0B-831C17ED71EE}" type="slidenum">
              <a:rPr lang="en-US" smtClean="0"/>
              <a:t>5</a:t>
            </a:fld>
            <a:endParaRPr lang="en-US"/>
          </a:p>
        </p:txBody>
      </p:sp>
    </p:spTree>
    <p:extLst>
      <p:ext uri="{BB962C8B-B14F-4D97-AF65-F5344CB8AC3E}">
        <p14:creationId xmlns:p14="http://schemas.microsoft.com/office/powerpoint/2010/main" val="304967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Native forest is an attractive forestry option to many people, and I’m aware from my own work that landowners are interested in restoring native forest in clear-fells.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 find there are often lots of questions about how to go about restoration in these circumstances.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help people progress their planning, here I have bought together what I think are the main management considerations when planning restoration in clear-fells. I think these considerations will help land owners traverse a range of central issues when planning their clear-fell restoration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doubt there will be room to improve this, especially as this type of restoration is more commonly practiced, and also as we progress the science around restoration of clear-fells.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3EAE255-CA64-1045-9E0B-831C17ED71EE}" type="slidenum">
              <a:rPr lang="en-US" smtClean="0"/>
              <a:t>6</a:t>
            </a:fld>
            <a:endParaRPr lang="en-US"/>
          </a:p>
        </p:txBody>
      </p:sp>
    </p:spTree>
    <p:extLst>
      <p:ext uri="{BB962C8B-B14F-4D97-AF65-F5344CB8AC3E}">
        <p14:creationId xmlns:p14="http://schemas.microsoft.com/office/powerpoint/2010/main" val="274165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encourage people to remember that forests are multi-dimensional – they can offer and support a multitude of values, functions and outcomes. </a:t>
            </a:r>
          </a:p>
          <a:p>
            <a:r>
              <a:rPr lang="en-US" dirty="0"/>
              <a:t>A good first step is to spend some time thinking, and talking with others, about what you would actually like from the vegetation on your clear-fell.</a:t>
            </a:r>
          </a:p>
          <a:p>
            <a:r>
              <a:rPr lang="en-US" dirty="0"/>
              <a:t>For example, for many obtaining an income stream is important – so things like carbon or native timber are good things to consider.</a:t>
            </a:r>
          </a:p>
          <a:p>
            <a:r>
              <a:rPr lang="en-US" dirty="0"/>
              <a:t>For other people, the objective might be more about nature, and setting up a diverse forest for future generations. </a:t>
            </a:r>
          </a:p>
          <a:p>
            <a:r>
              <a:rPr lang="en-US" dirty="0"/>
              <a:t>Others might be concerned about soil stability, and be wanting a permanent forest cover, and getting away from exotic rotational forests.</a:t>
            </a:r>
          </a:p>
          <a:p>
            <a:r>
              <a:rPr lang="en-US" dirty="0"/>
              <a:t>Once you have developed ideas about what you are wanting to achieve, then you might want to work those into some objectives, and ideally a management plan, so that the restoration project can be aligned with other aspects of your land management, such as annual budgets and work programs. </a:t>
            </a:r>
          </a:p>
          <a:p>
            <a:endParaRPr lang="en-US" dirty="0"/>
          </a:p>
        </p:txBody>
      </p:sp>
      <p:sp>
        <p:nvSpPr>
          <p:cNvPr id="4" name="Slide Number Placeholder 3"/>
          <p:cNvSpPr>
            <a:spLocks noGrp="1"/>
          </p:cNvSpPr>
          <p:nvPr>
            <p:ph type="sldNum" sz="quarter" idx="5"/>
          </p:nvPr>
        </p:nvSpPr>
        <p:spPr/>
        <p:txBody>
          <a:bodyPr/>
          <a:lstStyle/>
          <a:p>
            <a:fld id="{63EAE255-CA64-1045-9E0B-831C17ED71EE}" type="slidenum">
              <a:rPr lang="en-US" smtClean="0"/>
              <a:t>7</a:t>
            </a:fld>
            <a:endParaRPr lang="en-US"/>
          </a:p>
        </p:txBody>
      </p:sp>
    </p:spTree>
    <p:extLst>
      <p:ext uri="{BB962C8B-B14F-4D97-AF65-F5344CB8AC3E}">
        <p14:creationId xmlns:p14="http://schemas.microsoft.com/office/powerpoint/2010/main" val="3320113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climate of your clear-fell will help you understand what levels of management are likely to be required, and also which native species might be best for your location.</a:t>
            </a:r>
          </a:p>
          <a:p>
            <a:r>
              <a:rPr lang="en-US" dirty="0"/>
              <a:t>I’ve included the diagrams above, which show average annual rainfall and air temperature – information like this is very important for understanding forest regeneration and is therefore essential to understand when planning for your restoration project. </a:t>
            </a:r>
          </a:p>
        </p:txBody>
      </p:sp>
      <p:sp>
        <p:nvSpPr>
          <p:cNvPr id="4" name="Slide Number Placeholder 3"/>
          <p:cNvSpPr>
            <a:spLocks noGrp="1"/>
          </p:cNvSpPr>
          <p:nvPr>
            <p:ph type="sldNum" sz="quarter" idx="5"/>
          </p:nvPr>
        </p:nvSpPr>
        <p:spPr/>
        <p:txBody>
          <a:bodyPr/>
          <a:lstStyle/>
          <a:p>
            <a:fld id="{63EAE255-CA64-1045-9E0B-831C17ED71EE}" type="slidenum">
              <a:rPr lang="en-US" smtClean="0"/>
              <a:t>8</a:t>
            </a:fld>
            <a:endParaRPr lang="en-US"/>
          </a:p>
        </p:txBody>
      </p:sp>
    </p:spTree>
    <p:extLst>
      <p:ext uri="{BB962C8B-B14F-4D97-AF65-F5344CB8AC3E}">
        <p14:creationId xmlns:p14="http://schemas.microsoft.com/office/powerpoint/2010/main" val="1438941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types and range of land forms in your clear-fells are important as this variability determines things like micro-climate, and also some soil properties. For instance, you should have different expectations for what will occur naturally on a ridgeline, compared to a low position on a south-facing slope. </a:t>
            </a:r>
          </a:p>
          <a:p>
            <a:r>
              <a:rPr lang="en-US" dirty="0"/>
              <a:t>The plot at the bottom left shows modelled response curves from some of my survey data in clear-fells – the curves show how native tree density varies with the factors: elevation, slope and aspect/direction.</a:t>
            </a:r>
          </a:p>
          <a:p>
            <a:r>
              <a:rPr lang="en-US" dirty="0"/>
              <a:t>In addition, some aspects of clearfell can result in severe disturbance. As a principle, these severely disturbed areas are probably going to require a different and more intensive restoration treatment. For example, the photo in the bottom right shows significant tracking and benching. Skid sites are common in clear-fells also. Surfaces that have been benched or used as skids are likely to be compacted and regeneration will be much less or might not occur at all without ripping or planting seedlings.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need to bring these details into your restoration planning.</a:t>
            </a:r>
          </a:p>
          <a:p>
            <a:endParaRPr lang="en-US" dirty="0"/>
          </a:p>
        </p:txBody>
      </p:sp>
      <p:sp>
        <p:nvSpPr>
          <p:cNvPr id="4" name="Slide Number Placeholder 3"/>
          <p:cNvSpPr>
            <a:spLocks noGrp="1"/>
          </p:cNvSpPr>
          <p:nvPr>
            <p:ph type="sldNum" sz="quarter" idx="5"/>
          </p:nvPr>
        </p:nvSpPr>
        <p:spPr/>
        <p:txBody>
          <a:bodyPr/>
          <a:lstStyle/>
          <a:p>
            <a:fld id="{63EAE255-CA64-1045-9E0B-831C17ED71EE}" type="slidenum">
              <a:rPr lang="en-US" smtClean="0"/>
              <a:t>9</a:t>
            </a:fld>
            <a:endParaRPr lang="en-US"/>
          </a:p>
        </p:txBody>
      </p:sp>
    </p:spTree>
    <p:extLst>
      <p:ext uri="{BB962C8B-B14F-4D97-AF65-F5344CB8AC3E}">
        <p14:creationId xmlns:p14="http://schemas.microsoft.com/office/powerpoint/2010/main" val="3053048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1A0EF-C628-3E4E-8A6E-443D5CF970E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E40E57-498A-D14A-80E1-92AC4FDC62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6701190-8C27-134E-9F24-639A9841B291}"/>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5" name="Footer Placeholder 4">
            <a:extLst>
              <a:ext uri="{FF2B5EF4-FFF2-40B4-BE49-F238E27FC236}">
                <a16:creationId xmlns:a16="http://schemas.microsoft.com/office/drawing/2014/main" id="{46581E4C-EDEB-E344-A830-DE9A7E6CA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DB8A7-47C0-9342-8C7C-872C75F3AF08}"/>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2723624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F94A-2214-F849-A97B-A262CB349D6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4F283FE-0CA0-B34F-BD8E-5AC86F89F25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A8C0C2-7E6F-2442-9909-A09DFEA4BA5F}"/>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5" name="Footer Placeholder 4">
            <a:extLst>
              <a:ext uri="{FF2B5EF4-FFF2-40B4-BE49-F238E27FC236}">
                <a16:creationId xmlns:a16="http://schemas.microsoft.com/office/drawing/2014/main" id="{215476BF-165A-994C-97FE-CD08BBDAD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32226-8B63-0944-8AA7-5987F9FD2009}"/>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3044016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6CE7D2-28B3-1E42-AD16-9CD1092F72D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2247245-14BA-6549-BA89-8619469F93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B9218A8-BBD3-B140-A9CF-408E11D0C771}"/>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5" name="Footer Placeholder 4">
            <a:extLst>
              <a:ext uri="{FF2B5EF4-FFF2-40B4-BE49-F238E27FC236}">
                <a16:creationId xmlns:a16="http://schemas.microsoft.com/office/drawing/2014/main" id="{8A02DC00-9E0A-C141-8D07-CCC11CFE2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ECF2EE-5A88-A445-B255-593BDB493D0B}"/>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481013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23CD6-6B36-0D4D-A7B2-73861444044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B050ED-6B6B-7B4C-A861-E0E853D336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846916D-95FB-534D-ABC2-1D29D3DD0D79}"/>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5" name="Footer Placeholder 4">
            <a:extLst>
              <a:ext uri="{FF2B5EF4-FFF2-40B4-BE49-F238E27FC236}">
                <a16:creationId xmlns:a16="http://schemas.microsoft.com/office/drawing/2014/main" id="{69683807-1441-6F48-8DEB-2FEA11707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403F1-ACEA-2849-8435-7484E18C358E}"/>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1178394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D42E-165B-BA44-BAD6-A75344F909D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3352922-38ED-4B4C-ABAA-53DEEA8E21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FAFCFB7-0638-3742-AEC6-9ACB1C26B9F6}"/>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5" name="Footer Placeholder 4">
            <a:extLst>
              <a:ext uri="{FF2B5EF4-FFF2-40B4-BE49-F238E27FC236}">
                <a16:creationId xmlns:a16="http://schemas.microsoft.com/office/drawing/2014/main" id="{808A459C-28C2-DC4E-9A37-F0221CA6C3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7EF8D9-903C-A14E-B80C-EB671963493E}"/>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1551166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11FCC-5246-FA47-A92C-42C8F7024C8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926403-25CE-BE4F-B29B-C6466AC8D1D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28D49A-C548-1047-98F0-0B6BC9F14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CAED897-205C-C242-B5D6-F3EC4269BA83}"/>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6" name="Footer Placeholder 5">
            <a:extLst>
              <a:ext uri="{FF2B5EF4-FFF2-40B4-BE49-F238E27FC236}">
                <a16:creationId xmlns:a16="http://schemas.microsoft.com/office/drawing/2014/main" id="{F3625019-47ED-A045-B19C-4D21ADB49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F76B9-4696-EC48-B037-5609D1699D17}"/>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1743060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7C2AD-B1E3-2B46-92B8-A15AC2ED074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A5BCB4B-3794-924A-AC93-D39D66C5E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62C07AB-F81F-5148-9A77-3124ECAFE17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0E2016F-122D-2A4E-BCDA-CF2FDA778C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A84909B-53E7-E84D-935E-FFA139D447B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5AE06C9-12D8-E74E-B1D1-82BCC069974A}"/>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8" name="Footer Placeholder 7">
            <a:extLst>
              <a:ext uri="{FF2B5EF4-FFF2-40B4-BE49-F238E27FC236}">
                <a16:creationId xmlns:a16="http://schemas.microsoft.com/office/drawing/2014/main" id="{139DCFF1-5E9D-8B40-9532-F127F02251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C9D082-4C91-3A43-A6FD-CB907C8C1F8C}"/>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1244355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45BF-4261-6746-A387-9A372383D72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2810637-BBF8-594D-AF56-4E31032361B0}"/>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4" name="Footer Placeholder 3">
            <a:extLst>
              <a:ext uri="{FF2B5EF4-FFF2-40B4-BE49-F238E27FC236}">
                <a16:creationId xmlns:a16="http://schemas.microsoft.com/office/drawing/2014/main" id="{9EB61D74-47C3-B247-8D92-CA7102E4D2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28B1A2-7690-8B41-B573-4AC1BA4DCE85}"/>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328425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259F6F-600A-024C-8218-A173C2CC5A5C}"/>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3" name="Footer Placeholder 2">
            <a:extLst>
              <a:ext uri="{FF2B5EF4-FFF2-40B4-BE49-F238E27FC236}">
                <a16:creationId xmlns:a16="http://schemas.microsoft.com/office/drawing/2014/main" id="{6ACFCDFE-99E5-C94F-9FBE-8A5246F837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206A4B-D21E-FF4D-8EF8-478749AED6F1}"/>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38389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122CE-5A10-6644-A9DC-49868A9146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E8966B9-0D62-C843-88DD-B93B6C240F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0752151-AA0E-7142-9922-3DE28B874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BE59A28-EAAD-CB40-A07E-7015B2412E3F}"/>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6" name="Footer Placeholder 5">
            <a:extLst>
              <a:ext uri="{FF2B5EF4-FFF2-40B4-BE49-F238E27FC236}">
                <a16:creationId xmlns:a16="http://schemas.microsoft.com/office/drawing/2014/main" id="{02D29A85-AE17-AE4D-98BD-4B884E16E0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87E53-8F79-0845-9DF8-2563C7D7A70B}"/>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643528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869C-A09C-9F4B-9341-D4B4B9F68D8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87F26BD-06AE-EA45-9C1E-440A798B9A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16078B-FB2C-154F-9E68-41E1C9131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41AB98-1ECB-494B-A3F0-B99D844C7414}"/>
              </a:ext>
            </a:extLst>
          </p:cNvPr>
          <p:cNvSpPr>
            <a:spLocks noGrp="1"/>
          </p:cNvSpPr>
          <p:nvPr>
            <p:ph type="dt" sz="half" idx="10"/>
          </p:nvPr>
        </p:nvSpPr>
        <p:spPr/>
        <p:txBody>
          <a:bodyPr/>
          <a:lstStyle/>
          <a:p>
            <a:fld id="{BB696C43-ACD6-8E47-A456-B1F5E38BA236}" type="datetimeFigureOut">
              <a:rPr lang="en-US" smtClean="0"/>
              <a:t>5/18/20</a:t>
            </a:fld>
            <a:endParaRPr lang="en-US"/>
          </a:p>
        </p:txBody>
      </p:sp>
      <p:sp>
        <p:nvSpPr>
          <p:cNvPr id="6" name="Footer Placeholder 5">
            <a:extLst>
              <a:ext uri="{FF2B5EF4-FFF2-40B4-BE49-F238E27FC236}">
                <a16:creationId xmlns:a16="http://schemas.microsoft.com/office/drawing/2014/main" id="{F6280074-6B59-7D4D-B9D1-D6683E6F07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45ED77-FDFF-D64E-92B7-FED2623BC669}"/>
              </a:ext>
            </a:extLst>
          </p:cNvPr>
          <p:cNvSpPr>
            <a:spLocks noGrp="1"/>
          </p:cNvSpPr>
          <p:nvPr>
            <p:ph type="sldNum" sz="quarter" idx="12"/>
          </p:nvPr>
        </p:nvSpPr>
        <p:spPr/>
        <p:txBody>
          <a:bodyPr/>
          <a:lstStyle/>
          <a:p>
            <a:fld id="{A8680F55-827D-B64B-BD9D-E60D26831927}" type="slidenum">
              <a:rPr lang="en-US" smtClean="0"/>
              <a:t>‹#›</a:t>
            </a:fld>
            <a:endParaRPr lang="en-US"/>
          </a:p>
        </p:txBody>
      </p:sp>
    </p:spTree>
    <p:extLst>
      <p:ext uri="{BB962C8B-B14F-4D97-AF65-F5344CB8AC3E}">
        <p14:creationId xmlns:p14="http://schemas.microsoft.com/office/powerpoint/2010/main" val="104322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C857E0-1E4F-4A41-9380-B40305D39E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44883F-B534-8D49-9CCB-82A298C6AD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7A7B5D-1215-0548-A15B-A54A94657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96C43-ACD6-8E47-A456-B1F5E38BA236}" type="datetimeFigureOut">
              <a:rPr lang="en-US" smtClean="0"/>
              <a:t>5/18/20</a:t>
            </a:fld>
            <a:endParaRPr lang="en-US"/>
          </a:p>
        </p:txBody>
      </p:sp>
      <p:sp>
        <p:nvSpPr>
          <p:cNvPr id="5" name="Footer Placeholder 4">
            <a:extLst>
              <a:ext uri="{FF2B5EF4-FFF2-40B4-BE49-F238E27FC236}">
                <a16:creationId xmlns:a16="http://schemas.microsoft.com/office/drawing/2014/main" id="{43432CD5-CC42-E44F-A785-A19441178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2B38D8-BF33-D64C-BF43-1D216B21D5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80F55-827D-B64B-BD9D-E60D26831927}" type="slidenum">
              <a:rPr lang="en-US" smtClean="0"/>
              <a:t>‹#›</a:t>
            </a:fld>
            <a:endParaRPr lang="en-US"/>
          </a:p>
        </p:txBody>
      </p:sp>
    </p:spTree>
    <p:extLst>
      <p:ext uri="{BB962C8B-B14F-4D97-AF65-F5344CB8AC3E}">
        <p14:creationId xmlns:p14="http://schemas.microsoft.com/office/powerpoint/2010/main" val="2451490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slideLayout" Target="../slideLayouts/slideLayout2.xml"/><Relationship Id="rId7" Type="http://schemas.openxmlformats.org/officeDocument/2006/relationships/image" Target="../media/image25.tiff"/><Relationship Id="rId12"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png"/><Relationship Id="rId11" Type="http://schemas.openxmlformats.org/officeDocument/2006/relationships/image" Target="../media/image3.jpg"/><Relationship Id="rId5" Type="http://schemas.openxmlformats.org/officeDocument/2006/relationships/image" Target="../media/image23.tiff"/><Relationship Id="rId10" Type="http://schemas.openxmlformats.org/officeDocument/2006/relationships/image" Target="../media/image28.jpeg"/><Relationship Id="rId4" Type="http://schemas.openxmlformats.org/officeDocument/2006/relationships/notesSlide" Target="../notesSlides/notesSlide10.xml"/><Relationship Id="rId9" Type="http://schemas.openxmlformats.org/officeDocument/2006/relationships/image" Target="../media/image27.tiff"/></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31.tiff"/><Relationship Id="rId12" Type="http://schemas.openxmlformats.org/officeDocument/2006/relationships/image" Target="../media/image35.jpeg"/><Relationship Id="rId2" Type="http://schemas.openxmlformats.org/officeDocument/2006/relationships/audio" Target="../media/media11.m4a"/><Relationship Id="rId16" Type="http://schemas.openxmlformats.org/officeDocument/2006/relationships/image" Target="../media/image4.png"/><Relationship Id="rId1" Type="http://schemas.microsoft.com/office/2007/relationships/media" Target="../media/media11.m4a"/><Relationship Id="rId6" Type="http://schemas.openxmlformats.org/officeDocument/2006/relationships/image" Target="../media/image30.JPG"/><Relationship Id="rId11" Type="http://schemas.openxmlformats.org/officeDocument/2006/relationships/image" Target="../media/image34.jpeg"/><Relationship Id="rId5" Type="http://schemas.openxmlformats.org/officeDocument/2006/relationships/image" Target="../media/image29.jpeg"/><Relationship Id="rId15" Type="http://schemas.openxmlformats.org/officeDocument/2006/relationships/image" Target="../media/image3.jpg"/><Relationship Id="rId10" Type="http://schemas.openxmlformats.org/officeDocument/2006/relationships/image" Target="../media/image33.jpeg"/><Relationship Id="rId4" Type="http://schemas.openxmlformats.org/officeDocument/2006/relationships/notesSlide" Target="../notesSlides/notesSlide11.xml"/><Relationship Id="rId9" Type="http://schemas.openxmlformats.org/officeDocument/2006/relationships/image" Target="../media/image23.tiff"/><Relationship Id="rId14" Type="http://schemas.openxmlformats.org/officeDocument/2006/relationships/image" Target="../media/image26.tiff"/></Relationships>
</file>

<file path=ppt/slides/_rels/slide1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xml"/><Relationship Id="rId7" Type="http://schemas.openxmlformats.org/officeDocument/2006/relationships/image" Target="../media/image39.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0.JPG"/><Relationship Id="rId5" Type="http://schemas.openxmlformats.org/officeDocument/2006/relationships/image" Target="../media/image2.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4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44.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45.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3.png"/><Relationship Id="rId5" Type="http://schemas.openxmlformats.org/officeDocument/2006/relationships/image" Target="../media/image40.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47.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6.png"/><Relationship Id="rId5" Type="http://schemas.openxmlformats.org/officeDocument/2006/relationships/image" Target="../media/image3.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2.xml"/><Relationship Id="rId11" Type="http://schemas.openxmlformats.org/officeDocument/2006/relationships/image" Target="../media/image4.png"/><Relationship Id="rId5" Type="http://schemas.openxmlformats.org/officeDocument/2006/relationships/diagramData" Target="../diagrams/data2.xml"/><Relationship Id="rId10" Type="http://schemas.openxmlformats.org/officeDocument/2006/relationships/image" Target="../media/image3.jpg"/><Relationship Id="rId4" Type="http://schemas.openxmlformats.org/officeDocument/2006/relationships/notesSlide" Target="../notesSlides/notesSlide21.xml"/><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8" Type="http://schemas.openxmlformats.org/officeDocument/2006/relationships/hyperlink" Target="http://www.forbesecology.co.nz/" TargetMode="External"/><Relationship Id="rId3" Type="http://schemas.openxmlformats.org/officeDocument/2006/relationships/slideLayout" Target="../slideLayouts/slideLayout2.xml"/><Relationship Id="rId7" Type="http://schemas.openxmlformats.org/officeDocument/2006/relationships/hyperlink" Target="mailto:adam@forbesecology.co.nz"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www.mpi.govt.nz/dmsdocument/34425-2019-nefd-report-pdf" TargetMode="External"/><Relationship Id="rId5" Type="http://schemas.openxmlformats.org/officeDocument/2006/relationships/hyperlink" Target="https://www.marlborough.govt.nz/repository/libraries/id:1w1mps0ir17q9sgxanf9/hierarchy/Documents/Environment/Biodiversity/Guidelines%20for%20Pine%20Plantations%20List/A%20Pines_to_Native_Guidelines_Website_Reading_Website.pdf" TargetMode="External"/><Relationship Id="rId10" Type="http://schemas.openxmlformats.org/officeDocument/2006/relationships/image" Target="../media/image4.png"/><Relationship Id="rId4" Type="http://schemas.openxmlformats.org/officeDocument/2006/relationships/hyperlink" Target="http://www.forbesecology.co.nz/blog/article/evaluation-of-regeneration-potential-project-report-7/" TargetMode="External"/><Relationship Id="rId9" Type="http://schemas.openxmlformats.org/officeDocument/2006/relationships/image" Target="../media/image3.jpg"/></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1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3.jpg"/><Relationship Id="rId4" Type="http://schemas.openxmlformats.org/officeDocument/2006/relationships/notesSlide" Target="../notesSlides/notesSlide4.xml"/><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hyperlink" Target="https://www.landcareresearch.co.nz/__data/assets/pdf_file/0017/43910/maori_values_native_forest.pdf"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11" Type="http://schemas.openxmlformats.org/officeDocument/2006/relationships/image" Target="../media/image3.jpg"/><Relationship Id="rId5" Type="http://schemas.openxmlformats.org/officeDocument/2006/relationships/diagramData" Target="../diagrams/data1.xml"/><Relationship Id="rId10" Type="http://schemas.openxmlformats.org/officeDocument/2006/relationships/image" Target="../media/image15.jp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jp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2.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1">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3">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45" name="Straight Connector 44">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 name="Rectangle 45">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8" name="Rectangle 47">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D51A1DE-2C3D-D340-BD8C-E2E145D121B6}"/>
              </a:ext>
            </a:extLst>
          </p:cNvPr>
          <p:cNvSpPr>
            <a:spLocks noGrp="1"/>
          </p:cNvSpPr>
          <p:nvPr>
            <p:ph type="ctrTitle"/>
          </p:nvPr>
        </p:nvSpPr>
        <p:spPr>
          <a:xfrm>
            <a:off x="1060232" y="3714910"/>
            <a:ext cx="10071536" cy="929750"/>
          </a:xfrm>
        </p:spPr>
        <p:txBody>
          <a:bodyPr anchor="b">
            <a:normAutofit/>
          </a:bodyPr>
          <a:lstStyle/>
          <a:p>
            <a:r>
              <a:rPr lang="en-US" sz="4000" dirty="0"/>
              <a:t>Restoring Native Forest on Plantation Clear-fells</a:t>
            </a:r>
          </a:p>
        </p:txBody>
      </p:sp>
      <p:sp>
        <p:nvSpPr>
          <p:cNvPr id="6" name="Subtitle 5">
            <a:extLst>
              <a:ext uri="{FF2B5EF4-FFF2-40B4-BE49-F238E27FC236}">
                <a16:creationId xmlns:a16="http://schemas.microsoft.com/office/drawing/2014/main" id="{F2F90376-2748-DF4E-BA05-92F5593EE71E}"/>
              </a:ext>
            </a:extLst>
          </p:cNvPr>
          <p:cNvSpPr>
            <a:spLocks noGrp="1"/>
          </p:cNvSpPr>
          <p:nvPr>
            <p:ph type="subTitle" idx="1"/>
          </p:nvPr>
        </p:nvSpPr>
        <p:spPr>
          <a:xfrm>
            <a:off x="1060232" y="4825452"/>
            <a:ext cx="10071536" cy="448377"/>
          </a:xfrm>
        </p:spPr>
        <p:txBody>
          <a:bodyPr anchor="t">
            <a:noAutofit/>
          </a:bodyPr>
          <a:lstStyle/>
          <a:p>
            <a:r>
              <a:rPr lang="en-US" sz="2000" dirty="0"/>
              <a:t>Nelson City Council Forestry Workshop, May 2020</a:t>
            </a:r>
          </a:p>
          <a:p>
            <a:r>
              <a:rPr lang="en-US" sz="2000" dirty="0"/>
              <a:t>Prepared by Dr Adam Forbes, Forbes Ecology Limited</a:t>
            </a:r>
          </a:p>
        </p:txBody>
      </p:sp>
      <p:pic>
        <p:nvPicPr>
          <p:cNvPr id="5" name="Content Placeholder 4" descr="A group of bushes with a mountain in the background&#10;&#10;Description automatically generated">
            <a:extLst>
              <a:ext uri="{FF2B5EF4-FFF2-40B4-BE49-F238E27FC236}">
                <a16:creationId xmlns:a16="http://schemas.microsoft.com/office/drawing/2014/main" id="{E9ACBFB1-BCEE-5A44-B976-9910EC550564}"/>
              </a:ext>
            </a:extLst>
          </p:cNvPr>
          <p:cNvPicPr>
            <a:picLocks noGrp="1" noChangeAspect="1"/>
          </p:cNvPicPr>
          <p:nvPr>
            <p:ph idx="4294967295"/>
          </p:nvPr>
        </p:nvPicPr>
        <p:blipFill rotWithShape="1">
          <a:blip r:embed="rId5"/>
          <a:srcRect t="8534" b="11911"/>
          <a:stretch/>
        </p:blipFill>
        <p:spPr>
          <a:xfrm>
            <a:off x="897717" y="621323"/>
            <a:ext cx="5069590" cy="3024814"/>
          </a:xfrm>
          <a:prstGeom prst="rect">
            <a:avLst/>
          </a:prstGeom>
        </p:spPr>
      </p:pic>
      <p:pic>
        <p:nvPicPr>
          <p:cNvPr id="4" name="Picture 3" descr="A view of a mountain&#10;&#10;Description automatically generated">
            <a:extLst>
              <a:ext uri="{FF2B5EF4-FFF2-40B4-BE49-F238E27FC236}">
                <a16:creationId xmlns:a16="http://schemas.microsoft.com/office/drawing/2014/main" id="{31144B09-5A6A-914F-A2AB-E9F957521E73}"/>
              </a:ext>
            </a:extLst>
          </p:cNvPr>
          <p:cNvPicPr>
            <a:picLocks noChangeAspect="1"/>
          </p:cNvPicPr>
          <p:nvPr/>
        </p:nvPicPr>
        <p:blipFill rotWithShape="1">
          <a:blip r:embed="rId6"/>
          <a:srcRect l="5796" r="3" b="3"/>
          <a:stretch/>
        </p:blipFill>
        <p:spPr>
          <a:xfrm>
            <a:off x="6228507" y="621323"/>
            <a:ext cx="5065776" cy="3024814"/>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FBD016AB-19D3-954A-8FC8-DB5D49C93C68}"/>
              </a:ext>
            </a:extLst>
          </p:cNvPr>
          <p:cNvPicPr>
            <a:picLocks noChangeAspect="1"/>
          </p:cNvPicPr>
          <p:nvPr/>
        </p:nvPicPr>
        <p:blipFill>
          <a:blip r:embed="rId7"/>
          <a:stretch>
            <a:fillRect/>
          </a:stretch>
        </p:blipFill>
        <p:spPr>
          <a:xfrm>
            <a:off x="11001829" y="5825219"/>
            <a:ext cx="1190170" cy="1011644"/>
          </a:xfrm>
          <a:prstGeom prst="rect">
            <a:avLst/>
          </a:prstGeom>
        </p:spPr>
      </p:pic>
      <p:pic>
        <p:nvPicPr>
          <p:cNvPr id="8" name="Audio 7">
            <a:hlinkClick r:id="" action="ppaction://media"/>
            <a:extLst>
              <a:ext uri="{FF2B5EF4-FFF2-40B4-BE49-F238E27FC236}">
                <a16:creationId xmlns:a16="http://schemas.microsoft.com/office/drawing/2014/main" id="{8F120B03-50F3-BE49-A799-51D8AF7540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182701982"/>
      </p:ext>
    </p:extLst>
  </p:cSld>
  <p:clrMapOvr>
    <a:masterClrMapping/>
  </p:clrMapOvr>
  <mc:AlternateContent xmlns:mc="http://schemas.openxmlformats.org/markup-compatibility/2006">
    <mc:Choice xmlns:p14="http://schemas.microsoft.com/office/powerpoint/2010/main" Requires="p14">
      <p:transition spd="slow" p14:dur="2000" advTm="15440"/>
    </mc:Choice>
    <mc:Fallback>
      <p:transition spd="slow" advTm="15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737BC-570F-864F-A42B-0F5D512E113C}"/>
              </a:ext>
            </a:extLst>
          </p:cNvPr>
          <p:cNvPicPr>
            <a:picLocks noChangeAspect="1"/>
          </p:cNvPicPr>
          <p:nvPr/>
        </p:nvPicPr>
        <p:blipFill>
          <a:blip r:embed="rId5"/>
          <a:stretch>
            <a:fillRect/>
          </a:stretch>
        </p:blipFill>
        <p:spPr>
          <a:xfrm>
            <a:off x="10416665" y="1365314"/>
            <a:ext cx="1775334" cy="1775334"/>
          </a:xfrm>
          <a:prstGeom prst="rect">
            <a:avLst/>
          </a:prstGeom>
        </p:spPr>
      </p:pic>
      <p:pic>
        <p:nvPicPr>
          <p:cNvPr id="6" name="Picture 5" descr="A picture containing outdoor, grass, mountain, tree&#10;&#10;Description automatically generated">
            <a:extLst>
              <a:ext uri="{FF2B5EF4-FFF2-40B4-BE49-F238E27FC236}">
                <a16:creationId xmlns:a16="http://schemas.microsoft.com/office/drawing/2014/main" id="{335AE212-E473-9845-A4AA-3B1B4D8BC5DE}"/>
              </a:ext>
            </a:extLst>
          </p:cNvPr>
          <p:cNvPicPr>
            <a:picLocks noChangeAspect="1"/>
          </p:cNvPicPr>
          <p:nvPr/>
        </p:nvPicPr>
        <p:blipFill rotWithShape="1">
          <a:blip r:embed="rId6"/>
          <a:srcRect t="20075" r="32416" b="23745"/>
          <a:stretch/>
        </p:blipFill>
        <p:spPr>
          <a:xfrm>
            <a:off x="3952126" y="3005190"/>
            <a:ext cx="8239874" cy="3852810"/>
          </a:xfrm>
          <a:prstGeom prst="rect">
            <a:avLst/>
          </a:prstGeom>
        </p:spPr>
      </p:pic>
      <p:pic>
        <p:nvPicPr>
          <p:cNvPr id="3" name="Picture 2">
            <a:extLst>
              <a:ext uri="{FF2B5EF4-FFF2-40B4-BE49-F238E27FC236}">
                <a16:creationId xmlns:a16="http://schemas.microsoft.com/office/drawing/2014/main" id="{F9C1E8A4-2DEF-6F47-BDD7-EFA04D7BB401}"/>
              </a:ext>
            </a:extLst>
          </p:cNvPr>
          <p:cNvPicPr>
            <a:picLocks noChangeAspect="1"/>
          </p:cNvPicPr>
          <p:nvPr/>
        </p:nvPicPr>
        <p:blipFill>
          <a:blip r:embed="rId7"/>
          <a:stretch>
            <a:fillRect/>
          </a:stretch>
        </p:blipFill>
        <p:spPr>
          <a:xfrm>
            <a:off x="3952126" y="1372330"/>
            <a:ext cx="2294272" cy="1632860"/>
          </a:xfrm>
          <a:prstGeom prst="rect">
            <a:avLst/>
          </a:prstGeom>
        </p:spPr>
      </p:pic>
      <p:pic>
        <p:nvPicPr>
          <p:cNvPr id="5" name="Picture 4">
            <a:extLst>
              <a:ext uri="{FF2B5EF4-FFF2-40B4-BE49-F238E27FC236}">
                <a16:creationId xmlns:a16="http://schemas.microsoft.com/office/drawing/2014/main" id="{03E46505-3DDF-424D-B75F-5DDDA44FBEB8}"/>
              </a:ext>
            </a:extLst>
          </p:cNvPr>
          <p:cNvPicPr>
            <a:picLocks noChangeAspect="1"/>
          </p:cNvPicPr>
          <p:nvPr/>
        </p:nvPicPr>
        <p:blipFill>
          <a:blip r:embed="rId8"/>
          <a:stretch>
            <a:fillRect/>
          </a:stretch>
        </p:blipFill>
        <p:spPr>
          <a:xfrm>
            <a:off x="6246397" y="1372329"/>
            <a:ext cx="2519846" cy="1632860"/>
          </a:xfrm>
          <a:prstGeom prst="rect">
            <a:avLst/>
          </a:prstGeom>
        </p:spPr>
      </p:pic>
      <p:pic>
        <p:nvPicPr>
          <p:cNvPr id="7" name="Picture 6">
            <a:extLst>
              <a:ext uri="{FF2B5EF4-FFF2-40B4-BE49-F238E27FC236}">
                <a16:creationId xmlns:a16="http://schemas.microsoft.com/office/drawing/2014/main" id="{B2749BF0-169C-0C4E-A3BF-7ADD432285B8}"/>
              </a:ext>
            </a:extLst>
          </p:cNvPr>
          <p:cNvPicPr>
            <a:picLocks noChangeAspect="1"/>
          </p:cNvPicPr>
          <p:nvPr/>
        </p:nvPicPr>
        <p:blipFill>
          <a:blip r:embed="rId9"/>
          <a:stretch>
            <a:fillRect/>
          </a:stretch>
        </p:blipFill>
        <p:spPr>
          <a:xfrm>
            <a:off x="8767523" y="1366321"/>
            <a:ext cx="1649142" cy="1649142"/>
          </a:xfrm>
          <a:prstGeom prst="rect">
            <a:avLst/>
          </a:prstGeom>
        </p:spPr>
      </p:pic>
      <p:pic>
        <p:nvPicPr>
          <p:cNvPr id="12" name="Content Placeholder 4" descr="A close up of a wire fence&#10;&#10;Description automatically generated">
            <a:extLst>
              <a:ext uri="{FF2B5EF4-FFF2-40B4-BE49-F238E27FC236}">
                <a16:creationId xmlns:a16="http://schemas.microsoft.com/office/drawing/2014/main" id="{F3667370-6F01-CA4A-BD4C-CAF350023D45}"/>
              </a:ext>
            </a:extLst>
          </p:cNvPr>
          <p:cNvPicPr>
            <a:picLocks noGrp="1" noChangeAspect="1"/>
          </p:cNvPicPr>
          <p:nvPr>
            <p:ph idx="1"/>
          </p:nvPr>
        </p:nvPicPr>
        <p:blipFill>
          <a:blip r:embed="rId10"/>
          <a:stretch>
            <a:fillRect/>
          </a:stretch>
        </p:blipFill>
        <p:spPr>
          <a:xfrm>
            <a:off x="1" y="1366320"/>
            <a:ext cx="4118758" cy="5491679"/>
          </a:xfrm>
        </p:spPr>
      </p:pic>
      <p:sp>
        <p:nvSpPr>
          <p:cNvPr id="9" name="TextBox 8">
            <a:extLst>
              <a:ext uri="{FF2B5EF4-FFF2-40B4-BE49-F238E27FC236}">
                <a16:creationId xmlns:a16="http://schemas.microsoft.com/office/drawing/2014/main" id="{815CE793-EC02-5B48-A0F9-AE6A869A2735}"/>
              </a:ext>
            </a:extLst>
          </p:cNvPr>
          <p:cNvSpPr txBox="1"/>
          <p:nvPr/>
        </p:nvSpPr>
        <p:spPr>
          <a:xfrm>
            <a:off x="115850" y="120752"/>
            <a:ext cx="5283464" cy="584775"/>
          </a:xfrm>
          <a:prstGeom prst="rect">
            <a:avLst/>
          </a:prstGeom>
          <a:noFill/>
        </p:spPr>
        <p:txBody>
          <a:bodyPr wrap="square" rtlCol="0">
            <a:spAutoFit/>
          </a:bodyPr>
          <a:lstStyle/>
          <a:p>
            <a:r>
              <a:rPr lang="en-US" sz="3200" b="1" dirty="0"/>
              <a:t>Management Considerations</a:t>
            </a:r>
          </a:p>
        </p:txBody>
      </p:sp>
      <p:sp>
        <p:nvSpPr>
          <p:cNvPr id="11" name="Rectangle 10">
            <a:extLst>
              <a:ext uri="{FF2B5EF4-FFF2-40B4-BE49-F238E27FC236}">
                <a16:creationId xmlns:a16="http://schemas.microsoft.com/office/drawing/2014/main" id="{24E47B0A-7B24-5543-B6E4-3A6596A47EF8}"/>
              </a:ext>
            </a:extLst>
          </p:cNvPr>
          <p:cNvSpPr/>
          <p:nvPr/>
        </p:nvSpPr>
        <p:spPr>
          <a:xfrm>
            <a:off x="142026" y="611124"/>
            <a:ext cx="2989023" cy="400110"/>
          </a:xfrm>
          <a:prstGeom prst="rect">
            <a:avLst/>
          </a:prstGeom>
        </p:spPr>
        <p:txBody>
          <a:bodyPr wrap="none">
            <a:spAutoFit/>
          </a:bodyPr>
          <a:lstStyle/>
          <a:p>
            <a:r>
              <a:rPr lang="en-US" sz="2000" b="1" dirty="0"/>
              <a:t>Herbivores and omnivores</a:t>
            </a:r>
          </a:p>
        </p:txBody>
      </p:sp>
      <p:pic>
        <p:nvPicPr>
          <p:cNvPr id="13" name="Picture 12" descr="A picture containing drawing&#10;&#10;Description automatically generated">
            <a:extLst>
              <a:ext uri="{FF2B5EF4-FFF2-40B4-BE49-F238E27FC236}">
                <a16:creationId xmlns:a16="http://schemas.microsoft.com/office/drawing/2014/main" id="{2A7504E0-3233-F84A-BF2F-3C222F76EAD5}"/>
              </a:ext>
            </a:extLst>
          </p:cNvPr>
          <p:cNvPicPr>
            <a:picLocks noChangeAspect="1"/>
          </p:cNvPicPr>
          <p:nvPr/>
        </p:nvPicPr>
        <p:blipFill>
          <a:blip r:embed="rId11"/>
          <a:stretch>
            <a:fillRect/>
          </a:stretch>
        </p:blipFill>
        <p:spPr>
          <a:xfrm>
            <a:off x="11216205" y="7005"/>
            <a:ext cx="975795" cy="829426"/>
          </a:xfrm>
          <a:prstGeom prst="rect">
            <a:avLst/>
          </a:prstGeom>
        </p:spPr>
      </p:pic>
      <p:pic>
        <p:nvPicPr>
          <p:cNvPr id="8" name="Audio 7">
            <a:hlinkClick r:id="" action="ppaction://media"/>
            <a:extLst>
              <a:ext uri="{FF2B5EF4-FFF2-40B4-BE49-F238E27FC236}">
                <a16:creationId xmlns:a16="http://schemas.microsoft.com/office/drawing/2014/main" id="{DE34D0EC-4A82-E542-A7B8-0AFA4542E4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60672625"/>
      </p:ext>
    </p:extLst>
  </p:cSld>
  <p:clrMapOvr>
    <a:masterClrMapping/>
  </p:clrMapOvr>
  <mc:AlternateContent xmlns:mc="http://schemas.openxmlformats.org/markup-compatibility/2006">
    <mc:Choice xmlns:p14="http://schemas.microsoft.com/office/powerpoint/2010/main" Requires="p14">
      <p:transition spd="slow" p14:dur="2000" advTm="38785"/>
    </mc:Choice>
    <mc:Fallback>
      <p:transition spd="slow" advTm="38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1A48C16-06DB-3547-B903-61187AFD17B1}"/>
              </a:ext>
            </a:extLst>
          </p:cNvPr>
          <p:cNvPicPr>
            <a:picLocks noChangeAspect="1"/>
          </p:cNvPicPr>
          <p:nvPr/>
        </p:nvPicPr>
        <p:blipFill>
          <a:blip r:embed="rId5"/>
          <a:stretch>
            <a:fillRect/>
          </a:stretch>
        </p:blipFill>
        <p:spPr>
          <a:xfrm>
            <a:off x="10214841" y="5786599"/>
            <a:ext cx="1979925" cy="1108758"/>
          </a:xfrm>
          <a:prstGeom prst="rect">
            <a:avLst/>
          </a:prstGeom>
        </p:spPr>
      </p:pic>
      <p:sp>
        <p:nvSpPr>
          <p:cNvPr id="4" name="TextBox 3">
            <a:extLst>
              <a:ext uri="{FF2B5EF4-FFF2-40B4-BE49-F238E27FC236}">
                <a16:creationId xmlns:a16="http://schemas.microsoft.com/office/drawing/2014/main" id="{86C805EE-E777-9443-98B3-9BD6A6D9E39A}"/>
              </a:ext>
            </a:extLst>
          </p:cNvPr>
          <p:cNvSpPr txBox="1"/>
          <p:nvPr/>
        </p:nvSpPr>
        <p:spPr>
          <a:xfrm>
            <a:off x="169874" y="30598"/>
            <a:ext cx="5087926" cy="584775"/>
          </a:xfrm>
          <a:prstGeom prst="rect">
            <a:avLst/>
          </a:prstGeom>
          <a:noFill/>
        </p:spPr>
        <p:txBody>
          <a:bodyPr wrap="square" rtlCol="0">
            <a:spAutoFit/>
          </a:bodyPr>
          <a:lstStyle/>
          <a:p>
            <a:r>
              <a:rPr lang="en-US" sz="3200" b="1" dirty="0"/>
              <a:t>Management Considerations</a:t>
            </a:r>
          </a:p>
        </p:txBody>
      </p:sp>
      <p:sp>
        <p:nvSpPr>
          <p:cNvPr id="8" name="Rectangle 7">
            <a:extLst>
              <a:ext uri="{FF2B5EF4-FFF2-40B4-BE49-F238E27FC236}">
                <a16:creationId xmlns:a16="http://schemas.microsoft.com/office/drawing/2014/main" id="{C324754E-DB10-DD4C-8041-982EF936429D}"/>
              </a:ext>
            </a:extLst>
          </p:cNvPr>
          <p:cNvSpPr/>
          <p:nvPr/>
        </p:nvSpPr>
        <p:spPr>
          <a:xfrm>
            <a:off x="169874" y="514860"/>
            <a:ext cx="4011996" cy="400110"/>
          </a:xfrm>
          <a:prstGeom prst="rect">
            <a:avLst/>
          </a:prstGeom>
        </p:spPr>
        <p:txBody>
          <a:bodyPr wrap="none">
            <a:spAutoFit/>
          </a:bodyPr>
          <a:lstStyle/>
          <a:p>
            <a:r>
              <a:rPr lang="en-US" sz="2000" b="1" dirty="0"/>
              <a:t>Seed source proximity and dispersal</a:t>
            </a:r>
          </a:p>
        </p:txBody>
      </p:sp>
      <p:pic>
        <p:nvPicPr>
          <p:cNvPr id="3" name="Picture 2" descr="A view of a mountain&#10;&#10;Description automatically generated">
            <a:extLst>
              <a:ext uri="{FF2B5EF4-FFF2-40B4-BE49-F238E27FC236}">
                <a16:creationId xmlns:a16="http://schemas.microsoft.com/office/drawing/2014/main" id="{B91C5CB9-5FA4-284F-A941-6367D79F2EFC}"/>
              </a:ext>
            </a:extLst>
          </p:cNvPr>
          <p:cNvPicPr>
            <a:picLocks noChangeAspect="1"/>
          </p:cNvPicPr>
          <p:nvPr/>
        </p:nvPicPr>
        <p:blipFill>
          <a:blip r:embed="rId6"/>
          <a:stretch>
            <a:fillRect/>
          </a:stretch>
        </p:blipFill>
        <p:spPr>
          <a:xfrm>
            <a:off x="0" y="1068859"/>
            <a:ext cx="8391611" cy="4720281"/>
          </a:xfrm>
          <a:prstGeom prst="rect">
            <a:avLst/>
          </a:prstGeom>
        </p:spPr>
      </p:pic>
      <p:pic>
        <p:nvPicPr>
          <p:cNvPr id="10" name="Picture 9">
            <a:extLst>
              <a:ext uri="{FF2B5EF4-FFF2-40B4-BE49-F238E27FC236}">
                <a16:creationId xmlns:a16="http://schemas.microsoft.com/office/drawing/2014/main" id="{5A55B3DC-D9C7-E64A-A79F-8BA9A1A91EA0}"/>
              </a:ext>
            </a:extLst>
          </p:cNvPr>
          <p:cNvPicPr>
            <a:picLocks noChangeAspect="1"/>
          </p:cNvPicPr>
          <p:nvPr/>
        </p:nvPicPr>
        <p:blipFill rotWithShape="1">
          <a:blip r:embed="rId7"/>
          <a:srcRect b="5767"/>
          <a:stretch/>
        </p:blipFill>
        <p:spPr>
          <a:xfrm>
            <a:off x="8391611" y="1068859"/>
            <a:ext cx="3800389" cy="2378753"/>
          </a:xfrm>
          <a:prstGeom prst="rect">
            <a:avLst/>
          </a:prstGeom>
        </p:spPr>
      </p:pic>
      <p:sp>
        <p:nvSpPr>
          <p:cNvPr id="11" name="TextBox 10">
            <a:extLst>
              <a:ext uri="{FF2B5EF4-FFF2-40B4-BE49-F238E27FC236}">
                <a16:creationId xmlns:a16="http://schemas.microsoft.com/office/drawing/2014/main" id="{76B279E8-713B-6245-B0B3-E4E5F4A9E830}"/>
              </a:ext>
            </a:extLst>
          </p:cNvPr>
          <p:cNvSpPr txBox="1"/>
          <p:nvPr/>
        </p:nvSpPr>
        <p:spPr>
          <a:xfrm>
            <a:off x="8391609" y="2982248"/>
            <a:ext cx="3800388" cy="461665"/>
          </a:xfrm>
          <a:prstGeom prst="rect">
            <a:avLst/>
          </a:prstGeom>
          <a:solidFill>
            <a:schemeClr val="accent6">
              <a:lumMod val="40000"/>
              <a:lumOff val="60000"/>
              <a:alpha val="50000"/>
            </a:schemeClr>
          </a:solidFill>
        </p:spPr>
        <p:txBody>
          <a:bodyPr wrap="square" rtlCol="0">
            <a:spAutoFit/>
          </a:bodyPr>
          <a:lstStyle/>
          <a:p>
            <a:r>
              <a:rPr lang="en-US" sz="2400" b="1" dirty="0">
                <a:solidFill>
                  <a:schemeClr val="bg1"/>
                </a:solidFill>
              </a:rPr>
              <a:t>Kahikatea: animals, gravity </a:t>
            </a:r>
          </a:p>
        </p:txBody>
      </p:sp>
      <p:pic>
        <p:nvPicPr>
          <p:cNvPr id="5" name="Picture 4">
            <a:extLst>
              <a:ext uri="{FF2B5EF4-FFF2-40B4-BE49-F238E27FC236}">
                <a16:creationId xmlns:a16="http://schemas.microsoft.com/office/drawing/2014/main" id="{5E828613-DA82-294F-9434-0CE72C59EB3D}"/>
              </a:ext>
            </a:extLst>
          </p:cNvPr>
          <p:cNvPicPr>
            <a:picLocks noChangeAspect="1"/>
          </p:cNvPicPr>
          <p:nvPr/>
        </p:nvPicPr>
        <p:blipFill rotWithShape="1">
          <a:blip r:embed="rId8"/>
          <a:srcRect t="9032" b="9030"/>
          <a:stretch/>
        </p:blipFill>
        <p:spPr>
          <a:xfrm>
            <a:off x="8391611" y="3447612"/>
            <a:ext cx="3800388" cy="2341528"/>
          </a:xfrm>
          <a:prstGeom prst="rect">
            <a:avLst/>
          </a:prstGeom>
        </p:spPr>
      </p:pic>
      <p:pic>
        <p:nvPicPr>
          <p:cNvPr id="16" name="Picture 15">
            <a:extLst>
              <a:ext uri="{FF2B5EF4-FFF2-40B4-BE49-F238E27FC236}">
                <a16:creationId xmlns:a16="http://schemas.microsoft.com/office/drawing/2014/main" id="{FEB1595D-E03C-DE45-8D00-5CCF22F3DB57}"/>
              </a:ext>
            </a:extLst>
          </p:cNvPr>
          <p:cNvPicPr>
            <a:picLocks noChangeAspect="1"/>
          </p:cNvPicPr>
          <p:nvPr/>
        </p:nvPicPr>
        <p:blipFill>
          <a:blip r:embed="rId9"/>
          <a:stretch>
            <a:fillRect/>
          </a:stretch>
        </p:blipFill>
        <p:spPr>
          <a:xfrm>
            <a:off x="9375538" y="5793252"/>
            <a:ext cx="1102105" cy="1102105"/>
          </a:xfrm>
          <a:prstGeom prst="rect">
            <a:avLst/>
          </a:prstGeom>
        </p:spPr>
      </p:pic>
      <p:pic>
        <p:nvPicPr>
          <p:cNvPr id="17" name="Picture 16">
            <a:extLst>
              <a:ext uri="{FF2B5EF4-FFF2-40B4-BE49-F238E27FC236}">
                <a16:creationId xmlns:a16="http://schemas.microsoft.com/office/drawing/2014/main" id="{EF9F2215-DF42-514A-A74E-5C9A98B782AE}"/>
              </a:ext>
            </a:extLst>
          </p:cNvPr>
          <p:cNvPicPr>
            <a:picLocks noChangeAspect="1"/>
          </p:cNvPicPr>
          <p:nvPr/>
        </p:nvPicPr>
        <p:blipFill>
          <a:blip r:embed="rId10"/>
          <a:stretch>
            <a:fillRect/>
          </a:stretch>
        </p:blipFill>
        <p:spPr>
          <a:xfrm>
            <a:off x="0" y="5786858"/>
            <a:ext cx="1954924" cy="1102105"/>
          </a:xfrm>
          <a:prstGeom prst="rect">
            <a:avLst/>
          </a:prstGeom>
        </p:spPr>
      </p:pic>
      <p:pic>
        <p:nvPicPr>
          <p:cNvPr id="18" name="Picture 17">
            <a:extLst>
              <a:ext uri="{FF2B5EF4-FFF2-40B4-BE49-F238E27FC236}">
                <a16:creationId xmlns:a16="http://schemas.microsoft.com/office/drawing/2014/main" id="{7FCC5619-7235-954E-B082-ADE616FC5A64}"/>
              </a:ext>
            </a:extLst>
          </p:cNvPr>
          <p:cNvPicPr>
            <a:picLocks noChangeAspect="1"/>
          </p:cNvPicPr>
          <p:nvPr/>
        </p:nvPicPr>
        <p:blipFill>
          <a:blip r:embed="rId11"/>
          <a:stretch>
            <a:fillRect/>
          </a:stretch>
        </p:blipFill>
        <p:spPr>
          <a:xfrm>
            <a:off x="1954924" y="5786857"/>
            <a:ext cx="1954924" cy="1102105"/>
          </a:xfrm>
          <a:prstGeom prst="rect">
            <a:avLst/>
          </a:prstGeom>
        </p:spPr>
      </p:pic>
      <p:sp>
        <p:nvSpPr>
          <p:cNvPr id="19" name="TextBox 18">
            <a:extLst>
              <a:ext uri="{FF2B5EF4-FFF2-40B4-BE49-F238E27FC236}">
                <a16:creationId xmlns:a16="http://schemas.microsoft.com/office/drawing/2014/main" id="{A7E1C961-0690-F84D-8A03-0F49F0F26B0F}"/>
              </a:ext>
            </a:extLst>
          </p:cNvPr>
          <p:cNvSpPr txBox="1"/>
          <p:nvPr/>
        </p:nvSpPr>
        <p:spPr>
          <a:xfrm>
            <a:off x="8391609" y="5324934"/>
            <a:ext cx="3800390" cy="461665"/>
          </a:xfrm>
          <a:prstGeom prst="rect">
            <a:avLst/>
          </a:prstGeom>
          <a:solidFill>
            <a:schemeClr val="accent6">
              <a:lumMod val="40000"/>
              <a:lumOff val="60000"/>
              <a:alpha val="50000"/>
            </a:schemeClr>
          </a:solidFill>
        </p:spPr>
        <p:txBody>
          <a:bodyPr wrap="square" rtlCol="0">
            <a:spAutoFit/>
          </a:bodyPr>
          <a:lstStyle/>
          <a:p>
            <a:r>
              <a:rPr lang="en-US" sz="2400" b="1" dirty="0">
                <a:solidFill>
                  <a:schemeClr val="bg1"/>
                </a:solidFill>
              </a:rPr>
              <a:t>Beech: wind, gravity</a:t>
            </a:r>
          </a:p>
        </p:txBody>
      </p:sp>
      <p:pic>
        <p:nvPicPr>
          <p:cNvPr id="20" name="Picture 19">
            <a:extLst>
              <a:ext uri="{FF2B5EF4-FFF2-40B4-BE49-F238E27FC236}">
                <a16:creationId xmlns:a16="http://schemas.microsoft.com/office/drawing/2014/main" id="{03702E26-BAF5-4442-94DC-1A68A7D44CF9}"/>
              </a:ext>
            </a:extLst>
          </p:cNvPr>
          <p:cNvPicPr>
            <a:picLocks noChangeAspect="1"/>
          </p:cNvPicPr>
          <p:nvPr/>
        </p:nvPicPr>
        <p:blipFill>
          <a:blip r:embed="rId12"/>
          <a:stretch>
            <a:fillRect/>
          </a:stretch>
        </p:blipFill>
        <p:spPr>
          <a:xfrm>
            <a:off x="3909848" y="5786855"/>
            <a:ext cx="1954924" cy="1102105"/>
          </a:xfrm>
          <a:prstGeom prst="rect">
            <a:avLst/>
          </a:prstGeom>
        </p:spPr>
      </p:pic>
      <p:pic>
        <p:nvPicPr>
          <p:cNvPr id="22" name="Picture 21">
            <a:extLst>
              <a:ext uri="{FF2B5EF4-FFF2-40B4-BE49-F238E27FC236}">
                <a16:creationId xmlns:a16="http://schemas.microsoft.com/office/drawing/2014/main" id="{005F5607-D40C-2E44-A01C-A23A17CB2A84}"/>
              </a:ext>
            </a:extLst>
          </p:cNvPr>
          <p:cNvPicPr>
            <a:picLocks noChangeAspect="1"/>
          </p:cNvPicPr>
          <p:nvPr/>
        </p:nvPicPr>
        <p:blipFill>
          <a:blip r:embed="rId13"/>
          <a:stretch>
            <a:fillRect/>
          </a:stretch>
        </p:blipFill>
        <p:spPr>
          <a:xfrm>
            <a:off x="5864772" y="5786599"/>
            <a:ext cx="1824174" cy="1102105"/>
          </a:xfrm>
          <a:prstGeom prst="rect">
            <a:avLst/>
          </a:prstGeom>
        </p:spPr>
      </p:pic>
      <p:pic>
        <p:nvPicPr>
          <p:cNvPr id="23" name="Picture 22">
            <a:extLst>
              <a:ext uri="{FF2B5EF4-FFF2-40B4-BE49-F238E27FC236}">
                <a16:creationId xmlns:a16="http://schemas.microsoft.com/office/drawing/2014/main" id="{974325B3-56B2-154E-8CD5-0ACA1BF20C54}"/>
              </a:ext>
            </a:extLst>
          </p:cNvPr>
          <p:cNvPicPr>
            <a:picLocks noChangeAspect="1"/>
          </p:cNvPicPr>
          <p:nvPr/>
        </p:nvPicPr>
        <p:blipFill>
          <a:blip r:embed="rId14"/>
          <a:stretch>
            <a:fillRect/>
          </a:stretch>
        </p:blipFill>
        <p:spPr>
          <a:xfrm>
            <a:off x="7688946" y="5795793"/>
            <a:ext cx="1686592" cy="1092911"/>
          </a:xfrm>
          <a:prstGeom prst="rect">
            <a:avLst/>
          </a:prstGeom>
        </p:spPr>
      </p:pic>
      <p:sp>
        <p:nvSpPr>
          <p:cNvPr id="2" name="Rectangle 1">
            <a:extLst>
              <a:ext uri="{FF2B5EF4-FFF2-40B4-BE49-F238E27FC236}">
                <a16:creationId xmlns:a16="http://schemas.microsoft.com/office/drawing/2014/main" id="{21E67415-8EAC-B644-A971-337FA6307E70}"/>
              </a:ext>
            </a:extLst>
          </p:cNvPr>
          <p:cNvSpPr/>
          <p:nvPr/>
        </p:nvSpPr>
        <p:spPr>
          <a:xfrm>
            <a:off x="1129916" y="4962255"/>
            <a:ext cx="6842041" cy="830997"/>
          </a:xfrm>
          <a:prstGeom prst="rect">
            <a:avLst/>
          </a:prstGeom>
        </p:spPr>
        <p:txBody>
          <a:bodyPr wrap="square">
            <a:spAutoFit/>
          </a:bodyPr>
          <a:lstStyle/>
          <a:p>
            <a:pPr algn="ctr"/>
            <a:r>
              <a:rPr lang="en-US" sz="2400" b="1" i="1" dirty="0">
                <a:solidFill>
                  <a:schemeClr val="bg1"/>
                </a:solidFill>
              </a:rPr>
              <a:t>Look after existing seed sources – they provide an amazing range of ecological services</a:t>
            </a:r>
          </a:p>
        </p:txBody>
      </p:sp>
      <p:pic>
        <p:nvPicPr>
          <p:cNvPr id="21" name="Picture 20" descr="A picture containing drawing&#10;&#10;Description automatically generated">
            <a:extLst>
              <a:ext uri="{FF2B5EF4-FFF2-40B4-BE49-F238E27FC236}">
                <a16:creationId xmlns:a16="http://schemas.microsoft.com/office/drawing/2014/main" id="{0287323B-8728-A44D-BD4F-BE4510FEEEF1}"/>
              </a:ext>
            </a:extLst>
          </p:cNvPr>
          <p:cNvPicPr>
            <a:picLocks noChangeAspect="1"/>
          </p:cNvPicPr>
          <p:nvPr/>
        </p:nvPicPr>
        <p:blipFill>
          <a:blip r:embed="rId15"/>
          <a:stretch>
            <a:fillRect/>
          </a:stretch>
        </p:blipFill>
        <p:spPr>
          <a:xfrm>
            <a:off x="11216205" y="7005"/>
            <a:ext cx="975795" cy="829426"/>
          </a:xfrm>
          <a:prstGeom prst="rect">
            <a:avLst/>
          </a:prstGeom>
        </p:spPr>
      </p:pic>
      <p:pic>
        <p:nvPicPr>
          <p:cNvPr id="6" name="Audio 5">
            <a:hlinkClick r:id="" action="ppaction://media"/>
            <a:extLst>
              <a:ext uri="{FF2B5EF4-FFF2-40B4-BE49-F238E27FC236}">
                <a16:creationId xmlns:a16="http://schemas.microsoft.com/office/drawing/2014/main" id="{12EB08A5-FA29-CA4A-8170-011B8023A85E}"/>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27049169"/>
      </p:ext>
    </p:extLst>
  </p:cSld>
  <p:clrMapOvr>
    <a:masterClrMapping/>
  </p:clrMapOvr>
  <mc:AlternateContent xmlns:mc="http://schemas.openxmlformats.org/markup-compatibility/2006">
    <mc:Choice xmlns:p14="http://schemas.microsoft.com/office/powerpoint/2010/main" Requires="p14">
      <p:transition spd="slow" p14:dur="2000" advTm="48909"/>
    </mc:Choice>
    <mc:Fallback>
      <p:transition spd="slow" advTm="48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C805EE-E777-9443-98B3-9BD6A6D9E39A}"/>
              </a:ext>
            </a:extLst>
          </p:cNvPr>
          <p:cNvSpPr txBox="1"/>
          <p:nvPr/>
        </p:nvSpPr>
        <p:spPr>
          <a:xfrm>
            <a:off x="256718" y="14234"/>
            <a:ext cx="5077281" cy="584775"/>
          </a:xfrm>
          <a:prstGeom prst="rect">
            <a:avLst/>
          </a:prstGeom>
          <a:noFill/>
        </p:spPr>
        <p:txBody>
          <a:bodyPr wrap="square" rtlCol="0">
            <a:spAutoFit/>
          </a:bodyPr>
          <a:lstStyle/>
          <a:p>
            <a:r>
              <a:rPr lang="en-US" sz="3200" b="1" dirty="0"/>
              <a:t>Management Considerations</a:t>
            </a:r>
          </a:p>
        </p:txBody>
      </p:sp>
      <p:sp>
        <p:nvSpPr>
          <p:cNvPr id="8" name="Rectangle 7">
            <a:extLst>
              <a:ext uri="{FF2B5EF4-FFF2-40B4-BE49-F238E27FC236}">
                <a16:creationId xmlns:a16="http://schemas.microsoft.com/office/drawing/2014/main" id="{C324754E-DB10-DD4C-8041-982EF936429D}"/>
              </a:ext>
            </a:extLst>
          </p:cNvPr>
          <p:cNvSpPr/>
          <p:nvPr/>
        </p:nvSpPr>
        <p:spPr>
          <a:xfrm>
            <a:off x="256718" y="554782"/>
            <a:ext cx="908069" cy="400110"/>
          </a:xfrm>
          <a:prstGeom prst="rect">
            <a:avLst/>
          </a:prstGeom>
        </p:spPr>
        <p:txBody>
          <a:bodyPr wrap="none">
            <a:spAutoFit/>
          </a:bodyPr>
          <a:lstStyle/>
          <a:p>
            <a:r>
              <a:rPr lang="en-US" sz="2000" b="1" dirty="0"/>
              <a:t>Weeds</a:t>
            </a:r>
          </a:p>
        </p:txBody>
      </p:sp>
      <p:sp>
        <p:nvSpPr>
          <p:cNvPr id="2" name="TextBox 1">
            <a:extLst>
              <a:ext uri="{FF2B5EF4-FFF2-40B4-BE49-F238E27FC236}">
                <a16:creationId xmlns:a16="http://schemas.microsoft.com/office/drawing/2014/main" id="{3C085BE4-C4BC-C545-9958-BC405840A083}"/>
              </a:ext>
            </a:extLst>
          </p:cNvPr>
          <p:cNvSpPr txBox="1"/>
          <p:nvPr/>
        </p:nvSpPr>
        <p:spPr>
          <a:xfrm>
            <a:off x="1862643" y="1929749"/>
            <a:ext cx="3090041" cy="369332"/>
          </a:xfrm>
          <a:prstGeom prst="rect">
            <a:avLst/>
          </a:prstGeom>
          <a:noFill/>
        </p:spPr>
        <p:txBody>
          <a:bodyPr wrap="square" rtlCol="0">
            <a:spAutoFit/>
          </a:bodyPr>
          <a:lstStyle/>
          <a:p>
            <a:r>
              <a:rPr lang="en-US" dirty="0"/>
              <a:t>Light demanding</a:t>
            </a:r>
          </a:p>
        </p:txBody>
      </p:sp>
      <p:sp>
        <p:nvSpPr>
          <p:cNvPr id="3" name="TextBox 2">
            <a:extLst>
              <a:ext uri="{FF2B5EF4-FFF2-40B4-BE49-F238E27FC236}">
                <a16:creationId xmlns:a16="http://schemas.microsoft.com/office/drawing/2014/main" id="{98F6A2C5-8CA4-4340-A21C-D7BB038D5C38}"/>
              </a:ext>
            </a:extLst>
          </p:cNvPr>
          <p:cNvSpPr txBox="1"/>
          <p:nvPr/>
        </p:nvSpPr>
        <p:spPr>
          <a:xfrm>
            <a:off x="8579384" y="1929749"/>
            <a:ext cx="3499945" cy="369332"/>
          </a:xfrm>
          <a:prstGeom prst="rect">
            <a:avLst/>
          </a:prstGeom>
          <a:noFill/>
        </p:spPr>
        <p:txBody>
          <a:bodyPr wrap="square" rtlCol="0">
            <a:spAutoFit/>
          </a:bodyPr>
          <a:lstStyle/>
          <a:p>
            <a:r>
              <a:rPr lang="en-US" dirty="0"/>
              <a:t>Shade tolerant </a:t>
            </a:r>
          </a:p>
        </p:txBody>
      </p:sp>
      <p:sp>
        <p:nvSpPr>
          <p:cNvPr id="5" name="TextBox 4">
            <a:extLst>
              <a:ext uri="{FF2B5EF4-FFF2-40B4-BE49-F238E27FC236}">
                <a16:creationId xmlns:a16="http://schemas.microsoft.com/office/drawing/2014/main" id="{C694EF17-E056-8745-9D14-1F517842686E}"/>
              </a:ext>
            </a:extLst>
          </p:cNvPr>
          <p:cNvSpPr txBox="1"/>
          <p:nvPr/>
        </p:nvSpPr>
        <p:spPr>
          <a:xfrm>
            <a:off x="3998504" y="939557"/>
            <a:ext cx="4194989" cy="369332"/>
          </a:xfrm>
          <a:prstGeom prst="rect">
            <a:avLst/>
          </a:prstGeom>
          <a:noFill/>
        </p:spPr>
        <p:txBody>
          <a:bodyPr wrap="square" rtlCol="0">
            <a:spAutoFit/>
          </a:bodyPr>
          <a:lstStyle/>
          <a:p>
            <a:r>
              <a:rPr lang="en-US" b="1" i="1" dirty="0"/>
              <a:t>Which species are you contending with?</a:t>
            </a:r>
          </a:p>
        </p:txBody>
      </p:sp>
      <p:sp>
        <p:nvSpPr>
          <p:cNvPr id="9" name="TextBox 8">
            <a:extLst>
              <a:ext uri="{FF2B5EF4-FFF2-40B4-BE49-F238E27FC236}">
                <a16:creationId xmlns:a16="http://schemas.microsoft.com/office/drawing/2014/main" id="{D3171B84-F655-0F41-87BA-57030CDD894F}"/>
              </a:ext>
            </a:extLst>
          </p:cNvPr>
          <p:cNvSpPr txBox="1"/>
          <p:nvPr/>
        </p:nvSpPr>
        <p:spPr>
          <a:xfrm>
            <a:off x="4864455" y="4492400"/>
            <a:ext cx="2472405" cy="369332"/>
          </a:xfrm>
          <a:prstGeom prst="rect">
            <a:avLst/>
          </a:prstGeom>
          <a:noFill/>
        </p:spPr>
        <p:txBody>
          <a:bodyPr wrap="square" rtlCol="0">
            <a:spAutoFit/>
          </a:bodyPr>
          <a:lstStyle/>
          <a:p>
            <a:r>
              <a:rPr lang="en-US" b="1" i="1" dirty="0"/>
              <a:t>What is your strategy?</a:t>
            </a:r>
          </a:p>
        </p:txBody>
      </p:sp>
      <p:sp>
        <p:nvSpPr>
          <p:cNvPr id="15" name="TextBox 14">
            <a:extLst>
              <a:ext uri="{FF2B5EF4-FFF2-40B4-BE49-F238E27FC236}">
                <a16:creationId xmlns:a16="http://schemas.microsoft.com/office/drawing/2014/main" id="{239A2EB5-0538-9B4F-8DBB-E68065D2DC24}"/>
              </a:ext>
            </a:extLst>
          </p:cNvPr>
          <p:cNvSpPr txBox="1"/>
          <p:nvPr/>
        </p:nvSpPr>
        <p:spPr>
          <a:xfrm>
            <a:off x="8695931" y="2512600"/>
            <a:ext cx="4462970" cy="923330"/>
          </a:xfrm>
          <a:prstGeom prst="rect">
            <a:avLst/>
          </a:prstGeom>
          <a:noFill/>
        </p:spPr>
        <p:txBody>
          <a:bodyPr wrap="square" rtlCol="0">
            <a:spAutoFit/>
          </a:bodyPr>
          <a:lstStyle/>
          <a:p>
            <a:pPr marL="285750" indent="-285750">
              <a:buFont typeface="Arial" panose="020B0604020202020204" pitchFamily="34" charset="0"/>
              <a:buChar char="•"/>
            </a:pPr>
            <a:r>
              <a:rPr lang="en-US" dirty="0"/>
              <a:t>Cotoneaster</a:t>
            </a:r>
          </a:p>
          <a:p>
            <a:pPr marL="285750" indent="-285750">
              <a:buFont typeface="Arial" panose="020B0604020202020204" pitchFamily="34" charset="0"/>
              <a:buChar char="•"/>
            </a:pPr>
            <a:r>
              <a:rPr lang="en-US" dirty="0"/>
              <a:t>Barberry</a:t>
            </a:r>
          </a:p>
          <a:p>
            <a:pPr marL="285750" indent="-285750">
              <a:buFont typeface="Arial" panose="020B0604020202020204" pitchFamily="34" charset="0"/>
              <a:buChar char="•"/>
            </a:pPr>
            <a:r>
              <a:rPr lang="en-US" dirty="0"/>
              <a:t>Ivy</a:t>
            </a:r>
          </a:p>
        </p:txBody>
      </p:sp>
      <p:sp>
        <p:nvSpPr>
          <p:cNvPr id="16" name="TextBox 15">
            <a:extLst>
              <a:ext uri="{FF2B5EF4-FFF2-40B4-BE49-F238E27FC236}">
                <a16:creationId xmlns:a16="http://schemas.microsoft.com/office/drawing/2014/main" id="{BBBC5778-7D03-C34E-AB87-DA0458AAAEE5}"/>
              </a:ext>
            </a:extLst>
          </p:cNvPr>
          <p:cNvSpPr txBox="1"/>
          <p:nvPr/>
        </p:nvSpPr>
        <p:spPr>
          <a:xfrm>
            <a:off x="1862643" y="2535571"/>
            <a:ext cx="4120055" cy="923330"/>
          </a:xfrm>
          <a:prstGeom prst="rect">
            <a:avLst/>
          </a:prstGeom>
          <a:noFill/>
        </p:spPr>
        <p:txBody>
          <a:bodyPr wrap="square" rtlCol="0">
            <a:spAutoFit/>
          </a:bodyPr>
          <a:lstStyle/>
          <a:p>
            <a:pPr marL="285750" indent="-285750">
              <a:buFont typeface="Arial" panose="020B0604020202020204" pitchFamily="34" charset="0"/>
              <a:buChar char="•"/>
            </a:pPr>
            <a:r>
              <a:rPr lang="en-US" dirty="0"/>
              <a:t>Radiata pine</a:t>
            </a:r>
          </a:p>
          <a:p>
            <a:pPr marL="285750" indent="-285750">
              <a:buFont typeface="Arial" panose="020B0604020202020204" pitchFamily="34" charset="0"/>
              <a:buChar char="•"/>
            </a:pPr>
            <a:r>
              <a:rPr lang="en-US" dirty="0"/>
              <a:t>Gorse</a:t>
            </a:r>
          </a:p>
          <a:p>
            <a:pPr marL="285750" indent="-285750">
              <a:buFont typeface="Arial" panose="020B0604020202020204" pitchFamily="34" charset="0"/>
              <a:buChar char="•"/>
            </a:pPr>
            <a:r>
              <a:rPr lang="en-US" dirty="0" err="1"/>
              <a:t>Pampus</a:t>
            </a:r>
            <a:endParaRPr lang="en-US" dirty="0"/>
          </a:p>
        </p:txBody>
      </p:sp>
      <p:cxnSp>
        <p:nvCxnSpPr>
          <p:cNvPr id="18" name="Straight Arrow Connector 17">
            <a:extLst>
              <a:ext uri="{FF2B5EF4-FFF2-40B4-BE49-F238E27FC236}">
                <a16:creationId xmlns:a16="http://schemas.microsoft.com/office/drawing/2014/main" id="{21E0D727-D006-5A4B-9DFA-DAFE0E3BD4A1}"/>
              </a:ext>
            </a:extLst>
          </p:cNvPr>
          <p:cNvCxnSpPr>
            <a:cxnSpLocks/>
          </p:cNvCxnSpPr>
          <p:nvPr/>
        </p:nvCxnSpPr>
        <p:spPr>
          <a:xfrm flipH="1">
            <a:off x="3558794" y="1405304"/>
            <a:ext cx="791550" cy="5244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10D29F-F1E8-2046-8883-508595EB7386}"/>
              </a:ext>
            </a:extLst>
          </p:cNvPr>
          <p:cNvCxnSpPr>
            <a:cxnSpLocks/>
          </p:cNvCxnSpPr>
          <p:nvPr/>
        </p:nvCxnSpPr>
        <p:spPr>
          <a:xfrm>
            <a:off x="7790942" y="1414075"/>
            <a:ext cx="788442" cy="5156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B9DA52A-CA49-5347-8CFD-4B594E19D8B0}"/>
              </a:ext>
            </a:extLst>
          </p:cNvPr>
          <p:cNvCxnSpPr>
            <a:cxnSpLocks/>
          </p:cNvCxnSpPr>
          <p:nvPr/>
        </p:nvCxnSpPr>
        <p:spPr>
          <a:xfrm>
            <a:off x="3249033" y="3629821"/>
            <a:ext cx="1101973" cy="9863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980D9D9-056F-6244-A2DE-C8ABCEBDBEA1}"/>
              </a:ext>
            </a:extLst>
          </p:cNvPr>
          <p:cNvCxnSpPr>
            <a:cxnSpLocks/>
          </p:cNvCxnSpPr>
          <p:nvPr/>
        </p:nvCxnSpPr>
        <p:spPr>
          <a:xfrm flipH="1">
            <a:off x="7866002" y="3593009"/>
            <a:ext cx="937756" cy="9738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EC71D8E-C5AE-6543-9948-E7FA5DAB564B}"/>
              </a:ext>
            </a:extLst>
          </p:cNvPr>
          <p:cNvSpPr txBox="1"/>
          <p:nvPr/>
        </p:nvSpPr>
        <p:spPr>
          <a:xfrm>
            <a:off x="2533997" y="5508517"/>
            <a:ext cx="7124002" cy="1200329"/>
          </a:xfrm>
          <a:prstGeom prst="rect">
            <a:avLst/>
          </a:prstGeom>
          <a:noFill/>
        </p:spPr>
        <p:txBody>
          <a:bodyPr wrap="none" rtlCol="0">
            <a:spAutoFit/>
          </a:bodyPr>
          <a:lstStyle/>
          <a:p>
            <a:pPr algn="ctr"/>
            <a:r>
              <a:rPr lang="en-US" dirty="0"/>
              <a:t>To what extent is weed control necessary?</a:t>
            </a:r>
          </a:p>
          <a:p>
            <a:endParaRPr lang="en-US" dirty="0"/>
          </a:p>
          <a:p>
            <a:pPr algn="ctr"/>
            <a:r>
              <a:rPr lang="en-US" dirty="0"/>
              <a:t>Where is the balance point between competition and facilitation? </a:t>
            </a:r>
          </a:p>
          <a:p>
            <a:pPr algn="ctr"/>
            <a:r>
              <a:rPr lang="en-US" dirty="0"/>
              <a:t>How might this balance differ across the site?</a:t>
            </a:r>
          </a:p>
        </p:txBody>
      </p:sp>
      <p:cxnSp>
        <p:nvCxnSpPr>
          <p:cNvPr id="29" name="Straight Arrow Connector 28">
            <a:extLst>
              <a:ext uri="{FF2B5EF4-FFF2-40B4-BE49-F238E27FC236}">
                <a16:creationId xmlns:a16="http://schemas.microsoft.com/office/drawing/2014/main" id="{BDF77F4D-B177-C145-88AF-CEAF49F1004B}"/>
              </a:ext>
            </a:extLst>
          </p:cNvPr>
          <p:cNvCxnSpPr>
            <a:cxnSpLocks/>
          </p:cNvCxnSpPr>
          <p:nvPr/>
        </p:nvCxnSpPr>
        <p:spPr>
          <a:xfrm>
            <a:off x="6069644" y="4924872"/>
            <a:ext cx="0" cy="5381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0647220-6ECB-2641-85A9-B47A4569ECCA}"/>
              </a:ext>
            </a:extLst>
          </p:cNvPr>
          <p:cNvPicPr>
            <a:picLocks noChangeAspect="1"/>
          </p:cNvPicPr>
          <p:nvPr/>
        </p:nvPicPr>
        <p:blipFill>
          <a:blip r:embed="rId5"/>
          <a:stretch>
            <a:fillRect/>
          </a:stretch>
        </p:blipFill>
        <p:spPr>
          <a:xfrm>
            <a:off x="9118170" y="4064355"/>
            <a:ext cx="2838662" cy="1885535"/>
          </a:xfrm>
          <a:prstGeom prst="rect">
            <a:avLst/>
          </a:prstGeom>
        </p:spPr>
      </p:pic>
      <p:pic>
        <p:nvPicPr>
          <p:cNvPr id="10" name="Picture 9">
            <a:extLst>
              <a:ext uri="{FF2B5EF4-FFF2-40B4-BE49-F238E27FC236}">
                <a16:creationId xmlns:a16="http://schemas.microsoft.com/office/drawing/2014/main" id="{3095EDC3-1B5F-1F4E-AE72-72CEA0213575}"/>
              </a:ext>
            </a:extLst>
          </p:cNvPr>
          <p:cNvPicPr>
            <a:picLocks noChangeAspect="1"/>
          </p:cNvPicPr>
          <p:nvPr/>
        </p:nvPicPr>
        <p:blipFill>
          <a:blip r:embed="rId6"/>
          <a:stretch>
            <a:fillRect/>
          </a:stretch>
        </p:blipFill>
        <p:spPr>
          <a:xfrm>
            <a:off x="211018" y="4087587"/>
            <a:ext cx="2657985" cy="1983266"/>
          </a:xfrm>
          <a:prstGeom prst="rect">
            <a:avLst/>
          </a:prstGeom>
        </p:spPr>
      </p:pic>
      <p:pic>
        <p:nvPicPr>
          <p:cNvPr id="12" name="Picture 11" descr="A tree with a mountain in the background&#10;&#10;Description automatically generated">
            <a:extLst>
              <a:ext uri="{FF2B5EF4-FFF2-40B4-BE49-F238E27FC236}">
                <a16:creationId xmlns:a16="http://schemas.microsoft.com/office/drawing/2014/main" id="{8F1FAD48-D0F2-1042-8AD6-E3F3534DDC56}"/>
              </a:ext>
            </a:extLst>
          </p:cNvPr>
          <p:cNvPicPr>
            <a:picLocks noChangeAspect="1"/>
          </p:cNvPicPr>
          <p:nvPr/>
        </p:nvPicPr>
        <p:blipFill>
          <a:blip r:embed="rId7"/>
          <a:stretch>
            <a:fillRect/>
          </a:stretch>
        </p:blipFill>
        <p:spPr>
          <a:xfrm>
            <a:off x="4273286" y="1629652"/>
            <a:ext cx="3592716" cy="2694537"/>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8C2DAAD9-B17E-A84E-AB56-82F035118E08}"/>
              </a:ext>
            </a:extLst>
          </p:cNvPr>
          <p:cNvPicPr>
            <a:picLocks noChangeAspect="1"/>
          </p:cNvPicPr>
          <p:nvPr/>
        </p:nvPicPr>
        <p:blipFill>
          <a:blip r:embed="rId8"/>
          <a:stretch>
            <a:fillRect/>
          </a:stretch>
        </p:blipFill>
        <p:spPr>
          <a:xfrm>
            <a:off x="11216205" y="7005"/>
            <a:ext cx="975795" cy="829426"/>
          </a:xfrm>
          <a:prstGeom prst="rect">
            <a:avLst/>
          </a:prstGeom>
        </p:spPr>
      </p:pic>
      <p:pic>
        <p:nvPicPr>
          <p:cNvPr id="13" name="Audio 12">
            <a:hlinkClick r:id="" action="ppaction://media"/>
            <a:extLst>
              <a:ext uri="{FF2B5EF4-FFF2-40B4-BE49-F238E27FC236}">
                <a16:creationId xmlns:a16="http://schemas.microsoft.com/office/drawing/2014/main" id="{6D5E0F31-4201-AD45-A090-60E51C1C614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71445616"/>
      </p:ext>
    </p:extLst>
  </p:cSld>
  <p:clrMapOvr>
    <a:masterClrMapping/>
  </p:clrMapOvr>
  <mc:AlternateContent xmlns:mc="http://schemas.openxmlformats.org/markup-compatibility/2006">
    <mc:Choice xmlns:p14="http://schemas.microsoft.com/office/powerpoint/2010/main" Requires="p14">
      <p:transition spd="slow" p14:dur="2000" advTm="66368"/>
    </mc:Choice>
    <mc:Fallback>
      <p:transition spd="slow" advTm="6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1BEFC29-E499-924E-A5CA-3036C5949E5C}"/>
              </a:ext>
            </a:extLst>
          </p:cNvPr>
          <p:cNvGrpSpPr/>
          <p:nvPr/>
        </p:nvGrpSpPr>
        <p:grpSpPr>
          <a:xfrm>
            <a:off x="249600" y="1104108"/>
            <a:ext cx="11309422" cy="5897576"/>
            <a:chOff x="260232" y="721335"/>
            <a:chExt cx="11309422" cy="5897576"/>
          </a:xfrm>
        </p:grpSpPr>
        <p:grpSp>
          <p:nvGrpSpPr>
            <p:cNvPr id="4" name="Group 3">
              <a:extLst>
                <a:ext uri="{FF2B5EF4-FFF2-40B4-BE49-F238E27FC236}">
                  <a16:creationId xmlns:a16="http://schemas.microsoft.com/office/drawing/2014/main" id="{E5FCE01D-32C4-8148-B2FE-116C9439AD5A}"/>
                </a:ext>
              </a:extLst>
            </p:cNvPr>
            <p:cNvGrpSpPr/>
            <p:nvPr/>
          </p:nvGrpSpPr>
          <p:grpSpPr>
            <a:xfrm>
              <a:off x="260232" y="721335"/>
              <a:ext cx="6671419" cy="5897576"/>
              <a:chOff x="5768011" y="1135400"/>
              <a:chExt cx="6261979" cy="5722574"/>
            </a:xfrm>
          </p:grpSpPr>
          <p:cxnSp>
            <p:nvCxnSpPr>
              <p:cNvPr id="5" name="Straight Arrow Connector 4">
                <a:extLst>
                  <a:ext uri="{FF2B5EF4-FFF2-40B4-BE49-F238E27FC236}">
                    <a16:creationId xmlns:a16="http://schemas.microsoft.com/office/drawing/2014/main" id="{1C0194DC-2D42-6443-8B1F-9A2D35F3FD14}"/>
                  </a:ext>
                </a:extLst>
              </p:cNvPr>
              <p:cNvCxnSpPr>
                <a:cxnSpLocks/>
              </p:cNvCxnSpPr>
              <p:nvPr/>
            </p:nvCxnSpPr>
            <p:spPr>
              <a:xfrm flipH="1" flipV="1">
                <a:off x="6986143" y="1202722"/>
                <a:ext cx="23364" cy="4684562"/>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E02FC4C-6C81-764D-BD20-D479D38C015B}"/>
                  </a:ext>
                </a:extLst>
              </p:cNvPr>
              <p:cNvCxnSpPr>
                <a:cxnSpLocks/>
              </p:cNvCxnSpPr>
              <p:nvPr/>
            </p:nvCxnSpPr>
            <p:spPr>
              <a:xfrm>
                <a:off x="6986143" y="5864014"/>
                <a:ext cx="4770428" cy="0"/>
              </a:xfrm>
              <a:prstGeom prst="straightConnector1">
                <a:avLst/>
              </a:prstGeom>
              <a:ln w="571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AD4AFF7-73F2-9C42-85A4-A1E6F0801162}"/>
                  </a:ext>
                </a:extLst>
              </p:cNvPr>
              <p:cNvSpPr txBox="1"/>
              <p:nvPr/>
            </p:nvSpPr>
            <p:spPr>
              <a:xfrm>
                <a:off x="5768011" y="1656376"/>
                <a:ext cx="808885" cy="3442567"/>
              </a:xfrm>
              <a:prstGeom prst="rect">
                <a:avLst/>
              </a:prstGeom>
              <a:noFill/>
            </p:spPr>
            <p:txBody>
              <a:bodyPr vert="vert270" wrap="square" rtlCol="0">
                <a:spAutoFit/>
              </a:bodyPr>
              <a:lstStyle/>
              <a:p>
                <a:r>
                  <a:rPr lang="en-US" sz="4400" dirty="0">
                    <a:solidFill>
                      <a:schemeClr val="accent1">
                        <a:lumMod val="75000"/>
                      </a:schemeClr>
                    </a:solidFill>
                  </a:rPr>
                  <a:t>Interventions</a:t>
                </a:r>
              </a:p>
            </p:txBody>
          </p:sp>
          <p:sp>
            <p:nvSpPr>
              <p:cNvPr id="8" name="TextBox 7">
                <a:extLst>
                  <a:ext uri="{FF2B5EF4-FFF2-40B4-BE49-F238E27FC236}">
                    <a16:creationId xmlns:a16="http://schemas.microsoft.com/office/drawing/2014/main" id="{76FCD3A6-179D-0749-8D87-646F16ED6865}"/>
                  </a:ext>
                </a:extLst>
              </p:cNvPr>
              <p:cNvSpPr txBox="1"/>
              <p:nvPr/>
            </p:nvSpPr>
            <p:spPr>
              <a:xfrm rot="5400000">
                <a:off x="9131902" y="3959886"/>
                <a:ext cx="836202" cy="4959974"/>
              </a:xfrm>
              <a:prstGeom prst="rect">
                <a:avLst/>
              </a:prstGeom>
              <a:noFill/>
            </p:spPr>
            <p:txBody>
              <a:bodyPr vert="vert270" wrap="square" rtlCol="0">
                <a:spAutoFit/>
              </a:bodyPr>
              <a:lstStyle/>
              <a:p>
                <a:r>
                  <a:rPr lang="en-US" sz="4400" dirty="0">
                    <a:solidFill>
                      <a:schemeClr val="accent1">
                        <a:lumMod val="75000"/>
                      </a:schemeClr>
                    </a:solidFill>
                  </a:rPr>
                  <a:t>Natural Regeneration</a:t>
                </a:r>
              </a:p>
            </p:txBody>
          </p:sp>
          <p:sp>
            <p:nvSpPr>
              <p:cNvPr id="9" name="TextBox 8">
                <a:extLst>
                  <a:ext uri="{FF2B5EF4-FFF2-40B4-BE49-F238E27FC236}">
                    <a16:creationId xmlns:a16="http://schemas.microsoft.com/office/drawing/2014/main" id="{2A2FF299-B33E-D64D-BF5D-A54A33A0B319}"/>
                  </a:ext>
                </a:extLst>
              </p:cNvPr>
              <p:cNvSpPr txBox="1"/>
              <p:nvPr/>
            </p:nvSpPr>
            <p:spPr>
              <a:xfrm>
                <a:off x="7472916" y="1135400"/>
                <a:ext cx="1633814" cy="1343897"/>
              </a:xfrm>
              <a:prstGeom prst="rect">
                <a:avLst/>
              </a:prstGeom>
              <a:noFill/>
            </p:spPr>
            <p:txBody>
              <a:bodyPr wrap="square" rtlCol="0">
                <a:spAutoFit/>
              </a:bodyPr>
              <a:lstStyle/>
              <a:p>
                <a:pPr algn="ctr"/>
                <a:r>
                  <a:rPr lang="en-US" sz="2800" dirty="0">
                    <a:solidFill>
                      <a:srgbClr val="C00000"/>
                    </a:solidFill>
                  </a:rPr>
                  <a:t>Plant to establish a canopy</a:t>
                </a:r>
              </a:p>
            </p:txBody>
          </p:sp>
          <p:sp>
            <p:nvSpPr>
              <p:cNvPr id="10" name="TextBox 9">
                <a:extLst>
                  <a:ext uri="{FF2B5EF4-FFF2-40B4-BE49-F238E27FC236}">
                    <a16:creationId xmlns:a16="http://schemas.microsoft.com/office/drawing/2014/main" id="{E2BCDECB-6597-E444-8AD8-04079E01BB25}"/>
                  </a:ext>
                </a:extLst>
              </p:cNvPr>
              <p:cNvSpPr txBox="1"/>
              <p:nvPr/>
            </p:nvSpPr>
            <p:spPr>
              <a:xfrm>
                <a:off x="8310704" y="2855233"/>
                <a:ext cx="2121306" cy="954107"/>
              </a:xfrm>
              <a:prstGeom prst="rect">
                <a:avLst/>
              </a:prstGeom>
              <a:noFill/>
            </p:spPr>
            <p:txBody>
              <a:bodyPr wrap="square" rtlCol="0">
                <a:spAutoFit/>
              </a:bodyPr>
              <a:lstStyle/>
              <a:p>
                <a:pPr algn="ctr"/>
                <a:r>
                  <a:rPr lang="en-US" sz="2800" dirty="0">
                    <a:solidFill>
                      <a:srgbClr val="C00000"/>
                    </a:solidFill>
                  </a:rPr>
                  <a:t>Install canopy trees</a:t>
                </a:r>
              </a:p>
            </p:txBody>
          </p:sp>
          <p:sp>
            <p:nvSpPr>
              <p:cNvPr id="11" name="TextBox 10">
                <a:extLst>
                  <a:ext uri="{FF2B5EF4-FFF2-40B4-BE49-F238E27FC236}">
                    <a16:creationId xmlns:a16="http://schemas.microsoft.com/office/drawing/2014/main" id="{E24A74CE-782B-2842-ABD6-F93BC4E13FE5}"/>
                  </a:ext>
                </a:extLst>
              </p:cNvPr>
              <p:cNvSpPr txBox="1"/>
              <p:nvPr/>
            </p:nvSpPr>
            <p:spPr>
              <a:xfrm>
                <a:off x="9817827" y="4091328"/>
                <a:ext cx="1863853" cy="1384995"/>
              </a:xfrm>
              <a:prstGeom prst="rect">
                <a:avLst/>
              </a:prstGeom>
              <a:noFill/>
            </p:spPr>
            <p:txBody>
              <a:bodyPr wrap="square" rtlCol="0">
                <a:spAutoFit/>
              </a:bodyPr>
              <a:lstStyle/>
              <a:p>
                <a:pPr algn="ctr"/>
                <a:r>
                  <a:rPr lang="en-US" sz="2800" dirty="0">
                    <a:solidFill>
                      <a:srgbClr val="C00000"/>
                    </a:solidFill>
                  </a:rPr>
                  <a:t>Manage a natural succession</a:t>
                </a:r>
              </a:p>
            </p:txBody>
          </p:sp>
          <p:sp>
            <p:nvSpPr>
              <p:cNvPr id="12" name="TextBox 11">
                <a:extLst>
                  <a:ext uri="{FF2B5EF4-FFF2-40B4-BE49-F238E27FC236}">
                    <a16:creationId xmlns:a16="http://schemas.microsoft.com/office/drawing/2014/main" id="{D673B1A2-493A-4D42-8C2F-57B697524E42}"/>
                  </a:ext>
                </a:extLst>
              </p:cNvPr>
              <p:cNvSpPr txBox="1"/>
              <p:nvPr/>
            </p:nvSpPr>
            <p:spPr>
              <a:xfrm>
                <a:off x="6393549" y="5478415"/>
                <a:ext cx="676467" cy="400110"/>
              </a:xfrm>
              <a:prstGeom prst="rect">
                <a:avLst/>
              </a:prstGeom>
              <a:noFill/>
            </p:spPr>
            <p:txBody>
              <a:bodyPr wrap="square" rtlCol="0">
                <a:spAutoFit/>
              </a:bodyPr>
              <a:lstStyle/>
              <a:p>
                <a:r>
                  <a:rPr lang="en-US" sz="2000" dirty="0">
                    <a:solidFill>
                      <a:schemeClr val="tx1">
                        <a:lumMod val="65000"/>
                        <a:lumOff val="35000"/>
                      </a:schemeClr>
                    </a:solidFill>
                  </a:rPr>
                  <a:t>Low</a:t>
                </a:r>
              </a:p>
            </p:txBody>
          </p:sp>
          <p:sp>
            <p:nvSpPr>
              <p:cNvPr id="13" name="TextBox 12">
                <a:extLst>
                  <a:ext uri="{FF2B5EF4-FFF2-40B4-BE49-F238E27FC236}">
                    <a16:creationId xmlns:a16="http://schemas.microsoft.com/office/drawing/2014/main" id="{03AA47C2-7C97-EE49-AE0F-7366E73ABA63}"/>
                  </a:ext>
                </a:extLst>
              </p:cNvPr>
              <p:cNvSpPr txBox="1"/>
              <p:nvPr/>
            </p:nvSpPr>
            <p:spPr>
              <a:xfrm>
                <a:off x="6313529" y="1469406"/>
                <a:ext cx="676467" cy="400110"/>
              </a:xfrm>
              <a:prstGeom prst="rect">
                <a:avLst/>
              </a:prstGeom>
              <a:noFill/>
            </p:spPr>
            <p:txBody>
              <a:bodyPr wrap="square" rtlCol="0">
                <a:spAutoFit/>
              </a:bodyPr>
              <a:lstStyle/>
              <a:p>
                <a:r>
                  <a:rPr lang="en-US" sz="2000" dirty="0">
                    <a:solidFill>
                      <a:schemeClr val="tx1">
                        <a:lumMod val="65000"/>
                        <a:lumOff val="35000"/>
                      </a:schemeClr>
                    </a:solidFill>
                  </a:rPr>
                  <a:t>High</a:t>
                </a:r>
              </a:p>
            </p:txBody>
          </p:sp>
          <p:sp>
            <p:nvSpPr>
              <p:cNvPr id="14" name="TextBox 13">
                <a:extLst>
                  <a:ext uri="{FF2B5EF4-FFF2-40B4-BE49-F238E27FC236}">
                    <a16:creationId xmlns:a16="http://schemas.microsoft.com/office/drawing/2014/main" id="{12116FDA-1E8B-024F-98B9-4A482AC1DFF2}"/>
                  </a:ext>
                </a:extLst>
              </p:cNvPr>
              <p:cNvSpPr txBox="1"/>
              <p:nvPr/>
            </p:nvSpPr>
            <p:spPr>
              <a:xfrm>
                <a:off x="7034391" y="5873449"/>
                <a:ext cx="676467" cy="400110"/>
              </a:xfrm>
              <a:prstGeom prst="rect">
                <a:avLst/>
              </a:prstGeom>
              <a:noFill/>
            </p:spPr>
            <p:txBody>
              <a:bodyPr wrap="square" rtlCol="0">
                <a:spAutoFit/>
              </a:bodyPr>
              <a:lstStyle/>
              <a:p>
                <a:r>
                  <a:rPr lang="en-US" sz="2000" dirty="0">
                    <a:solidFill>
                      <a:schemeClr val="tx1">
                        <a:lumMod val="65000"/>
                        <a:lumOff val="35000"/>
                      </a:schemeClr>
                    </a:solidFill>
                  </a:rPr>
                  <a:t>Low</a:t>
                </a:r>
              </a:p>
            </p:txBody>
          </p:sp>
          <p:sp>
            <p:nvSpPr>
              <p:cNvPr id="15" name="TextBox 14">
                <a:extLst>
                  <a:ext uri="{FF2B5EF4-FFF2-40B4-BE49-F238E27FC236}">
                    <a16:creationId xmlns:a16="http://schemas.microsoft.com/office/drawing/2014/main" id="{963A3735-8FAF-274F-A97E-753FDCAF9CCA}"/>
                  </a:ext>
                </a:extLst>
              </p:cNvPr>
              <p:cNvSpPr txBox="1"/>
              <p:nvPr/>
            </p:nvSpPr>
            <p:spPr>
              <a:xfrm>
                <a:off x="11052905" y="5873449"/>
                <a:ext cx="676467" cy="400110"/>
              </a:xfrm>
              <a:prstGeom prst="rect">
                <a:avLst/>
              </a:prstGeom>
              <a:noFill/>
            </p:spPr>
            <p:txBody>
              <a:bodyPr wrap="square" rtlCol="0">
                <a:spAutoFit/>
              </a:bodyPr>
              <a:lstStyle/>
              <a:p>
                <a:r>
                  <a:rPr lang="en-US" sz="2000" dirty="0">
                    <a:solidFill>
                      <a:schemeClr val="tx1">
                        <a:lumMod val="65000"/>
                        <a:lumOff val="35000"/>
                      </a:schemeClr>
                    </a:solidFill>
                  </a:rPr>
                  <a:t>High</a:t>
                </a:r>
              </a:p>
            </p:txBody>
          </p:sp>
        </p:grpSp>
        <p:sp>
          <p:nvSpPr>
            <p:cNvPr id="16" name="TextBox 15">
              <a:extLst>
                <a:ext uri="{FF2B5EF4-FFF2-40B4-BE49-F238E27FC236}">
                  <a16:creationId xmlns:a16="http://schemas.microsoft.com/office/drawing/2014/main" id="{D788C7AB-DBEC-0B45-AFB7-1EC581614FEB}"/>
                </a:ext>
              </a:extLst>
            </p:cNvPr>
            <p:cNvSpPr txBox="1"/>
            <p:nvPr/>
          </p:nvSpPr>
          <p:spPr>
            <a:xfrm>
              <a:off x="6837250" y="998333"/>
              <a:ext cx="4720342" cy="830997"/>
            </a:xfrm>
            <a:prstGeom prst="rect">
              <a:avLst/>
            </a:prstGeom>
            <a:noFill/>
          </p:spPr>
          <p:txBody>
            <a:bodyPr wrap="square" rtlCol="0">
              <a:spAutoFit/>
            </a:bodyPr>
            <a:lstStyle/>
            <a:p>
              <a:pPr algn="r"/>
              <a:r>
                <a:rPr lang="en-US" sz="2400" dirty="0"/>
                <a:t>High-density restoration planting, or</a:t>
              </a:r>
            </a:p>
            <a:p>
              <a:pPr algn="r"/>
              <a:r>
                <a:rPr lang="en-US" sz="2400" dirty="0"/>
                <a:t>Mixed exotic-native planted system</a:t>
              </a:r>
            </a:p>
          </p:txBody>
        </p:sp>
        <p:sp>
          <p:nvSpPr>
            <p:cNvPr id="17" name="TextBox 16">
              <a:extLst>
                <a:ext uri="{FF2B5EF4-FFF2-40B4-BE49-F238E27FC236}">
                  <a16:creationId xmlns:a16="http://schemas.microsoft.com/office/drawing/2014/main" id="{09ADBA9F-69D5-B545-BAFE-F2EEEC40FF4B}"/>
                </a:ext>
              </a:extLst>
            </p:cNvPr>
            <p:cNvSpPr txBox="1"/>
            <p:nvPr/>
          </p:nvSpPr>
          <p:spPr>
            <a:xfrm>
              <a:off x="8060910" y="4076239"/>
              <a:ext cx="3508744" cy="830997"/>
            </a:xfrm>
            <a:prstGeom prst="rect">
              <a:avLst/>
            </a:prstGeom>
            <a:noFill/>
          </p:spPr>
          <p:txBody>
            <a:bodyPr wrap="square" rtlCol="0">
              <a:spAutoFit/>
            </a:bodyPr>
            <a:lstStyle/>
            <a:p>
              <a:pPr algn="r"/>
              <a:r>
                <a:rPr lang="en-US" sz="2400" dirty="0"/>
                <a:t>Retirement: using exotic or native nurses</a:t>
              </a:r>
            </a:p>
          </p:txBody>
        </p:sp>
        <p:sp>
          <p:nvSpPr>
            <p:cNvPr id="18" name="TextBox 17">
              <a:extLst>
                <a:ext uri="{FF2B5EF4-FFF2-40B4-BE49-F238E27FC236}">
                  <a16:creationId xmlns:a16="http://schemas.microsoft.com/office/drawing/2014/main" id="{5234ECC3-F8C2-3D4A-B3C1-0D3AF50F60E0}"/>
                </a:ext>
              </a:extLst>
            </p:cNvPr>
            <p:cNvSpPr txBox="1"/>
            <p:nvPr/>
          </p:nvSpPr>
          <p:spPr>
            <a:xfrm>
              <a:off x="8048848" y="2569905"/>
              <a:ext cx="3508744" cy="830997"/>
            </a:xfrm>
            <a:prstGeom prst="rect">
              <a:avLst/>
            </a:prstGeom>
            <a:noFill/>
          </p:spPr>
          <p:txBody>
            <a:bodyPr wrap="square" rtlCol="0">
              <a:spAutoFit/>
            </a:bodyPr>
            <a:lstStyle/>
            <a:p>
              <a:pPr algn="r"/>
              <a:r>
                <a:rPr lang="en-US" sz="2400" dirty="0"/>
                <a:t>Enrichment: planting native or exotic species</a:t>
              </a:r>
            </a:p>
          </p:txBody>
        </p:sp>
        <p:cxnSp>
          <p:nvCxnSpPr>
            <p:cNvPr id="20" name="Straight Arrow Connector 19">
              <a:extLst>
                <a:ext uri="{FF2B5EF4-FFF2-40B4-BE49-F238E27FC236}">
                  <a16:creationId xmlns:a16="http://schemas.microsoft.com/office/drawing/2014/main" id="{D34AD1E9-5E53-1E4F-86B5-E80318AF1F1C}"/>
                </a:ext>
              </a:extLst>
            </p:cNvPr>
            <p:cNvCxnSpPr/>
            <p:nvPr/>
          </p:nvCxnSpPr>
          <p:spPr>
            <a:xfrm>
              <a:off x="4487545" y="1413831"/>
              <a:ext cx="1483284"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F3D6BF8-F5BD-A44F-AD16-7DE213F6087D}"/>
                </a:ext>
              </a:extLst>
            </p:cNvPr>
            <p:cNvCxnSpPr/>
            <p:nvPr/>
          </p:nvCxnSpPr>
          <p:spPr>
            <a:xfrm>
              <a:off x="5970829" y="2967383"/>
              <a:ext cx="1483284"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E8D2565-95DB-464F-A7A4-51EC2196E546}"/>
                </a:ext>
              </a:extLst>
            </p:cNvPr>
            <p:cNvCxnSpPr/>
            <p:nvPr/>
          </p:nvCxnSpPr>
          <p:spPr>
            <a:xfrm>
              <a:off x="6577626" y="4491965"/>
              <a:ext cx="1483284"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5E75F728-5C65-2B4F-B096-3DBF0083E234}"/>
              </a:ext>
            </a:extLst>
          </p:cNvPr>
          <p:cNvSpPr txBox="1"/>
          <p:nvPr/>
        </p:nvSpPr>
        <p:spPr>
          <a:xfrm>
            <a:off x="130630" y="25394"/>
            <a:ext cx="15476220" cy="584775"/>
          </a:xfrm>
          <a:prstGeom prst="rect">
            <a:avLst/>
          </a:prstGeom>
          <a:noFill/>
        </p:spPr>
        <p:txBody>
          <a:bodyPr wrap="square" rtlCol="0">
            <a:spAutoFit/>
          </a:bodyPr>
          <a:lstStyle/>
          <a:p>
            <a:r>
              <a:rPr lang="en-US" sz="3200" b="1" dirty="0" err="1"/>
              <a:t>Categorising</a:t>
            </a:r>
            <a:r>
              <a:rPr lang="en-US" sz="3200" b="1" dirty="0"/>
              <a:t> Clear-fells on an Active-to-Passive Gradient</a:t>
            </a:r>
          </a:p>
        </p:txBody>
      </p:sp>
      <p:sp>
        <p:nvSpPr>
          <p:cNvPr id="25" name="TextBox 24">
            <a:extLst>
              <a:ext uri="{FF2B5EF4-FFF2-40B4-BE49-F238E27FC236}">
                <a16:creationId xmlns:a16="http://schemas.microsoft.com/office/drawing/2014/main" id="{E0109F8D-79D0-7247-9CAA-2D46700E53CF}"/>
              </a:ext>
            </a:extLst>
          </p:cNvPr>
          <p:cNvSpPr txBox="1"/>
          <p:nvPr/>
        </p:nvSpPr>
        <p:spPr>
          <a:xfrm>
            <a:off x="130630" y="25378"/>
            <a:ext cx="15476220" cy="584775"/>
          </a:xfrm>
          <a:prstGeom prst="rect">
            <a:avLst/>
          </a:prstGeom>
          <a:noFill/>
        </p:spPr>
        <p:txBody>
          <a:bodyPr wrap="square" rtlCol="0">
            <a:spAutoFit/>
          </a:bodyPr>
          <a:lstStyle/>
          <a:p>
            <a:r>
              <a:rPr lang="en-US" sz="3200" b="1" dirty="0" err="1"/>
              <a:t>Categorising</a:t>
            </a:r>
            <a:r>
              <a:rPr lang="en-US" sz="3200" b="1" dirty="0"/>
              <a:t> Clear-fells on an Active-to-Passive Gradient</a:t>
            </a:r>
          </a:p>
        </p:txBody>
      </p:sp>
      <p:pic>
        <p:nvPicPr>
          <p:cNvPr id="26" name="Picture 25" descr="A picture containing drawing&#10;&#10;Description automatically generated">
            <a:extLst>
              <a:ext uri="{FF2B5EF4-FFF2-40B4-BE49-F238E27FC236}">
                <a16:creationId xmlns:a16="http://schemas.microsoft.com/office/drawing/2014/main" id="{02EBB146-4461-1647-9C36-ACE4AE566DDF}"/>
              </a:ext>
            </a:extLst>
          </p:cNvPr>
          <p:cNvPicPr>
            <a:picLocks noChangeAspect="1"/>
          </p:cNvPicPr>
          <p:nvPr/>
        </p:nvPicPr>
        <p:blipFill>
          <a:blip r:embed="rId5"/>
          <a:stretch>
            <a:fillRect/>
          </a:stretch>
        </p:blipFill>
        <p:spPr>
          <a:xfrm>
            <a:off x="11216205" y="7005"/>
            <a:ext cx="975795" cy="829426"/>
          </a:xfrm>
          <a:prstGeom prst="rect">
            <a:avLst/>
          </a:prstGeom>
        </p:spPr>
      </p:pic>
      <p:pic>
        <p:nvPicPr>
          <p:cNvPr id="24" name="Audio 23">
            <a:hlinkClick r:id="" action="ppaction://media"/>
            <a:extLst>
              <a:ext uri="{FF2B5EF4-FFF2-40B4-BE49-F238E27FC236}">
                <a16:creationId xmlns:a16="http://schemas.microsoft.com/office/drawing/2014/main" id="{EB3B997C-C28F-0D4F-BF30-F5198311E6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50593147"/>
      </p:ext>
    </p:extLst>
  </p:cSld>
  <p:clrMapOvr>
    <a:masterClrMapping/>
  </p:clrMapOvr>
  <mc:AlternateContent xmlns:mc="http://schemas.openxmlformats.org/markup-compatibility/2006">
    <mc:Choice xmlns:p14="http://schemas.microsoft.com/office/powerpoint/2010/main" Requires="p14">
      <p:transition spd="slow" p14:dur="2000" advTm="39517"/>
    </mc:Choice>
    <mc:Fallback>
      <p:transition spd="slow" advTm="39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of a mountain&#10;&#10;Description automatically generated">
            <a:extLst>
              <a:ext uri="{FF2B5EF4-FFF2-40B4-BE49-F238E27FC236}">
                <a16:creationId xmlns:a16="http://schemas.microsoft.com/office/drawing/2014/main" id="{31144B09-5A6A-914F-A2AB-E9F957521E73}"/>
              </a:ext>
            </a:extLst>
          </p:cNvPr>
          <p:cNvPicPr>
            <a:picLocks noChangeAspect="1"/>
          </p:cNvPicPr>
          <p:nvPr/>
        </p:nvPicPr>
        <p:blipFill rotWithShape="1">
          <a:blip r:embed="rId5"/>
          <a:srcRect l="33698" r="16301"/>
          <a:stretch/>
        </p:blipFill>
        <p:spPr>
          <a:xfrm>
            <a:off x="0" y="0"/>
            <a:ext cx="6096000" cy="6858000"/>
          </a:xfrm>
          <a:prstGeom prst="rect">
            <a:avLst/>
          </a:prstGeom>
        </p:spPr>
      </p:pic>
      <p:pic>
        <p:nvPicPr>
          <p:cNvPr id="7" name="Picture 6" descr="A view of a mountain&#10;&#10;Description automatically generated">
            <a:extLst>
              <a:ext uri="{FF2B5EF4-FFF2-40B4-BE49-F238E27FC236}">
                <a16:creationId xmlns:a16="http://schemas.microsoft.com/office/drawing/2014/main" id="{3517C0A7-4FBD-A841-9F25-EEE58BCABB9A}"/>
              </a:ext>
            </a:extLst>
          </p:cNvPr>
          <p:cNvPicPr>
            <a:picLocks noChangeAspect="1"/>
          </p:cNvPicPr>
          <p:nvPr/>
        </p:nvPicPr>
        <p:blipFill rotWithShape="1">
          <a:blip r:embed="rId6"/>
          <a:srcRect l="14018" r="19315"/>
          <a:stretch/>
        </p:blipFill>
        <p:spPr>
          <a:xfrm>
            <a:off x="6095998" y="0"/>
            <a:ext cx="6096001" cy="6858000"/>
          </a:xfrm>
          <a:prstGeom prst="rect">
            <a:avLst/>
          </a:prstGeom>
        </p:spPr>
      </p:pic>
      <p:sp>
        <p:nvSpPr>
          <p:cNvPr id="8" name="TextBox 7">
            <a:extLst>
              <a:ext uri="{FF2B5EF4-FFF2-40B4-BE49-F238E27FC236}">
                <a16:creationId xmlns:a16="http://schemas.microsoft.com/office/drawing/2014/main" id="{B6E570AE-8988-1D44-8153-57AD17D20485}"/>
              </a:ext>
            </a:extLst>
          </p:cNvPr>
          <p:cNvSpPr txBox="1"/>
          <p:nvPr/>
        </p:nvSpPr>
        <p:spPr>
          <a:xfrm>
            <a:off x="5053002" y="-50941"/>
            <a:ext cx="2351846" cy="584775"/>
          </a:xfrm>
          <a:prstGeom prst="rect">
            <a:avLst/>
          </a:prstGeom>
          <a:solidFill>
            <a:schemeClr val="accent1">
              <a:lumMod val="20000"/>
              <a:lumOff val="80000"/>
            </a:schemeClr>
          </a:solidFill>
        </p:spPr>
        <p:txBody>
          <a:bodyPr wrap="square" rtlCol="0">
            <a:spAutoFit/>
          </a:bodyPr>
          <a:lstStyle/>
          <a:p>
            <a:pPr algn="ctr"/>
            <a:r>
              <a:rPr lang="en-US" sz="3200" b="1" dirty="0"/>
              <a:t>Case Studies</a:t>
            </a:r>
          </a:p>
        </p:txBody>
      </p:sp>
      <p:pic>
        <p:nvPicPr>
          <p:cNvPr id="3" name="Audio 2">
            <a:hlinkClick r:id="" action="ppaction://media"/>
            <a:extLst>
              <a:ext uri="{FF2B5EF4-FFF2-40B4-BE49-F238E27FC236}">
                <a16:creationId xmlns:a16="http://schemas.microsoft.com/office/drawing/2014/main" id="{B8F0CE27-794D-2D4B-9009-909F5C4F6D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06806046"/>
      </p:ext>
    </p:extLst>
  </p:cSld>
  <p:clrMapOvr>
    <a:masterClrMapping/>
  </p:clrMapOvr>
  <mc:AlternateContent xmlns:mc="http://schemas.openxmlformats.org/markup-compatibility/2006">
    <mc:Choice xmlns:p14="http://schemas.microsoft.com/office/powerpoint/2010/main" Requires="p14">
      <p:transition spd="slow" p14:dur="2000" advTm="19976"/>
    </mc:Choice>
    <mc:Fallback>
      <p:transition spd="slow" advTm="1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hillside&#10;&#10;Description automatically generated">
            <a:extLst>
              <a:ext uri="{FF2B5EF4-FFF2-40B4-BE49-F238E27FC236}">
                <a16:creationId xmlns:a16="http://schemas.microsoft.com/office/drawing/2014/main" id="{4306195A-6744-3249-A005-5E54B603E0D9}"/>
              </a:ext>
            </a:extLst>
          </p:cNvPr>
          <p:cNvPicPr>
            <a:picLocks noChangeAspect="1"/>
          </p:cNvPicPr>
          <p:nvPr/>
        </p:nvPicPr>
        <p:blipFill rotWithShape="1">
          <a:blip r:embed="rId5"/>
          <a:srcRect l="12426" t="195" r="30385" b="-195"/>
          <a:stretch/>
        </p:blipFill>
        <p:spPr>
          <a:xfrm>
            <a:off x="5210827" y="13406"/>
            <a:ext cx="6972589" cy="6858000"/>
          </a:xfrm>
          <a:prstGeom prst="rect">
            <a:avLst/>
          </a:prstGeom>
        </p:spPr>
      </p:pic>
      <p:sp>
        <p:nvSpPr>
          <p:cNvPr id="7" name="TextBox 6">
            <a:extLst>
              <a:ext uri="{FF2B5EF4-FFF2-40B4-BE49-F238E27FC236}">
                <a16:creationId xmlns:a16="http://schemas.microsoft.com/office/drawing/2014/main" id="{7C7C34A8-F2D3-F442-A2AB-42EA95D9F7DD}"/>
              </a:ext>
            </a:extLst>
          </p:cNvPr>
          <p:cNvSpPr txBox="1"/>
          <p:nvPr/>
        </p:nvSpPr>
        <p:spPr>
          <a:xfrm>
            <a:off x="0" y="-36698"/>
            <a:ext cx="6608618" cy="7109639"/>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sz="2400" dirty="0"/>
              <a:t>Objectives</a:t>
            </a:r>
          </a:p>
          <a:p>
            <a:pPr marL="742950" lvl="1" indent="-285750">
              <a:buFont typeface="Arial" panose="020B0604020202020204" pitchFamily="34" charset="0"/>
              <a:buChar char="•"/>
            </a:pPr>
            <a:r>
              <a:rPr lang="en-US" sz="2400" dirty="0"/>
              <a:t>To restore native forest</a:t>
            </a:r>
          </a:p>
          <a:p>
            <a:pPr marL="1200150" lvl="2" indent="-285750">
              <a:buFont typeface="Arial" panose="020B0604020202020204" pitchFamily="34" charset="0"/>
              <a:buChar char="•"/>
            </a:pPr>
            <a:r>
              <a:rPr lang="en-US" sz="2400" dirty="0"/>
              <a:t>Ecology, amenity, recreation</a:t>
            </a:r>
          </a:p>
          <a:p>
            <a:pPr marL="285750" indent="-285750">
              <a:buFont typeface="Arial" panose="020B0604020202020204" pitchFamily="34" charset="0"/>
              <a:buChar char="•"/>
            </a:pPr>
            <a:r>
              <a:rPr lang="en-US" sz="2400" dirty="0"/>
              <a:t>Climate</a:t>
            </a:r>
          </a:p>
          <a:p>
            <a:pPr marL="742950" lvl="1" indent="-285750">
              <a:buFont typeface="Arial" panose="020B0604020202020204" pitchFamily="34" charset="0"/>
              <a:buChar char="•"/>
            </a:pPr>
            <a:r>
              <a:rPr lang="en-US" sz="2400" dirty="0"/>
              <a:t>Warm, semi-arid, coastal</a:t>
            </a:r>
          </a:p>
          <a:p>
            <a:pPr marL="1200150" lvl="2" indent="-285750">
              <a:buFont typeface="Arial" panose="020B0604020202020204" pitchFamily="34" charset="0"/>
              <a:buChar char="•"/>
            </a:pPr>
            <a:r>
              <a:rPr lang="en-US" sz="2400" dirty="0"/>
              <a:t>Rainfall 818 mm/</a:t>
            </a:r>
            <a:r>
              <a:rPr lang="en-US" sz="2400" dirty="0" err="1"/>
              <a:t>yr</a:t>
            </a:r>
            <a:endParaRPr lang="en-US" sz="2400" dirty="0"/>
          </a:p>
          <a:p>
            <a:pPr marL="1200150" lvl="2" indent="-285750">
              <a:buFont typeface="Arial" panose="020B0604020202020204" pitchFamily="34" charset="0"/>
              <a:buChar char="•"/>
            </a:pPr>
            <a:r>
              <a:rPr lang="en-US" sz="2400" dirty="0"/>
              <a:t>Temp 12.9 ℃</a:t>
            </a:r>
          </a:p>
          <a:p>
            <a:pPr marL="285750" indent="-285750">
              <a:buFont typeface="Arial" panose="020B0604020202020204" pitchFamily="34" charset="0"/>
              <a:buChar char="•"/>
            </a:pPr>
            <a:r>
              <a:rPr lang="en-US" sz="2400" dirty="0"/>
              <a:t>Site factors</a:t>
            </a:r>
          </a:p>
          <a:p>
            <a:pPr marL="742950" lvl="1" indent="-285750">
              <a:buFont typeface="Arial" panose="020B0604020202020204" pitchFamily="34" charset="0"/>
              <a:buChar char="•"/>
            </a:pPr>
            <a:r>
              <a:rPr lang="en-US" sz="2400" dirty="0"/>
              <a:t>40–334 m a.s.l, variable topography</a:t>
            </a:r>
          </a:p>
          <a:p>
            <a:pPr marL="742950" lvl="1" indent="-285750">
              <a:buFont typeface="Arial" panose="020B0604020202020204" pitchFamily="34" charset="0"/>
              <a:buChar char="•"/>
            </a:pPr>
            <a:r>
              <a:rPr lang="en-US" sz="2400" dirty="0"/>
              <a:t>Well drained, mod. drought vulnerable soils </a:t>
            </a:r>
          </a:p>
          <a:p>
            <a:pPr marL="285750" indent="-285750">
              <a:buFont typeface="Arial" panose="020B0604020202020204" pitchFamily="34" charset="0"/>
              <a:buChar char="•"/>
            </a:pPr>
            <a:r>
              <a:rPr lang="en-US" sz="2400" dirty="0"/>
              <a:t>Herbivores</a:t>
            </a:r>
          </a:p>
          <a:p>
            <a:pPr marL="742950" lvl="1" indent="-285750">
              <a:buFont typeface="Arial" panose="020B0604020202020204" pitchFamily="34" charset="0"/>
              <a:buChar char="•"/>
            </a:pPr>
            <a:r>
              <a:rPr lang="en-US" sz="2400" dirty="0"/>
              <a:t>Hares, stock</a:t>
            </a:r>
          </a:p>
          <a:p>
            <a:pPr marL="285750" indent="-285750">
              <a:buFont typeface="Arial" panose="020B0604020202020204" pitchFamily="34" charset="0"/>
              <a:buChar char="•"/>
            </a:pPr>
            <a:r>
              <a:rPr lang="en-US" sz="2400" dirty="0"/>
              <a:t>Seeds and dispersers</a:t>
            </a:r>
          </a:p>
          <a:p>
            <a:pPr marL="742950" lvl="1" indent="-285750">
              <a:buFont typeface="Arial" panose="020B0604020202020204" pitchFamily="34" charset="0"/>
              <a:buChar char="•"/>
            </a:pPr>
            <a:r>
              <a:rPr lang="en-US" sz="2400" dirty="0"/>
              <a:t>Poor proximity to seed sources</a:t>
            </a:r>
          </a:p>
          <a:p>
            <a:pPr marL="742950" lvl="1" indent="-285750">
              <a:buFont typeface="Arial" panose="020B0604020202020204" pitchFamily="34" charset="0"/>
              <a:buChar char="•"/>
            </a:pPr>
            <a:r>
              <a:rPr lang="en-US" sz="2400" dirty="0"/>
              <a:t>Good populations nearby</a:t>
            </a:r>
          </a:p>
          <a:p>
            <a:pPr marL="285750" indent="-285750">
              <a:buFont typeface="Arial" panose="020B0604020202020204" pitchFamily="34" charset="0"/>
              <a:buChar char="•"/>
            </a:pPr>
            <a:r>
              <a:rPr lang="en-US" sz="2400" dirty="0"/>
              <a:t>Weeds</a:t>
            </a:r>
          </a:p>
          <a:p>
            <a:pPr marL="742950" lvl="1" indent="-285750">
              <a:buFont typeface="Arial" panose="020B0604020202020204" pitchFamily="34" charset="0"/>
              <a:buChar char="•"/>
            </a:pPr>
            <a:r>
              <a:rPr lang="en-US" sz="2400" dirty="0"/>
              <a:t>Wilding radiata pine</a:t>
            </a:r>
          </a:p>
          <a:p>
            <a:pPr marL="742950" lvl="1" indent="-285750">
              <a:buFont typeface="Arial" panose="020B0604020202020204" pitchFamily="34" charset="0"/>
              <a:buChar char="•"/>
            </a:pPr>
            <a:r>
              <a:rPr lang="en-US" sz="2400" dirty="0"/>
              <a:t>Blackberry</a:t>
            </a:r>
          </a:p>
          <a:p>
            <a:pPr lvl="1"/>
            <a:endParaRPr lang="en-US" sz="2400" dirty="0"/>
          </a:p>
        </p:txBody>
      </p:sp>
      <p:sp>
        <p:nvSpPr>
          <p:cNvPr id="9" name="TextBox 8">
            <a:extLst>
              <a:ext uri="{FF2B5EF4-FFF2-40B4-BE49-F238E27FC236}">
                <a16:creationId xmlns:a16="http://schemas.microsoft.com/office/drawing/2014/main" id="{FA721CF3-27F3-AA4D-BECD-59103AC79A17}"/>
              </a:ext>
            </a:extLst>
          </p:cNvPr>
          <p:cNvSpPr txBox="1"/>
          <p:nvPr/>
        </p:nvSpPr>
        <p:spPr>
          <a:xfrm>
            <a:off x="8248267" y="-36698"/>
            <a:ext cx="4456387" cy="584775"/>
          </a:xfrm>
          <a:prstGeom prst="rect">
            <a:avLst/>
          </a:prstGeom>
          <a:noFill/>
        </p:spPr>
        <p:txBody>
          <a:bodyPr wrap="square" rtlCol="0">
            <a:spAutoFit/>
          </a:bodyPr>
          <a:lstStyle/>
          <a:p>
            <a:r>
              <a:rPr lang="en-US" sz="3200" b="1" dirty="0"/>
              <a:t>Case Study One</a:t>
            </a:r>
          </a:p>
        </p:txBody>
      </p:sp>
      <p:sp>
        <p:nvSpPr>
          <p:cNvPr id="10" name="Rectangle 9">
            <a:extLst>
              <a:ext uri="{FF2B5EF4-FFF2-40B4-BE49-F238E27FC236}">
                <a16:creationId xmlns:a16="http://schemas.microsoft.com/office/drawing/2014/main" id="{1AF31ED6-6861-AD48-8A25-660F959A86F0}"/>
              </a:ext>
            </a:extLst>
          </p:cNvPr>
          <p:cNvSpPr/>
          <p:nvPr/>
        </p:nvSpPr>
        <p:spPr>
          <a:xfrm>
            <a:off x="8272248" y="481569"/>
            <a:ext cx="2480679" cy="400110"/>
          </a:xfrm>
          <a:prstGeom prst="rect">
            <a:avLst/>
          </a:prstGeom>
        </p:spPr>
        <p:txBody>
          <a:bodyPr wrap="none">
            <a:spAutoFit/>
          </a:bodyPr>
          <a:lstStyle/>
          <a:p>
            <a:r>
              <a:rPr lang="en-US" sz="2000" b="1" dirty="0"/>
              <a:t>Tukituki, Hawke’s Bay</a:t>
            </a:r>
          </a:p>
        </p:txBody>
      </p:sp>
      <p:pic>
        <p:nvPicPr>
          <p:cNvPr id="5" name="Audio 4">
            <a:hlinkClick r:id="" action="ppaction://media"/>
            <a:extLst>
              <a:ext uri="{FF2B5EF4-FFF2-40B4-BE49-F238E27FC236}">
                <a16:creationId xmlns:a16="http://schemas.microsoft.com/office/drawing/2014/main" id="{E792C4DC-4516-8B43-98FC-6304AE97CF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18326934"/>
      </p:ext>
    </p:extLst>
  </p:cSld>
  <p:clrMapOvr>
    <a:masterClrMapping/>
  </p:clrMapOvr>
  <mc:AlternateContent xmlns:mc="http://schemas.openxmlformats.org/markup-compatibility/2006">
    <mc:Choice xmlns:p14="http://schemas.microsoft.com/office/powerpoint/2010/main" Requires="p14">
      <p:transition spd="slow" p14:dur="2000" advTm="34185"/>
    </mc:Choice>
    <mc:Fallback>
      <p:transition spd="slow" advTm="34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ountain, outdoor, grass, nature&#10;&#10;Description automatically generated">
            <a:extLst>
              <a:ext uri="{FF2B5EF4-FFF2-40B4-BE49-F238E27FC236}">
                <a16:creationId xmlns:a16="http://schemas.microsoft.com/office/drawing/2014/main" id="{92B125C4-4C51-7647-80AA-01BE2D26CAD4}"/>
              </a:ext>
            </a:extLst>
          </p:cNvPr>
          <p:cNvPicPr>
            <a:picLocks noChangeAspect="1"/>
          </p:cNvPicPr>
          <p:nvPr/>
        </p:nvPicPr>
        <p:blipFill>
          <a:blip r:embed="rId5"/>
          <a:stretch>
            <a:fillRect/>
          </a:stretch>
        </p:blipFill>
        <p:spPr>
          <a:xfrm>
            <a:off x="-1" y="0"/>
            <a:ext cx="12192000" cy="6858000"/>
          </a:xfrm>
          <a:prstGeom prst="rect">
            <a:avLst/>
          </a:prstGeom>
        </p:spPr>
      </p:pic>
      <p:sp>
        <p:nvSpPr>
          <p:cNvPr id="6" name="TextBox 5">
            <a:extLst>
              <a:ext uri="{FF2B5EF4-FFF2-40B4-BE49-F238E27FC236}">
                <a16:creationId xmlns:a16="http://schemas.microsoft.com/office/drawing/2014/main" id="{649457D9-2ED4-4D46-97C4-2806F2977A11}"/>
              </a:ext>
            </a:extLst>
          </p:cNvPr>
          <p:cNvSpPr txBox="1"/>
          <p:nvPr/>
        </p:nvSpPr>
        <p:spPr>
          <a:xfrm>
            <a:off x="3847897" y="6063701"/>
            <a:ext cx="8344102" cy="830997"/>
          </a:xfrm>
          <a:prstGeom prst="rect">
            <a:avLst/>
          </a:prstGeom>
          <a:solidFill>
            <a:schemeClr val="bg2"/>
          </a:solidFill>
        </p:spPr>
        <p:txBody>
          <a:bodyPr wrap="square" rtlCol="0">
            <a:spAutoFit/>
          </a:bodyPr>
          <a:lstStyle/>
          <a:p>
            <a:r>
              <a:rPr lang="en-US" sz="2400" dirty="0"/>
              <a:t>Restoration approach:</a:t>
            </a:r>
          </a:p>
          <a:p>
            <a:pPr marL="285750" indent="-285750">
              <a:buFont typeface="Arial" panose="020B0604020202020204" pitchFamily="34" charset="0"/>
              <a:buChar char="•"/>
            </a:pPr>
            <a:r>
              <a:rPr lang="en-US" sz="2400" dirty="0"/>
              <a:t>Weak natural regeneration – requires active restoration </a:t>
            </a:r>
          </a:p>
        </p:txBody>
      </p:sp>
      <p:sp>
        <p:nvSpPr>
          <p:cNvPr id="7" name="TextBox 6">
            <a:extLst>
              <a:ext uri="{FF2B5EF4-FFF2-40B4-BE49-F238E27FC236}">
                <a16:creationId xmlns:a16="http://schemas.microsoft.com/office/drawing/2014/main" id="{F300A96D-DF6C-E046-B791-6CE342E6ACC0}"/>
              </a:ext>
            </a:extLst>
          </p:cNvPr>
          <p:cNvSpPr txBox="1"/>
          <p:nvPr/>
        </p:nvSpPr>
        <p:spPr>
          <a:xfrm>
            <a:off x="8248267" y="-36698"/>
            <a:ext cx="4456387" cy="584775"/>
          </a:xfrm>
          <a:prstGeom prst="rect">
            <a:avLst/>
          </a:prstGeom>
          <a:noFill/>
        </p:spPr>
        <p:txBody>
          <a:bodyPr wrap="square" rtlCol="0">
            <a:spAutoFit/>
          </a:bodyPr>
          <a:lstStyle/>
          <a:p>
            <a:r>
              <a:rPr lang="en-US" sz="3200" b="1" dirty="0"/>
              <a:t>Case Study One</a:t>
            </a:r>
          </a:p>
        </p:txBody>
      </p:sp>
      <p:sp>
        <p:nvSpPr>
          <p:cNvPr id="8" name="Rectangle 7">
            <a:extLst>
              <a:ext uri="{FF2B5EF4-FFF2-40B4-BE49-F238E27FC236}">
                <a16:creationId xmlns:a16="http://schemas.microsoft.com/office/drawing/2014/main" id="{47811E81-D9DF-A84D-BA4D-0E988410ACDE}"/>
              </a:ext>
            </a:extLst>
          </p:cNvPr>
          <p:cNvSpPr/>
          <p:nvPr/>
        </p:nvSpPr>
        <p:spPr>
          <a:xfrm>
            <a:off x="8248267" y="490021"/>
            <a:ext cx="2480679" cy="400110"/>
          </a:xfrm>
          <a:prstGeom prst="rect">
            <a:avLst/>
          </a:prstGeom>
        </p:spPr>
        <p:txBody>
          <a:bodyPr wrap="none">
            <a:spAutoFit/>
          </a:bodyPr>
          <a:lstStyle/>
          <a:p>
            <a:r>
              <a:rPr lang="en-US" sz="2000" b="1" dirty="0"/>
              <a:t>Tukituki, Hawke’s Bay</a:t>
            </a:r>
          </a:p>
        </p:txBody>
      </p:sp>
      <p:pic>
        <p:nvPicPr>
          <p:cNvPr id="29" name="Picture 28" descr="A screenshot of a cell phone&#10;&#10;Description automatically generated">
            <a:extLst>
              <a:ext uri="{FF2B5EF4-FFF2-40B4-BE49-F238E27FC236}">
                <a16:creationId xmlns:a16="http://schemas.microsoft.com/office/drawing/2014/main" id="{76E150D8-0312-B04B-9326-B27699A90079}"/>
              </a:ext>
            </a:extLst>
          </p:cNvPr>
          <p:cNvPicPr>
            <a:picLocks noChangeAspect="1"/>
          </p:cNvPicPr>
          <p:nvPr/>
        </p:nvPicPr>
        <p:blipFill>
          <a:blip r:embed="rId6"/>
          <a:stretch>
            <a:fillRect/>
          </a:stretch>
        </p:blipFill>
        <p:spPr>
          <a:xfrm>
            <a:off x="0" y="2923309"/>
            <a:ext cx="3847897" cy="3934691"/>
          </a:xfrm>
          <a:prstGeom prst="rect">
            <a:avLst/>
          </a:prstGeom>
          <a:solidFill>
            <a:schemeClr val="bg1"/>
          </a:solidFill>
        </p:spPr>
      </p:pic>
      <p:cxnSp>
        <p:nvCxnSpPr>
          <p:cNvPr id="9" name="Straight Arrow Connector 8">
            <a:extLst>
              <a:ext uri="{FF2B5EF4-FFF2-40B4-BE49-F238E27FC236}">
                <a16:creationId xmlns:a16="http://schemas.microsoft.com/office/drawing/2014/main" id="{EA8F86A6-CEC0-9A46-8427-51BEF07EFD7D}"/>
              </a:ext>
            </a:extLst>
          </p:cNvPr>
          <p:cNvCxnSpPr>
            <a:cxnSpLocks/>
          </p:cNvCxnSpPr>
          <p:nvPr/>
        </p:nvCxnSpPr>
        <p:spPr>
          <a:xfrm>
            <a:off x="871369" y="3022899"/>
            <a:ext cx="290457" cy="290456"/>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FE79140C-5250-DE46-82B7-7935E7BF78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49374935"/>
      </p:ext>
    </p:extLst>
  </p:cSld>
  <p:clrMapOvr>
    <a:masterClrMapping/>
  </p:clrMapOvr>
  <mc:AlternateContent xmlns:mc="http://schemas.openxmlformats.org/markup-compatibility/2006">
    <mc:Choice xmlns:p14="http://schemas.microsoft.com/office/powerpoint/2010/main" Requires="p14">
      <p:transition spd="slow" p14:dur="2000" advTm="17471"/>
    </mc:Choice>
    <mc:Fallback>
      <p:transition spd="slow" advTm="1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side of a mountain&#10;&#10;Description automatically generated">
            <a:extLst>
              <a:ext uri="{FF2B5EF4-FFF2-40B4-BE49-F238E27FC236}">
                <a16:creationId xmlns:a16="http://schemas.microsoft.com/office/drawing/2014/main" id="{A36D886B-4D6F-3046-AE4A-FF6432F82B16}"/>
              </a:ext>
            </a:extLst>
          </p:cNvPr>
          <p:cNvPicPr>
            <a:picLocks noChangeAspect="1"/>
          </p:cNvPicPr>
          <p:nvPr/>
        </p:nvPicPr>
        <p:blipFill>
          <a:blip r:embed="rId5"/>
          <a:stretch>
            <a:fillRect/>
          </a:stretch>
        </p:blipFill>
        <p:spPr>
          <a:xfrm>
            <a:off x="0" y="0"/>
            <a:ext cx="12192000" cy="6858000"/>
          </a:xfrm>
          <a:prstGeom prst="rect">
            <a:avLst/>
          </a:prstGeom>
        </p:spPr>
      </p:pic>
      <p:graphicFrame>
        <p:nvGraphicFramePr>
          <p:cNvPr id="4" name="Table 3">
            <a:extLst>
              <a:ext uri="{FF2B5EF4-FFF2-40B4-BE49-F238E27FC236}">
                <a16:creationId xmlns:a16="http://schemas.microsoft.com/office/drawing/2014/main" id="{F7088384-87BE-4440-A61F-B5E031C6C863}"/>
              </a:ext>
            </a:extLst>
          </p:cNvPr>
          <p:cNvGraphicFramePr>
            <a:graphicFrameLocks noGrp="1"/>
          </p:cNvGraphicFramePr>
          <p:nvPr>
            <p:extLst>
              <p:ext uri="{D42A27DB-BD31-4B8C-83A1-F6EECF244321}">
                <p14:modId xmlns:p14="http://schemas.microsoft.com/office/powerpoint/2010/main" val="1552414650"/>
              </p:ext>
            </p:extLst>
          </p:nvPr>
        </p:nvGraphicFramePr>
        <p:xfrm>
          <a:off x="0" y="5745480"/>
          <a:ext cx="7450282" cy="1112520"/>
        </p:xfrm>
        <a:graphic>
          <a:graphicData uri="http://schemas.openxmlformats.org/drawingml/2006/table">
            <a:tbl>
              <a:tblPr firstRow="1" bandRow="1">
                <a:tableStyleId>{5C22544A-7EE6-4342-B048-85BDC9FD1C3A}</a:tableStyleId>
              </a:tblPr>
              <a:tblGrid>
                <a:gridCol w="2524991">
                  <a:extLst>
                    <a:ext uri="{9D8B030D-6E8A-4147-A177-3AD203B41FA5}">
                      <a16:colId xmlns:a16="http://schemas.microsoft.com/office/drawing/2014/main" val="271174576"/>
                    </a:ext>
                  </a:extLst>
                </a:gridCol>
                <a:gridCol w="1683327">
                  <a:extLst>
                    <a:ext uri="{9D8B030D-6E8A-4147-A177-3AD203B41FA5}">
                      <a16:colId xmlns:a16="http://schemas.microsoft.com/office/drawing/2014/main" val="487274120"/>
                    </a:ext>
                  </a:extLst>
                </a:gridCol>
                <a:gridCol w="3241964">
                  <a:extLst>
                    <a:ext uri="{9D8B030D-6E8A-4147-A177-3AD203B41FA5}">
                      <a16:colId xmlns:a16="http://schemas.microsoft.com/office/drawing/2014/main" val="1607434858"/>
                    </a:ext>
                  </a:extLst>
                </a:gridCol>
              </a:tblGrid>
              <a:tr h="370840">
                <a:tc>
                  <a:txBody>
                    <a:bodyPr/>
                    <a:lstStyle/>
                    <a:p>
                      <a:r>
                        <a:rPr lang="en-US" dirty="0">
                          <a:solidFill>
                            <a:schemeClr val="tx1"/>
                          </a:solidFill>
                        </a:rPr>
                        <a:t>Animal pest control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Weed control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solidFill>
                            <a:schemeClr val="tx1"/>
                          </a:solidFill>
                        </a:rPr>
                        <a:t>Restorative planting</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43428"/>
                  </a:ext>
                </a:extLst>
              </a:tr>
              <a:tr h="370840">
                <a:tc>
                  <a:txBody>
                    <a:bodyPr/>
                    <a:lstStyle/>
                    <a:p>
                      <a:pPr marL="285750" indent="-285750">
                        <a:buFont typeface="Arial" panose="020B0604020202020204" pitchFamily="34" charset="0"/>
                        <a:buChar char="•"/>
                      </a:pPr>
                      <a:r>
                        <a:rPr lang="en-US" dirty="0">
                          <a:solidFill>
                            <a:schemeClr val="tx1"/>
                          </a:solidFill>
                        </a:rPr>
                        <a:t>Rabbits and hares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solidFill>
                            <a:schemeClr val="tx1"/>
                          </a:solidFill>
                        </a:rPr>
                        <a:t>Radiata pine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solidFill>
                            <a:schemeClr val="tx1"/>
                          </a:solidFill>
                        </a:rPr>
                        <a:t>Ecosourced natives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7302650"/>
                  </a:ext>
                </a:extLst>
              </a:tr>
              <a:tr h="370840">
                <a:tc>
                  <a:txBody>
                    <a:bodyPr/>
                    <a:lstStyle/>
                    <a:p>
                      <a:pPr marL="285750" indent="-285750">
                        <a:buFont typeface="Arial" panose="020B0604020202020204" pitchFamily="34" charset="0"/>
                        <a:buChar char="•"/>
                      </a:pPr>
                      <a:r>
                        <a:rPr lang="en-US" dirty="0">
                          <a:solidFill>
                            <a:schemeClr val="tx1"/>
                          </a:solidFill>
                        </a:rPr>
                        <a:t>Fence and retire stock</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solidFill>
                            <a:schemeClr val="tx1"/>
                          </a:solidFill>
                        </a:rPr>
                        <a:t>Blackberry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dirty="0">
                          <a:solidFill>
                            <a:schemeClr val="tx1"/>
                          </a:solidFill>
                        </a:rPr>
                        <a:t>1600 stem/ha (2.5 × 2.5 m)</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5550588"/>
                  </a:ext>
                </a:extLst>
              </a:tr>
            </a:tbl>
          </a:graphicData>
        </a:graphic>
      </p:graphicFrame>
      <p:graphicFrame>
        <p:nvGraphicFramePr>
          <p:cNvPr id="6" name="Table 5">
            <a:extLst>
              <a:ext uri="{FF2B5EF4-FFF2-40B4-BE49-F238E27FC236}">
                <a16:creationId xmlns:a16="http://schemas.microsoft.com/office/drawing/2014/main" id="{C53C12F7-4A63-AC49-9C4A-AF9F9D673EF5}"/>
              </a:ext>
            </a:extLst>
          </p:cNvPr>
          <p:cNvGraphicFramePr>
            <a:graphicFrameLocks noGrp="1"/>
          </p:cNvGraphicFramePr>
          <p:nvPr>
            <p:extLst>
              <p:ext uri="{D42A27DB-BD31-4B8C-83A1-F6EECF244321}">
                <p14:modId xmlns:p14="http://schemas.microsoft.com/office/powerpoint/2010/main" val="3563296928"/>
              </p:ext>
            </p:extLst>
          </p:nvPr>
        </p:nvGraphicFramePr>
        <p:xfrm>
          <a:off x="7530352" y="2560320"/>
          <a:ext cx="4661647" cy="4297674"/>
        </p:xfrm>
        <a:graphic>
          <a:graphicData uri="http://schemas.openxmlformats.org/drawingml/2006/table">
            <a:tbl>
              <a:tblPr firstRow="1" firstCol="1" bandRow="1">
                <a:tableStyleId>{5C22544A-7EE6-4342-B048-85BDC9FD1C3A}</a:tableStyleId>
              </a:tblPr>
              <a:tblGrid>
                <a:gridCol w="1681434">
                  <a:extLst>
                    <a:ext uri="{9D8B030D-6E8A-4147-A177-3AD203B41FA5}">
                      <a16:colId xmlns:a16="http://schemas.microsoft.com/office/drawing/2014/main" val="329942653"/>
                    </a:ext>
                  </a:extLst>
                </a:gridCol>
                <a:gridCol w="724175">
                  <a:extLst>
                    <a:ext uri="{9D8B030D-6E8A-4147-A177-3AD203B41FA5}">
                      <a16:colId xmlns:a16="http://schemas.microsoft.com/office/drawing/2014/main" val="666490507"/>
                    </a:ext>
                  </a:extLst>
                </a:gridCol>
                <a:gridCol w="1096859">
                  <a:extLst>
                    <a:ext uri="{9D8B030D-6E8A-4147-A177-3AD203B41FA5}">
                      <a16:colId xmlns:a16="http://schemas.microsoft.com/office/drawing/2014/main" val="521378808"/>
                    </a:ext>
                  </a:extLst>
                </a:gridCol>
                <a:gridCol w="1159179">
                  <a:extLst>
                    <a:ext uri="{9D8B030D-6E8A-4147-A177-3AD203B41FA5}">
                      <a16:colId xmlns:a16="http://schemas.microsoft.com/office/drawing/2014/main" val="526927568"/>
                    </a:ext>
                  </a:extLst>
                </a:gridCol>
              </a:tblGrid>
              <a:tr h="244850">
                <a:tc rowSpan="3" gridSpan="2">
                  <a:txBody>
                    <a:bodyPr/>
                    <a:lstStyle/>
                    <a:p>
                      <a:pPr algn="ctr">
                        <a:spcAft>
                          <a:spcPts val="0"/>
                        </a:spcAft>
                      </a:pPr>
                      <a:r>
                        <a:rPr lang="en-AU" sz="1100" dirty="0">
                          <a:solidFill>
                            <a:schemeClr val="tx1"/>
                          </a:solidFill>
                          <a:effectLst/>
                        </a:rPr>
                        <a:t>Species</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hMerge="1">
                  <a:txBody>
                    <a:bodyPr/>
                    <a:lstStyle/>
                    <a:p>
                      <a:endParaRPr lang="en-US"/>
                    </a:p>
                  </a:txBody>
                  <a:tcPr/>
                </a:tc>
                <a:tc gridSpan="2">
                  <a:txBody>
                    <a:bodyPr/>
                    <a:lstStyle/>
                    <a:p>
                      <a:pPr>
                        <a:spcAft>
                          <a:spcPts val="0"/>
                        </a:spcAft>
                      </a:pPr>
                      <a:r>
                        <a:rPr lang="en-GB" sz="1100" dirty="0">
                          <a:solidFill>
                            <a:schemeClr val="tx1"/>
                          </a:solidFill>
                          <a:effectLst/>
                        </a:rPr>
                        <a:t>Coastal forest restoration planting </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28841523"/>
                  </a:ext>
                </a:extLst>
              </a:tr>
              <a:tr h="200759">
                <a:tc gridSpan="2" vMerge="1">
                  <a:txBody>
                    <a:bodyPr/>
                    <a:lstStyle/>
                    <a:p>
                      <a:endParaRPr lang="en-NZ" sz="1100" dirty="0">
                        <a:solidFill>
                          <a:schemeClr val="tx1"/>
                        </a:solidFill>
                        <a:effectLst/>
                        <a:latin typeface="Calibri" panose="020F0502020204030204" pitchFamily="34" charset="0"/>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endParaRPr lang="en-NZ" sz="1100" dirty="0">
                        <a:solidFill>
                          <a:schemeClr val="tx1"/>
                        </a:solidFill>
                        <a:effectLst/>
                        <a:latin typeface="Calibri" panose="020F0502020204030204" pitchFamily="34" charset="0"/>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49 ha</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1600 stems ha</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98354"/>
                  </a:ext>
                </a:extLst>
              </a:tr>
              <a:tr h="213307">
                <a:tc gridSpan="2" vMerge="1">
                  <a:txBody>
                    <a:bodyPr/>
                    <a:lstStyle/>
                    <a:p>
                      <a:pPr>
                        <a:spcAft>
                          <a:spcPts val="0"/>
                        </a:spcAft>
                      </a:pP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a:spcAft>
                          <a:spcPts val="0"/>
                        </a:spcAft>
                      </a:pP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Composition</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dirty="0">
                          <a:solidFill>
                            <a:schemeClr val="tx1"/>
                          </a:solidFill>
                          <a:effectLst/>
                        </a:rPr>
                        <a:t>Total number</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2869499"/>
                  </a:ext>
                </a:extLst>
              </a:tr>
              <a:tr h="200759">
                <a:tc>
                  <a:txBody>
                    <a:bodyPr/>
                    <a:lstStyle/>
                    <a:p>
                      <a:pPr>
                        <a:spcAft>
                          <a:spcPts val="0"/>
                        </a:spcAft>
                      </a:pPr>
                      <a:r>
                        <a:rPr lang="en-AU" sz="1100" dirty="0">
                          <a:solidFill>
                            <a:schemeClr val="tx1"/>
                          </a:solidFill>
                          <a:effectLst/>
                        </a:rPr>
                        <a:t>Ngaio</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dirty="0">
                          <a:solidFill>
                            <a:schemeClr val="tx1"/>
                          </a:solidFill>
                          <a:effectLst/>
                        </a:rPr>
                        <a:t>MYOLAE</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0.65</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50960</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1461277"/>
                  </a:ext>
                </a:extLst>
              </a:tr>
              <a:tr h="200759">
                <a:tc>
                  <a:txBody>
                    <a:bodyPr/>
                    <a:lstStyle/>
                    <a:p>
                      <a:pPr>
                        <a:spcAft>
                          <a:spcPts val="0"/>
                        </a:spcAft>
                      </a:pPr>
                      <a:r>
                        <a:rPr lang="en-AU" sz="1100">
                          <a:solidFill>
                            <a:schemeClr val="tx1"/>
                          </a:solidFill>
                          <a:effectLst/>
                        </a:rPr>
                        <a:t>Five finger</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dirty="0">
                          <a:solidFill>
                            <a:schemeClr val="tx1"/>
                          </a:solidFill>
                          <a:effectLst/>
                        </a:rPr>
                        <a:t>HEDARB</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0.1</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7840</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013017"/>
                  </a:ext>
                </a:extLst>
              </a:tr>
              <a:tr h="200759">
                <a:tc>
                  <a:txBody>
                    <a:bodyPr/>
                    <a:lstStyle/>
                    <a:p>
                      <a:pPr>
                        <a:spcAft>
                          <a:spcPts val="0"/>
                        </a:spcAft>
                      </a:pPr>
                      <a:r>
                        <a:rPr lang="en-AU" sz="1100">
                          <a:solidFill>
                            <a:schemeClr val="tx1"/>
                          </a:solidFill>
                          <a:effectLst/>
                        </a:rPr>
                        <a:t>Kōhūhū</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dirty="0">
                          <a:solidFill>
                            <a:schemeClr val="tx1"/>
                          </a:solidFill>
                          <a:effectLst/>
                        </a:rPr>
                        <a:t>PITTEN</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0.05</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3920</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6291882"/>
                  </a:ext>
                </a:extLst>
              </a:tr>
              <a:tr h="200759">
                <a:tc>
                  <a:txBody>
                    <a:bodyPr/>
                    <a:lstStyle/>
                    <a:p>
                      <a:pPr>
                        <a:spcAft>
                          <a:spcPts val="0"/>
                        </a:spcAft>
                      </a:pPr>
                      <a:r>
                        <a:rPr lang="en-AU" sz="1100">
                          <a:solidFill>
                            <a:schemeClr val="tx1"/>
                          </a:solidFill>
                          <a:effectLst/>
                        </a:rPr>
                        <a:t>Māhoe</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dirty="0">
                          <a:solidFill>
                            <a:schemeClr val="tx1"/>
                          </a:solidFill>
                          <a:effectLst/>
                        </a:rPr>
                        <a:t>MELRAM</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0.05</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3920</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2074766"/>
                  </a:ext>
                </a:extLst>
              </a:tr>
              <a:tr h="200759">
                <a:tc>
                  <a:txBody>
                    <a:bodyPr/>
                    <a:lstStyle/>
                    <a:p>
                      <a:pPr>
                        <a:spcAft>
                          <a:spcPts val="0"/>
                        </a:spcAft>
                      </a:pPr>
                      <a:r>
                        <a:rPr lang="en-AU" sz="1100">
                          <a:solidFill>
                            <a:schemeClr val="tx1"/>
                          </a:solidFill>
                          <a:effectLst/>
                        </a:rPr>
                        <a:t>Ralph's kōhūhū</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dirty="0">
                          <a:solidFill>
                            <a:schemeClr val="tx1"/>
                          </a:solidFill>
                          <a:effectLst/>
                        </a:rPr>
                        <a:t>PITRAL</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0.04</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3136</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5572632"/>
                  </a:ext>
                </a:extLst>
              </a:tr>
              <a:tr h="200759">
                <a:tc>
                  <a:txBody>
                    <a:bodyPr/>
                    <a:lstStyle/>
                    <a:p>
                      <a:pPr>
                        <a:spcAft>
                          <a:spcPts val="0"/>
                        </a:spcAft>
                      </a:pPr>
                      <a:r>
                        <a:rPr lang="en-AU" sz="1100">
                          <a:solidFill>
                            <a:schemeClr val="tx1"/>
                          </a:solidFill>
                          <a:effectLst/>
                        </a:rPr>
                        <a:t>Tītoki</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ALEEXC</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0.025</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1960</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97556"/>
                  </a:ext>
                </a:extLst>
              </a:tr>
              <a:tr h="200759">
                <a:tc>
                  <a:txBody>
                    <a:bodyPr/>
                    <a:lstStyle/>
                    <a:p>
                      <a:pPr>
                        <a:spcAft>
                          <a:spcPts val="0"/>
                        </a:spcAft>
                      </a:pPr>
                      <a:r>
                        <a:rPr lang="en-AU" sz="1100">
                          <a:solidFill>
                            <a:schemeClr val="tx1"/>
                          </a:solidFill>
                          <a:effectLst/>
                        </a:rPr>
                        <a:t>Lowland tōtara</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PODTOT</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0.025</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1960</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4121978"/>
                  </a:ext>
                </a:extLst>
              </a:tr>
              <a:tr h="200759">
                <a:tc>
                  <a:txBody>
                    <a:bodyPr/>
                    <a:lstStyle/>
                    <a:p>
                      <a:pPr>
                        <a:spcAft>
                          <a:spcPts val="0"/>
                        </a:spcAft>
                      </a:pPr>
                      <a:r>
                        <a:rPr lang="en-AU" sz="1100">
                          <a:solidFill>
                            <a:schemeClr val="tx1"/>
                          </a:solidFill>
                          <a:effectLst/>
                        </a:rPr>
                        <a:t>Mountain flax^</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PHOCOO</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0.01</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784</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33533307"/>
                  </a:ext>
                </a:extLst>
              </a:tr>
              <a:tr h="200759">
                <a:tc>
                  <a:txBody>
                    <a:bodyPr/>
                    <a:lstStyle/>
                    <a:p>
                      <a:pPr>
                        <a:spcAft>
                          <a:spcPts val="0"/>
                        </a:spcAft>
                      </a:pPr>
                      <a:r>
                        <a:rPr lang="en-AU" sz="1100">
                          <a:solidFill>
                            <a:schemeClr val="tx1"/>
                          </a:solidFill>
                          <a:effectLst/>
                        </a:rPr>
                        <a:t>Karamū</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COPROB</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0.01</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784</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01620"/>
                  </a:ext>
                </a:extLst>
              </a:tr>
              <a:tr h="200759">
                <a:tc>
                  <a:txBody>
                    <a:bodyPr/>
                    <a:lstStyle/>
                    <a:p>
                      <a:pPr>
                        <a:spcAft>
                          <a:spcPts val="0"/>
                        </a:spcAft>
                      </a:pPr>
                      <a:r>
                        <a:rPr lang="en-AU" sz="1100">
                          <a:solidFill>
                            <a:schemeClr val="tx1"/>
                          </a:solidFill>
                          <a:effectLst/>
                        </a:rPr>
                        <a:t>Kahikatea*</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DACDAC</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0.01</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784</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6203536"/>
                  </a:ext>
                </a:extLst>
              </a:tr>
              <a:tr h="200759">
                <a:tc>
                  <a:txBody>
                    <a:bodyPr/>
                    <a:lstStyle/>
                    <a:p>
                      <a:pPr>
                        <a:spcAft>
                          <a:spcPts val="0"/>
                        </a:spcAft>
                      </a:pPr>
                      <a:r>
                        <a:rPr lang="en-AU" sz="1100">
                          <a:solidFill>
                            <a:schemeClr val="tx1"/>
                          </a:solidFill>
                          <a:effectLst/>
                        </a:rPr>
                        <a:t>Cabbage tree</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CORAUS</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0.01</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784</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8520628"/>
                  </a:ext>
                </a:extLst>
              </a:tr>
              <a:tr h="200759">
                <a:tc>
                  <a:txBody>
                    <a:bodyPr/>
                    <a:lstStyle/>
                    <a:p>
                      <a:pPr>
                        <a:spcAft>
                          <a:spcPts val="0"/>
                        </a:spcAft>
                      </a:pPr>
                      <a:r>
                        <a:rPr lang="en-AU" sz="1100">
                          <a:solidFill>
                            <a:schemeClr val="tx1"/>
                          </a:solidFill>
                          <a:effectLst/>
                        </a:rPr>
                        <a:t>Large-leaved kōwhai^</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SOPTET</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0.005</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392</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3598955"/>
                  </a:ext>
                </a:extLst>
              </a:tr>
              <a:tr h="200759">
                <a:tc>
                  <a:txBody>
                    <a:bodyPr/>
                    <a:lstStyle/>
                    <a:p>
                      <a:pPr>
                        <a:spcAft>
                          <a:spcPts val="0"/>
                        </a:spcAft>
                      </a:pPr>
                      <a:r>
                        <a:rPr lang="en-AU" sz="1100">
                          <a:solidFill>
                            <a:schemeClr val="tx1"/>
                          </a:solidFill>
                          <a:effectLst/>
                        </a:rPr>
                        <a:t>Māpau</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MYRAUS</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0.005</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a:solidFill>
                            <a:schemeClr val="tx1"/>
                          </a:solidFill>
                          <a:effectLst/>
                        </a:rPr>
                        <a:t>392</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6477925"/>
                  </a:ext>
                </a:extLst>
              </a:tr>
              <a:tr h="200759">
                <a:tc>
                  <a:txBody>
                    <a:bodyPr/>
                    <a:lstStyle/>
                    <a:p>
                      <a:pPr>
                        <a:spcAft>
                          <a:spcPts val="0"/>
                        </a:spcAft>
                      </a:pPr>
                      <a:r>
                        <a:rPr lang="en-AU" sz="1100">
                          <a:solidFill>
                            <a:schemeClr val="tx1"/>
                          </a:solidFill>
                          <a:effectLst/>
                        </a:rPr>
                        <a:t>Mātai*</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PRUTAX</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0.005</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392</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515181"/>
                  </a:ext>
                </a:extLst>
              </a:tr>
              <a:tr h="200759">
                <a:tc>
                  <a:txBody>
                    <a:bodyPr/>
                    <a:lstStyle/>
                    <a:p>
                      <a:pPr>
                        <a:spcAft>
                          <a:spcPts val="0"/>
                        </a:spcAft>
                      </a:pPr>
                      <a:r>
                        <a:rPr lang="en-AU" sz="1100">
                          <a:solidFill>
                            <a:schemeClr val="tx1"/>
                          </a:solidFill>
                          <a:effectLst/>
                        </a:rPr>
                        <a:t>Nīkau*</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a:solidFill>
                            <a:schemeClr val="tx1"/>
                          </a:solidFill>
                          <a:effectLst/>
                        </a:rPr>
                        <a:t>RHOSAP</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0.005</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392</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0973197"/>
                  </a:ext>
                </a:extLst>
              </a:tr>
              <a:tr h="213307">
                <a:tc>
                  <a:txBody>
                    <a:bodyPr/>
                    <a:lstStyle/>
                    <a:p>
                      <a:endParaRPr lang="en-NZ" sz="1100" dirty="0">
                        <a:solidFill>
                          <a:schemeClr val="tx1"/>
                        </a:solidFill>
                        <a:effectLst/>
                        <a:latin typeface="Calibri" panose="020F0502020204030204" pitchFamily="34" charset="0"/>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NZ" sz="1100">
                        <a:solidFill>
                          <a:schemeClr val="tx1"/>
                        </a:solidFill>
                        <a:effectLst/>
                        <a:latin typeface="Calibri" panose="020F0502020204030204" pitchFamily="34" charset="0"/>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dirty="0">
                          <a:solidFill>
                            <a:schemeClr val="tx1"/>
                          </a:solidFill>
                          <a:effectLst/>
                        </a:rPr>
                        <a:t> </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dirty="0">
                          <a:solidFill>
                            <a:schemeClr val="tx1"/>
                          </a:solidFill>
                          <a:effectLst/>
                        </a:rPr>
                        <a:t> </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6122354"/>
                  </a:ext>
                </a:extLst>
              </a:tr>
              <a:tr h="213307">
                <a:tc>
                  <a:txBody>
                    <a:bodyPr/>
                    <a:lstStyle/>
                    <a:p>
                      <a:pPr>
                        <a:spcAft>
                          <a:spcPts val="0"/>
                        </a:spcAft>
                      </a:pPr>
                      <a:r>
                        <a:rPr lang="en-AU" sz="1100">
                          <a:solidFill>
                            <a:schemeClr val="tx1"/>
                          </a:solidFill>
                          <a:effectLst/>
                        </a:rPr>
                        <a:t> </a:t>
                      </a:r>
                      <a:endParaRPr lang="en-NZ" sz="110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spcAft>
                          <a:spcPts val="0"/>
                        </a:spcAft>
                      </a:pPr>
                      <a:r>
                        <a:rPr lang="en-AU" sz="1100" dirty="0">
                          <a:solidFill>
                            <a:schemeClr val="tx1"/>
                          </a:solidFill>
                          <a:effectLst/>
                        </a:rPr>
                        <a:t> </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1</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AU" sz="1100" dirty="0">
                          <a:solidFill>
                            <a:schemeClr val="tx1"/>
                          </a:solidFill>
                          <a:effectLst/>
                        </a:rPr>
                        <a:t>78400</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3861300"/>
                  </a:ext>
                </a:extLst>
              </a:tr>
              <a:tr h="200759">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solidFill>
                            <a:schemeClr val="tx1"/>
                          </a:solidFill>
                          <a:effectLst/>
                        </a:rPr>
                        <a:t>Note: ^focus around limestone outcrops. *Concentrate on valley floors.</a:t>
                      </a:r>
                      <a:endParaRPr lang="en-NZ" sz="1100"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3165" marR="6316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0528055"/>
                  </a:ext>
                </a:extLst>
              </a:tr>
            </a:tbl>
          </a:graphicData>
        </a:graphic>
      </p:graphicFrame>
      <p:sp>
        <p:nvSpPr>
          <p:cNvPr id="7" name="TextBox 6">
            <a:extLst>
              <a:ext uri="{FF2B5EF4-FFF2-40B4-BE49-F238E27FC236}">
                <a16:creationId xmlns:a16="http://schemas.microsoft.com/office/drawing/2014/main" id="{9401D0AF-1862-CA4C-A702-AC2326AB9403}"/>
              </a:ext>
            </a:extLst>
          </p:cNvPr>
          <p:cNvSpPr txBox="1"/>
          <p:nvPr/>
        </p:nvSpPr>
        <p:spPr>
          <a:xfrm>
            <a:off x="8522746" y="-28969"/>
            <a:ext cx="2885448" cy="584775"/>
          </a:xfrm>
          <a:prstGeom prst="rect">
            <a:avLst/>
          </a:prstGeom>
          <a:noFill/>
        </p:spPr>
        <p:txBody>
          <a:bodyPr wrap="square" rtlCol="0">
            <a:spAutoFit/>
          </a:bodyPr>
          <a:lstStyle/>
          <a:p>
            <a:r>
              <a:rPr lang="en-US" sz="3200" b="1" dirty="0"/>
              <a:t>Case Study One</a:t>
            </a:r>
          </a:p>
        </p:txBody>
      </p:sp>
      <p:sp>
        <p:nvSpPr>
          <p:cNvPr id="8" name="Rectangle 7">
            <a:extLst>
              <a:ext uri="{FF2B5EF4-FFF2-40B4-BE49-F238E27FC236}">
                <a16:creationId xmlns:a16="http://schemas.microsoft.com/office/drawing/2014/main" id="{A82FF02D-4113-454B-B7BA-8150EAE58E13}"/>
              </a:ext>
            </a:extLst>
          </p:cNvPr>
          <p:cNvSpPr/>
          <p:nvPr/>
        </p:nvSpPr>
        <p:spPr>
          <a:xfrm>
            <a:off x="8522746" y="454508"/>
            <a:ext cx="2472665" cy="400110"/>
          </a:xfrm>
          <a:prstGeom prst="rect">
            <a:avLst/>
          </a:prstGeom>
        </p:spPr>
        <p:txBody>
          <a:bodyPr wrap="none">
            <a:spAutoFit/>
          </a:bodyPr>
          <a:lstStyle/>
          <a:p>
            <a:r>
              <a:rPr lang="en-US" sz="2000" b="1" dirty="0"/>
              <a:t>Restoration approach</a:t>
            </a:r>
          </a:p>
        </p:txBody>
      </p:sp>
      <p:pic>
        <p:nvPicPr>
          <p:cNvPr id="5" name="Audio 4">
            <a:hlinkClick r:id="" action="ppaction://media"/>
            <a:extLst>
              <a:ext uri="{FF2B5EF4-FFF2-40B4-BE49-F238E27FC236}">
                <a16:creationId xmlns:a16="http://schemas.microsoft.com/office/drawing/2014/main" id="{6AE55B5B-DB49-3F47-842A-D0FC026F34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98175664"/>
      </p:ext>
    </p:extLst>
  </p:cSld>
  <p:clrMapOvr>
    <a:masterClrMapping/>
  </p:clrMapOvr>
  <mc:AlternateContent xmlns:mc="http://schemas.openxmlformats.org/markup-compatibility/2006">
    <mc:Choice xmlns:p14="http://schemas.microsoft.com/office/powerpoint/2010/main" Requires="p14">
      <p:transition spd="slow" p14:dur="2000" advTm="53361"/>
    </mc:Choice>
    <mc:Fallback>
      <p:transition spd="slow" advTm="5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shes with a mountain in the background&#10;&#10;Description automatically generated">
            <a:extLst>
              <a:ext uri="{FF2B5EF4-FFF2-40B4-BE49-F238E27FC236}">
                <a16:creationId xmlns:a16="http://schemas.microsoft.com/office/drawing/2014/main" id="{49C7E85D-788A-AE4D-A664-E1B0135E2F8D}"/>
              </a:ext>
            </a:extLst>
          </p:cNvPr>
          <p:cNvPicPr>
            <a:picLocks noChangeAspect="1"/>
          </p:cNvPicPr>
          <p:nvPr/>
        </p:nvPicPr>
        <p:blipFill rotWithShape="1">
          <a:blip r:embed="rId5"/>
          <a:srcRect l="32068" r="6871"/>
          <a:stretch/>
        </p:blipFill>
        <p:spPr>
          <a:xfrm>
            <a:off x="6608618" y="0"/>
            <a:ext cx="5583382" cy="6858000"/>
          </a:xfrm>
          <a:prstGeom prst="rect">
            <a:avLst/>
          </a:prstGeom>
        </p:spPr>
      </p:pic>
      <p:sp>
        <p:nvSpPr>
          <p:cNvPr id="7" name="TextBox 6">
            <a:extLst>
              <a:ext uri="{FF2B5EF4-FFF2-40B4-BE49-F238E27FC236}">
                <a16:creationId xmlns:a16="http://schemas.microsoft.com/office/drawing/2014/main" id="{7C7C34A8-F2D3-F442-A2AB-42EA95D9F7DD}"/>
              </a:ext>
            </a:extLst>
          </p:cNvPr>
          <p:cNvSpPr txBox="1"/>
          <p:nvPr/>
        </p:nvSpPr>
        <p:spPr>
          <a:xfrm>
            <a:off x="0" y="-36698"/>
            <a:ext cx="6608618" cy="7109639"/>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sz="2400" dirty="0"/>
              <a:t>Objectives</a:t>
            </a:r>
          </a:p>
          <a:p>
            <a:pPr marL="742950" lvl="1" indent="-285750">
              <a:buFont typeface="Arial" panose="020B0604020202020204" pitchFamily="34" charset="0"/>
              <a:buChar char="•"/>
            </a:pPr>
            <a:r>
              <a:rPr lang="en-US" sz="2400" dirty="0"/>
              <a:t>To restore native forest</a:t>
            </a:r>
          </a:p>
          <a:p>
            <a:pPr marL="1200150" lvl="2" indent="-285750">
              <a:buFont typeface="Arial" panose="020B0604020202020204" pitchFamily="34" charset="0"/>
              <a:buChar char="•"/>
            </a:pPr>
            <a:r>
              <a:rPr lang="en-US" sz="2400" dirty="0"/>
              <a:t>Ecology, cultural</a:t>
            </a:r>
          </a:p>
          <a:p>
            <a:pPr marL="285750" indent="-285750">
              <a:buFont typeface="Arial" panose="020B0604020202020204" pitchFamily="34" charset="0"/>
              <a:buChar char="•"/>
            </a:pPr>
            <a:r>
              <a:rPr lang="en-US" sz="2400" dirty="0"/>
              <a:t>Climate</a:t>
            </a:r>
          </a:p>
          <a:p>
            <a:pPr marL="742950" lvl="1" indent="-285750">
              <a:buFont typeface="Arial" panose="020B0604020202020204" pitchFamily="34" charset="0"/>
              <a:buChar char="•"/>
            </a:pPr>
            <a:r>
              <a:rPr lang="en-US" sz="2400" dirty="0"/>
              <a:t>Cool, super-humid, frosty</a:t>
            </a:r>
          </a:p>
          <a:p>
            <a:pPr marL="1200150" lvl="2" indent="-285750">
              <a:buFont typeface="Arial" panose="020B0604020202020204" pitchFamily="34" charset="0"/>
              <a:buChar char="•"/>
            </a:pPr>
            <a:r>
              <a:rPr lang="en-US" sz="2400" dirty="0"/>
              <a:t>Rainfall c.1500 mm/</a:t>
            </a:r>
            <a:r>
              <a:rPr lang="en-US" sz="2400" dirty="0" err="1"/>
              <a:t>yr</a:t>
            </a:r>
            <a:endParaRPr lang="en-US" sz="2400" dirty="0"/>
          </a:p>
          <a:p>
            <a:pPr marL="1200150" lvl="2" indent="-285750">
              <a:buFont typeface="Arial" panose="020B0604020202020204" pitchFamily="34" charset="0"/>
              <a:buChar char="•"/>
            </a:pPr>
            <a:r>
              <a:rPr lang="en-US" sz="2400" dirty="0"/>
              <a:t>Temp 11 ℃</a:t>
            </a:r>
          </a:p>
          <a:p>
            <a:pPr marL="285750" indent="-285750">
              <a:buFont typeface="Arial" panose="020B0604020202020204" pitchFamily="34" charset="0"/>
              <a:buChar char="•"/>
            </a:pPr>
            <a:r>
              <a:rPr lang="en-US" sz="2400" dirty="0"/>
              <a:t>Site factors</a:t>
            </a:r>
          </a:p>
          <a:p>
            <a:pPr marL="742950" lvl="1" indent="-285750">
              <a:buFont typeface="Arial" panose="020B0604020202020204" pitchFamily="34" charset="0"/>
              <a:buChar char="•"/>
            </a:pPr>
            <a:r>
              <a:rPr lang="en-US" sz="2400" dirty="0"/>
              <a:t>320-658 m a.s.l, variable physiography</a:t>
            </a:r>
          </a:p>
          <a:p>
            <a:pPr marL="742950" lvl="1" indent="-285750">
              <a:buFont typeface="Arial" panose="020B0604020202020204" pitchFamily="34" charset="0"/>
              <a:buChar char="•"/>
            </a:pPr>
            <a:r>
              <a:rPr lang="en-US" sz="2400" dirty="0"/>
              <a:t>Well drained soils </a:t>
            </a:r>
          </a:p>
          <a:p>
            <a:pPr marL="285750" indent="-285750">
              <a:buFont typeface="Arial" panose="020B0604020202020204" pitchFamily="34" charset="0"/>
              <a:buChar char="•"/>
            </a:pPr>
            <a:r>
              <a:rPr lang="en-US" sz="2400" dirty="0"/>
              <a:t>Herbivores</a:t>
            </a:r>
          </a:p>
          <a:p>
            <a:pPr marL="742950" lvl="1" indent="-285750">
              <a:buFont typeface="Arial" panose="020B0604020202020204" pitchFamily="34" charset="0"/>
              <a:buChar char="•"/>
            </a:pPr>
            <a:r>
              <a:rPr lang="en-US" sz="2400" dirty="0"/>
              <a:t>Deer, possums, hares, rabbits, horses, pigs</a:t>
            </a:r>
          </a:p>
          <a:p>
            <a:pPr marL="285750" indent="-285750">
              <a:buFont typeface="Arial" panose="020B0604020202020204" pitchFamily="34" charset="0"/>
              <a:buChar char="•"/>
            </a:pPr>
            <a:r>
              <a:rPr lang="en-US" sz="2400" dirty="0"/>
              <a:t>Seeds and dispersers</a:t>
            </a:r>
          </a:p>
          <a:p>
            <a:pPr marL="742950" lvl="1" indent="-285750">
              <a:buFont typeface="Arial" panose="020B0604020202020204" pitchFamily="34" charset="0"/>
              <a:buChar char="•"/>
            </a:pPr>
            <a:r>
              <a:rPr lang="en-US" sz="2400" dirty="0"/>
              <a:t>Excellent seed source proximity</a:t>
            </a:r>
          </a:p>
          <a:p>
            <a:pPr marL="742950" lvl="1" indent="-285750">
              <a:buFont typeface="Arial" panose="020B0604020202020204" pitchFamily="34" charset="0"/>
              <a:buChar char="•"/>
            </a:pPr>
            <a:r>
              <a:rPr lang="en-US" sz="2400" dirty="0"/>
              <a:t>Abundant dispersers </a:t>
            </a:r>
          </a:p>
          <a:p>
            <a:pPr marL="285750" indent="-285750">
              <a:buFont typeface="Arial" panose="020B0604020202020204" pitchFamily="34" charset="0"/>
              <a:buChar char="•"/>
            </a:pPr>
            <a:r>
              <a:rPr lang="en-US" sz="2400" dirty="0"/>
              <a:t>Weeds</a:t>
            </a:r>
          </a:p>
          <a:p>
            <a:pPr marL="742950" lvl="1" indent="-285750">
              <a:buFont typeface="Arial" panose="020B0604020202020204" pitchFamily="34" charset="0"/>
              <a:buChar char="•"/>
            </a:pPr>
            <a:r>
              <a:rPr lang="en-US" sz="2400" dirty="0"/>
              <a:t>Wilding conifers</a:t>
            </a:r>
          </a:p>
          <a:p>
            <a:pPr marL="742950" lvl="1" indent="-285750">
              <a:buFont typeface="Arial" panose="020B0604020202020204" pitchFamily="34" charset="0"/>
              <a:buChar char="•"/>
            </a:pPr>
            <a:r>
              <a:rPr lang="en-US" sz="2400" dirty="0"/>
              <a:t>Blackberry, </a:t>
            </a:r>
            <a:r>
              <a:rPr lang="en-US" sz="2400" dirty="0" err="1"/>
              <a:t>buddleja</a:t>
            </a:r>
            <a:r>
              <a:rPr lang="en-US" sz="2400" dirty="0"/>
              <a:t>, Spanish heath</a:t>
            </a:r>
          </a:p>
          <a:p>
            <a:pPr marL="742950" lvl="1" indent="-285750">
              <a:buFont typeface="Arial" panose="020B0604020202020204" pitchFamily="34" charset="0"/>
              <a:buChar char="•"/>
            </a:pPr>
            <a:endParaRPr lang="en-US" sz="2400" dirty="0"/>
          </a:p>
        </p:txBody>
      </p:sp>
      <p:sp>
        <p:nvSpPr>
          <p:cNvPr id="9" name="TextBox 8">
            <a:extLst>
              <a:ext uri="{FF2B5EF4-FFF2-40B4-BE49-F238E27FC236}">
                <a16:creationId xmlns:a16="http://schemas.microsoft.com/office/drawing/2014/main" id="{FA721CF3-27F3-AA4D-BECD-59103AC79A17}"/>
              </a:ext>
            </a:extLst>
          </p:cNvPr>
          <p:cNvSpPr txBox="1"/>
          <p:nvPr/>
        </p:nvSpPr>
        <p:spPr>
          <a:xfrm>
            <a:off x="8248267" y="-36698"/>
            <a:ext cx="4456387" cy="584775"/>
          </a:xfrm>
          <a:prstGeom prst="rect">
            <a:avLst/>
          </a:prstGeom>
          <a:noFill/>
        </p:spPr>
        <p:txBody>
          <a:bodyPr wrap="square" rtlCol="0">
            <a:spAutoFit/>
          </a:bodyPr>
          <a:lstStyle/>
          <a:p>
            <a:r>
              <a:rPr lang="en-US" sz="3200" b="1" dirty="0"/>
              <a:t>Case Study Two</a:t>
            </a:r>
          </a:p>
        </p:txBody>
      </p:sp>
      <p:sp>
        <p:nvSpPr>
          <p:cNvPr id="10" name="Rectangle 9">
            <a:extLst>
              <a:ext uri="{FF2B5EF4-FFF2-40B4-BE49-F238E27FC236}">
                <a16:creationId xmlns:a16="http://schemas.microsoft.com/office/drawing/2014/main" id="{1AF31ED6-6861-AD48-8A25-660F959A86F0}"/>
              </a:ext>
            </a:extLst>
          </p:cNvPr>
          <p:cNvSpPr/>
          <p:nvPr/>
        </p:nvSpPr>
        <p:spPr>
          <a:xfrm>
            <a:off x="8248267" y="436129"/>
            <a:ext cx="2652714" cy="400110"/>
          </a:xfrm>
          <a:prstGeom prst="rect">
            <a:avLst/>
          </a:prstGeom>
        </p:spPr>
        <p:txBody>
          <a:bodyPr wrap="none">
            <a:spAutoFit/>
          </a:bodyPr>
          <a:lstStyle/>
          <a:p>
            <a:r>
              <a:rPr lang="en-US" sz="2000" b="1" dirty="0"/>
              <a:t>Minginui, Bay of Plenty</a:t>
            </a:r>
          </a:p>
        </p:txBody>
      </p:sp>
      <p:pic>
        <p:nvPicPr>
          <p:cNvPr id="5" name="Audio 4">
            <a:hlinkClick r:id="" action="ppaction://media"/>
            <a:extLst>
              <a:ext uri="{FF2B5EF4-FFF2-40B4-BE49-F238E27FC236}">
                <a16:creationId xmlns:a16="http://schemas.microsoft.com/office/drawing/2014/main" id="{96BDC578-8B4C-E747-835D-8E20469C3B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43420156"/>
      </p:ext>
    </p:extLst>
  </p:cSld>
  <p:clrMapOvr>
    <a:masterClrMapping/>
  </p:clrMapOvr>
  <mc:AlternateContent xmlns:mc="http://schemas.openxmlformats.org/markup-compatibility/2006">
    <mc:Choice xmlns:p14="http://schemas.microsoft.com/office/powerpoint/2010/main" Requires="p14">
      <p:transition spd="slow" p14:dur="2000" advTm="72821"/>
    </mc:Choice>
    <mc:Fallback>
      <p:transition spd="slow" advTm="7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of a mountain&#10;&#10;Description automatically generated">
            <a:extLst>
              <a:ext uri="{FF2B5EF4-FFF2-40B4-BE49-F238E27FC236}">
                <a16:creationId xmlns:a16="http://schemas.microsoft.com/office/drawing/2014/main" id="{BC2C6B66-167A-4A44-8094-81F9C46AA996}"/>
              </a:ext>
            </a:extLst>
          </p:cNvPr>
          <p:cNvPicPr>
            <a:picLocks noChangeAspect="1"/>
          </p:cNvPicPr>
          <p:nvPr/>
        </p:nvPicPr>
        <p:blipFill rotWithShape="1">
          <a:blip r:embed="rId5"/>
          <a:srcRect t="12099" b="12500"/>
          <a:stretch/>
        </p:blipFill>
        <p:spPr>
          <a:xfrm>
            <a:off x="-2" y="-36698"/>
            <a:ext cx="12192002" cy="6894698"/>
          </a:xfrm>
          <a:prstGeom prst="rect">
            <a:avLst/>
          </a:prstGeom>
        </p:spPr>
      </p:pic>
      <p:sp>
        <p:nvSpPr>
          <p:cNvPr id="6" name="TextBox 5">
            <a:extLst>
              <a:ext uri="{FF2B5EF4-FFF2-40B4-BE49-F238E27FC236}">
                <a16:creationId xmlns:a16="http://schemas.microsoft.com/office/drawing/2014/main" id="{649457D9-2ED4-4D46-97C4-2806F2977A11}"/>
              </a:ext>
            </a:extLst>
          </p:cNvPr>
          <p:cNvSpPr txBox="1"/>
          <p:nvPr/>
        </p:nvSpPr>
        <p:spPr>
          <a:xfrm>
            <a:off x="-2" y="-36698"/>
            <a:ext cx="7976797" cy="1938992"/>
          </a:xfrm>
          <a:prstGeom prst="rect">
            <a:avLst/>
          </a:prstGeom>
          <a:solidFill>
            <a:schemeClr val="bg2">
              <a:alpha val="64000"/>
            </a:schemeClr>
          </a:solidFill>
        </p:spPr>
        <p:txBody>
          <a:bodyPr wrap="square" rtlCol="0">
            <a:spAutoFit/>
          </a:bodyPr>
          <a:lstStyle/>
          <a:p>
            <a:r>
              <a:rPr lang="en-US" sz="2400" dirty="0"/>
              <a:t>Restoration approach:</a:t>
            </a:r>
          </a:p>
          <a:p>
            <a:pPr marL="285750" indent="-285750">
              <a:buFont typeface="Arial" panose="020B0604020202020204" pitchFamily="34" charset="0"/>
              <a:buChar char="•"/>
            </a:pPr>
            <a:r>
              <a:rPr lang="en-US" sz="2400" dirty="0"/>
              <a:t>Generally good native woody regeneration (</a:t>
            </a:r>
            <a:r>
              <a:rPr lang="en-NZ" sz="2400" dirty="0"/>
              <a:t>3855 stems/ha)</a:t>
            </a:r>
          </a:p>
          <a:p>
            <a:pPr marL="285750" indent="-285750">
              <a:buFont typeface="Arial" panose="020B0604020202020204" pitchFamily="34" charset="0"/>
              <a:buChar char="•"/>
            </a:pPr>
            <a:r>
              <a:rPr lang="en-NZ" sz="2400" dirty="0"/>
              <a:t>Wilding conifers throughout </a:t>
            </a:r>
          </a:p>
          <a:p>
            <a:pPr marL="285750" indent="-285750">
              <a:buFont typeface="Arial" panose="020B0604020202020204" pitchFamily="34" charset="0"/>
              <a:buChar char="•"/>
            </a:pPr>
            <a:r>
              <a:rPr lang="en-NZ" sz="2400" dirty="0"/>
              <a:t>Other localised weed issues</a:t>
            </a:r>
            <a:endParaRPr lang="en-US" sz="2400" dirty="0"/>
          </a:p>
          <a:p>
            <a:pPr marL="285750" indent="-285750">
              <a:buFont typeface="Arial" panose="020B0604020202020204" pitchFamily="34" charset="0"/>
              <a:buChar char="•"/>
            </a:pPr>
            <a:r>
              <a:rPr lang="en-US" sz="2400" dirty="0"/>
              <a:t>Suitable for a mix of active and passive restoration </a:t>
            </a:r>
          </a:p>
        </p:txBody>
      </p:sp>
      <p:sp>
        <p:nvSpPr>
          <p:cNvPr id="7" name="TextBox 6">
            <a:extLst>
              <a:ext uri="{FF2B5EF4-FFF2-40B4-BE49-F238E27FC236}">
                <a16:creationId xmlns:a16="http://schemas.microsoft.com/office/drawing/2014/main" id="{F300A96D-DF6C-E046-B791-6CE342E6ACC0}"/>
              </a:ext>
            </a:extLst>
          </p:cNvPr>
          <p:cNvSpPr txBox="1"/>
          <p:nvPr/>
        </p:nvSpPr>
        <p:spPr>
          <a:xfrm>
            <a:off x="8248267" y="-36698"/>
            <a:ext cx="4456387" cy="584775"/>
          </a:xfrm>
          <a:prstGeom prst="rect">
            <a:avLst/>
          </a:prstGeom>
          <a:noFill/>
        </p:spPr>
        <p:txBody>
          <a:bodyPr wrap="square" rtlCol="0">
            <a:spAutoFit/>
          </a:bodyPr>
          <a:lstStyle/>
          <a:p>
            <a:r>
              <a:rPr lang="en-US" sz="3200" b="1" dirty="0"/>
              <a:t>Case Study Two</a:t>
            </a:r>
          </a:p>
        </p:txBody>
      </p:sp>
      <p:sp>
        <p:nvSpPr>
          <p:cNvPr id="8" name="Rectangle 7">
            <a:extLst>
              <a:ext uri="{FF2B5EF4-FFF2-40B4-BE49-F238E27FC236}">
                <a16:creationId xmlns:a16="http://schemas.microsoft.com/office/drawing/2014/main" id="{47811E81-D9DF-A84D-BA4D-0E988410ACDE}"/>
              </a:ext>
            </a:extLst>
          </p:cNvPr>
          <p:cNvSpPr/>
          <p:nvPr/>
        </p:nvSpPr>
        <p:spPr>
          <a:xfrm>
            <a:off x="8248267" y="429482"/>
            <a:ext cx="2652714" cy="400110"/>
          </a:xfrm>
          <a:prstGeom prst="rect">
            <a:avLst/>
          </a:prstGeom>
        </p:spPr>
        <p:txBody>
          <a:bodyPr wrap="none">
            <a:spAutoFit/>
          </a:bodyPr>
          <a:lstStyle/>
          <a:p>
            <a:r>
              <a:rPr lang="en-US" sz="2000" b="1" dirty="0"/>
              <a:t>Minginui, Bay of Plenty</a:t>
            </a:r>
          </a:p>
        </p:txBody>
      </p:sp>
      <p:pic>
        <p:nvPicPr>
          <p:cNvPr id="29" name="Picture 28" descr="A screenshot of a cell phone&#10;&#10;Description automatically generated">
            <a:extLst>
              <a:ext uri="{FF2B5EF4-FFF2-40B4-BE49-F238E27FC236}">
                <a16:creationId xmlns:a16="http://schemas.microsoft.com/office/drawing/2014/main" id="{76E150D8-0312-B04B-9326-B27699A90079}"/>
              </a:ext>
            </a:extLst>
          </p:cNvPr>
          <p:cNvPicPr>
            <a:picLocks noChangeAspect="1"/>
          </p:cNvPicPr>
          <p:nvPr/>
        </p:nvPicPr>
        <p:blipFill>
          <a:blip r:embed="rId6"/>
          <a:stretch>
            <a:fillRect/>
          </a:stretch>
        </p:blipFill>
        <p:spPr>
          <a:xfrm>
            <a:off x="0" y="2923309"/>
            <a:ext cx="3847897" cy="3934691"/>
          </a:xfrm>
          <a:prstGeom prst="rect">
            <a:avLst/>
          </a:prstGeom>
          <a:solidFill>
            <a:schemeClr val="bg1"/>
          </a:solidFill>
        </p:spPr>
      </p:pic>
      <p:cxnSp>
        <p:nvCxnSpPr>
          <p:cNvPr id="10" name="Straight Arrow Connector 9">
            <a:extLst>
              <a:ext uri="{FF2B5EF4-FFF2-40B4-BE49-F238E27FC236}">
                <a16:creationId xmlns:a16="http://schemas.microsoft.com/office/drawing/2014/main" id="{63886BD2-F44A-F04E-AA8E-F4234939CE7F}"/>
              </a:ext>
            </a:extLst>
          </p:cNvPr>
          <p:cNvCxnSpPr>
            <a:cxnSpLocks/>
          </p:cNvCxnSpPr>
          <p:nvPr/>
        </p:nvCxnSpPr>
        <p:spPr>
          <a:xfrm flipH="1">
            <a:off x="2898029" y="4249301"/>
            <a:ext cx="377606" cy="315512"/>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4CC7B89C-580C-104C-977F-58042211AB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0939508"/>
      </p:ext>
    </p:extLst>
  </p:cSld>
  <p:clrMapOvr>
    <a:masterClrMapping/>
  </p:clrMapOvr>
  <mc:AlternateContent xmlns:mc="http://schemas.openxmlformats.org/markup-compatibility/2006">
    <mc:Choice xmlns:p14="http://schemas.microsoft.com/office/powerpoint/2010/main" Requires="p14">
      <p:transition spd="slow" p14:dur="2000" advTm="23092"/>
    </mc:Choice>
    <mc:Fallback>
      <p:transition spd="slow" advTm="23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86C8D-1516-084B-89FC-B5B4B2492302}"/>
              </a:ext>
            </a:extLst>
          </p:cNvPr>
          <p:cNvSpPr>
            <a:spLocks noGrp="1"/>
          </p:cNvSpPr>
          <p:nvPr>
            <p:ph idx="1"/>
          </p:nvPr>
        </p:nvSpPr>
        <p:spPr>
          <a:xfrm>
            <a:off x="838200" y="1114097"/>
            <a:ext cx="10515600" cy="5062866"/>
          </a:xfrm>
        </p:spPr>
        <p:txBody>
          <a:bodyPr>
            <a:normAutofit fontScale="92500" lnSpcReduction="20000"/>
          </a:bodyPr>
          <a:lstStyle/>
          <a:p>
            <a:r>
              <a:rPr lang="en-US" dirty="0"/>
              <a:t>Introduction</a:t>
            </a:r>
          </a:p>
          <a:p>
            <a:pPr lvl="1"/>
            <a:r>
              <a:rPr lang="en-US" dirty="0"/>
              <a:t>Opportunities</a:t>
            </a:r>
          </a:p>
          <a:p>
            <a:pPr lvl="1"/>
            <a:r>
              <a:rPr lang="en-US" dirty="0"/>
              <a:t>Benefits</a:t>
            </a:r>
          </a:p>
          <a:p>
            <a:r>
              <a:rPr lang="en-US" dirty="0"/>
              <a:t>Management Considerations</a:t>
            </a:r>
          </a:p>
          <a:p>
            <a:pPr lvl="1"/>
            <a:r>
              <a:rPr lang="en-US" dirty="0"/>
              <a:t>Objectives</a:t>
            </a:r>
          </a:p>
          <a:p>
            <a:pPr lvl="1"/>
            <a:r>
              <a:rPr lang="en-US" dirty="0"/>
              <a:t>Climate gradients</a:t>
            </a:r>
          </a:p>
          <a:p>
            <a:pPr lvl="1"/>
            <a:r>
              <a:rPr lang="en-US" dirty="0"/>
              <a:t>Site factors</a:t>
            </a:r>
          </a:p>
          <a:p>
            <a:pPr lvl="1"/>
            <a:r>
              <a:rPr lang="en-US" dirty="0"/>
              <a:t>Herbivores and omnivores</a:t>
            </a:r>
          </a:p>
          <a:p>
            <a:pPr lvl="1"/>
            <a:r>
              <a:rPr lang="en-US" dirty="0"/>
              <a:t>Seeds and dispersers</a:t>
            </a:r>
          </a:p>
          <a:p>
            <a:pPr lvl="1"/>
            <a:r>
              <a:rPr lang="en-US" dirty="0"/>
              <a:t>Weeds</a:t>
            </a:r>
          </a:p>
          <a:p>
            <a:r>
              <a:rPr lang="en-US" dirty="0"/>
              <a:t>Restoration Approaches</a:t>
            </a:r>
          </a:p>
          <a:p>
            <a:pPr lvl="1"/>
            <a:r>
              <a:rPr lang="en-US" dirty="0"/>
              <a:t>Locating your site on an active-to-passive restoration gradient</a:t>
            </a:r>
          </a:p>
          <a:p>
            <a:r>
              <a:rPr lang="en-US" dirty="0"/>
              <a:t>Case studies</a:t>
            </a:r>
          </a:p>
          <a:p>
            <a:pPr lvl="1"/>
            <a:r>
              <a:rPr lang="en-US" dirty="0"/>
              <a:t>Active restoration – Tukituki, Hawke’s Bay</a:t>
            </a:r>
          </a:p>
          <a:p>
            <a:pPr lvl="1"/>
            <a:r>
              <a:rPr lang="en-US" dirty="0"/>
              <a:t>Mixed active-passive restoration – Minginui, Bay of Plenty</a:t>
            </a:r>
          </a:p>
        </p:txBody>
      </p:sp>
      <p:sp>
        <p:nvSpPr>
          <p:cNvPr id="4" name="TextBox 3">
            <a:extLst>
              <a:ext uri="{FF2B5EF4-FFF2-40B4-BE49-F238E27FC236}">
                <a16:creationId xmlns:a16="http://schemas.microsoft.com/office/drawing/2014/main" id="{CD4C3507-533C-5B4E-84DA-740373B62E71}"/>
              </a:ext>
            </a:extLst>
          </p:cNvPr>
          <p:cNvSpPr txBox="1"/>
          <p:nvPr/>
        </p:nvSpPr>
        <p:spPr>
          <a:xfrm>
            <a:off x="720607" y="230944"/>
            <a:ext cx="3762704" cy="584775"/>
          </a:xfrm>
          <a:prstGeom prst="rect">
            <a:avLst/>
          </a:prstGeom>
          <a:noFill/>
        </p:spPr>
        <p:txBody>
          <a:bodyPr wrap="square" rtlCol="0">
            <a:spAutoFit/>
          </a:bodyPr>
          <a:lstStyle/>
          <a:p>
            <a:r>
              <a:rPr lang="en-US" sz="3200" b="1" dirty="0"/>
              <a:t>Presentation Outline</a:t>
            </a:r>
          </a:p>
        </p:txBody>
      </p:sp>
      <p:pic>
        <p:nvPicPr>
          <p:cNvPr id="6" name="Picture 5" descr="A picture containing drawing&#10;&#10;Description automatically generated">
            <a:extLst>
              <a:ext uri="{FF2B5EF4-FFF2-40B4-BE49-F238E27FC236}">
                <a16:creationId xmlns:a16="http://schemas.microsoft.com/office/drawing/2014/main" id="{4C50252F-7208-3F40-83C7-37B6CF5755CD}"/>
              </a:ext>
            </a:extLst>
          </p:cNvPr>
          <p:cNvPicPr>
            <a:picLocks noChangeAspect="1"/>
          </p:cNvPicPr>
          <p:nvPr/>
        </p:nvPicPr>
        <p:blipFill>
          <a:blip r:embed="rId5"/>
          <a:stretch>
            <a:fillRect/>
          </a:stretch>
        </p:blipFill>
        <p:spPr>
          <a:xfrm>
            <a:off x="11216205" y="7005"/>
            <a:ext cx="975795" cy="829426"/>
          </a:xfrm>
          <a:prstGeom prst="rect">
            <a:avLst/>
          </a:prstGeom>
        </p:spPr>
      </p:pic>
      <p:pic>
        <p:nvPicPr>
          <p:cNvPr id="7" name="Picture 6" descr="A tree with a mountain in the background&#10;&#10;Description automatically generated">
            <a:extLst>
              <a:ext uri="{FF2B5EF4-FFF2-40B4-BE49-F238E27FC236}">
                <a16:creationId xmlns:a16="http://schemas.microsoft.com/office/drawing/2014/main" id="{011C1A83-F24B-C54E-AEC2-047A08FD8004}"/>
              </a:ext>
            </a:extLst>
          </p:cNvPr>
          <p:cNvPicPr>
            <a:picLocks noChangeAspect="1"/>
          </p:cNvPicPr>
          <p:nvPr/>
        </p:nvPicPr>
        <p:blipFill>
          <a:blip r:embed="rId6"/>
          <a:stretch>
            <a:fillRect/>
          </a:stretch>
        </p:blipFill>
        <p:spPr>
          <a:xfrm>
            <a:off x="6344620" y="918028"/>
            <a:ext cx="4572000" cy="3429000"/>
          </a:xfrm>
          <a:prstGeom prst="rect">
            <a:avLst/>
          </a:prstGeom>
        </p:spPr>
      </p:pic>
      <p:pic>
        <p:nvPicPr>
          <p:cNvPr id="8" name="Audio 7">
            <a:hlinkClick r:id="" action="ppaction://media"/>
            <a:extLst>
              <a:ext uri="{FF2B5EF4-FFF2-40B4-BE49-F238E27FC236}">
                <a16:creationId xmlns:a16="http://schemas.microsoft.com/office/drawing/2014/main" id="{6072AD59-719E-D648-9EF4-F0048AD6F9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3160038"/>
      </p:ext>
    </p:extLst>
  </p:cSld>
  <p:clrMapOvr>
    <a:masterClrMapping/>
  </p:clrMapOvr>
  <mc:AlternateContent xmlns:mc="http://schemas.openxmlformats.org/markup-compatibility/2006">
    <mc:Choice xmlns:p14="http://schemas.microsoft.com/office/powerpoint/2010/main" Requires="p14">
      <p:transition spd="slow" p14:dur="2000" advTm="32855"/>
    </mc:Choice>
    <mc:Fallback>
      <p:transition spd="slow" advTm="32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2DDADF-60DB-8A4E-B171-438C2A0546C5}"/>
              </a:ext>
            </a:extLst>
          </p:cNvPr>
          <p:cNvSpPr txBox="1"/>
          <p:nvPr/>
        </p:nvSpPr>
        <p:spPr>
          <a:xfrm>
            <a:off x="136634" y="21669"/>
            <a:ext cx="4456387" cy="584775"/>
          </a:xfrm>
          <a:prstGeom prst="rect">
            <a:avLst/>
          </a:prstGeom>
          <a:noFill/>
        </p:spPr>
        <p:txBody>
          <a:bodyPr wrap="square" rtlCol="0">
            <a:spAutoFit/>
          </a:bodyPr>
          <a:lstStyle/>
          <a:p>
            <a:r>
              <a:rPr lang="en-US" sz="3200" b="1" dirty="0"/>
              <a:t>Case Study Two</a:t>
            </a:r>
          </a:p>
        </p:txBody>
      </p:sp>
      <p:pic>
        <p:nvPicPr>
          <p:cNvPr id="5" name="Picture 4" descr="A picture containing drawing&#10;&#10;Description automatically generated">
            <a:extLst>
              <a:ext uri="{FF2B5EF4-FFF2-40B4-BE49-F238E27FC236}">
                <a16:creationId xmlns:a16="http://schemas.microsoft.com/office/drawing/2014/main" id="{BE046A9B-D8FB-E24F-977D-1D844C4DDBCA}"/>
              </a:ext>
            </a:extLst>
          </p:cNvPr>
          <p:cNvPicPr>
            <a:picLocks noChangeAspect="1"/>
          </p:cNvPicPr>
          <p:nvPr/>
        </p:nvPicPr>
        <p:blipFill>
          <a:blip r:embed="rId5"/>
          <a:stretch>
            <a:fillRect/>
          </a:stretch>
        </p:blipFill>
        <p:spPr>
          <a:xfrm>
            <a:off x="11271560" y="88602"/>
            <a:ext cx="783806" cy="666235"/>
          </a:xfrm>
          <a:prstGeom prst="rect">
            <a:avLst/>
          </a:prstGeom>
        </p:spPr>
      </p:pic>
      <p:pic>
        <p:nvPicPr>
          <p:cNvPr id="6" name="Picture 5" descr="A close up of a map&#10;&#10;Description automatically generated">
            <a:extLst>
              <a:ext uri="{FF2B5EF4-FFF2-40B4-BE49-F238E27FC236}">
                <a16:creationId xmlns:a16="http://schemas.microsoft.com/office/drawing/2014/main" id="{93059C1E-EAB1-7F46-A13B-934BF5D52D75}"/>
              </a:ext>
            </a:extLst>
          </p:cNvPr>
          <p:cNvPicPr>
            <a:picLocks noChangeAspect="1"/>
          </p:cNvPicPr>
          <p:nvPr/>
        </p:nvPicPr>
        <p:blipFill>
          <a:blip r:embed="rId6"/>
          <a:stretch>
            <a:fillRect/>
          </a:stretch>
        </p:blipFill>
        <p:spPr>
          <a:xfrm>
            <a:off x="12975" y="1060170"/>
            <a:ext cx="4995819" cy="4311930"/>
          </a:xfrm>
          <a:prstGeom prst="rect">
            <a:avLst/>
          </a:prstGeom>
        </p:spPr>
      </p:pic>
      <p:pic>
        <p:nvPicPr>
          <p:cNvPr id="3" name="Picture 2" descr="A close up of a green field&#10;&#10;Description automatically generated">
            <a:extLst>
              <a:ext uri="{FF2B5EF4-FFF2-40B4-BE49-F238E27FC236}">
                <a16:creationId xmlns:a16="http://schemas.microsoft.com/office/drawing/2014/main" id="{D010282A-318A-B443-BB12-497331DDE1B6}"/>
              </a:ext>
            </a:extLst>
          </p:cNvPr>
          <p:cNvPicPr>
            <a:picLocks noChangeAspect="1"/>
          </p:cNvPicPr>
          <p:nvPr/>
        </p:nvPicPr>
        <p:blipFill>
          <a:blip r:embed="rId7"/>
          <a:stretch>
            <a:fillRect/>
          </a:stretch>
        </p:blipFill>
        <p:spPr>
          <a:xfrm>
            <a:off x="4995820" y="-25034"/>
            <a:ext cx="7196179" cy="5397134"/>
          </a:xfrm>
          <a:prstGeom prst="rect">
            <a:avLst/>
          </a:prstGeom>
        </p:spPr>
      </p:pic>
      <p:sp>
        <p:nvSpPr>
          <p:cNvPr id="17" name="Rectangle 16">
            <a:extLst>
              <a:ext uri="{FF2B5EF4-FFF2-40B4-BE49-F238E27FC236}">
                <a16:creationId xmlns:a16="http://schemas.microsoft.com/office/drawing/2014/main" id="{21B5FFBB-5A2A-FE4E-85A3-4A9359B81DC9}"/>
              </a:ext>
            </a:extLst>
          </p:cNvPr>
          <p:cNvSpPr/>
          <p:nvPr/>
        </p:nvSpPr>
        <p:spPr>
          <a:xfrm>
            <a:off x="136633" y="504938"/>
            <a:ext cx="2652714" cy="400110"/>
          </a:xfrm>
          <a:prstGeom prst="rect">
            <a:avLst/>
          </a:prstGeom>
        </p:spPr>
        <p:txBody>
          <a:bodyPr wrap="none">
            <a:spAutoFit/>
          </a:bodyPr>
          <a:lstStyle/>
          <a:p>
            <a:r>
              <a:rPr lang="en-US" sz="2000" b="1" dirty="0"/>
              <a:t>Minginui, Bay of Plenty</a:t>
            </a:r>
          </a:p>
        </p:txBody>
      </p:sp>
      <p:pic>
        <p:nvPicPr>
          <p:cNvPr id="9" name="Picture 8" descr="A picture containing drawing&#10;&#10;Description automatically generated">
            <a:extLst>
              <a:ext uri="{FF2B5EF4-FFF2-40B4-BE49-F238E27FC236}">
                <a16:creationId xmlns:a16="http://schemas.microsoft.com/office/drawing/2014/main" id="{C10EC43C-5FE7-AA42-A6C7-2A78F6445AB8}"/>
              </a:ext>
            </a:extLst>
          </p:cNvPr>
          <p:cNvPicPr>
            <a:picLocks noChangeAspect="1"/>
          </p:cNvPicPr>
          <p:nvPr/>
        </p:nvPicPr>
        <p:blipFill>
          <a:blip r:embed="rId5"/>
          <a:stretch>
            <a:fillRect/>
          </a:stretch>
        </p:blipFill>
        <p:spPr>
          <a:xfrm>
            <a:off x="11216204" y="6028574"/>
            <a:ext cx="975795" cy="829426"/>
          </a:xfrm>
          <a:prstGeom prst="rect">
            <a:avLst/>
          </a:prstGeom>
        </p:spPr>
      </p:pic>
      <p:sp>
        <p:nvSpPr>
          <p:cNvPr id="8" name="TextBox 7">
            <a:extLst>
              <a:ext uri="{FF2B5EF4-FFF2-40B4-BE49-F238E27FC236}">
                <a16:creationId xmlns:a16="http://schemas.microsoft.com/office/drawing/2014/main" id="{95AEECB9-7A21-5044-B972-A354107E902B}"/>
              </a:ext>
            </a:extLst>
          </p:cNvPr>
          <p:cNvSpPr txBox="1"/>
          <p:nvPr/>
        </p:nvSpPr>
        <p:spPr>
          <a:xfrm>
            <a:off x="12975" y="5372100"/>
            <a:ext cx="4995819" cy="646331"/>
          </a:xfrm>
          <a:prstGeom prst="rect">
            <a:avLst/>
          </a:prstGeom>
          <a:noFill/>
        </p:spPr>
        <p:txBody>
          <a:bodyPr wrap="square" rtlCol="0">
            <a:spAutoFit/>
          </a:bodyPr>
          <a:lstStyle/>
          <a:p>
            <a:r>
              <a:rPr lang="en-US" dirty="0"/>
              <a:t>Forbes, A. S. (2018).</a:t>
            </a:r>
          </a:p>
          <a:p>
            <a:r>
              <a:rPr lang="en-US" dirty="0"/>
              <a:t>Forbes &amp; Allen (2020).</a:t>
            </a:r>
          </a:p>
        </p:txBody>
      </p:sp>
      <p:pic>
        <p:nvPicPr>
          <p:cNvPr id="10" name="Audio 9">
            <a:hlinkClick r:id="" action="ppaction://media"/>
            <a:extLst>
              <a:ext uri="{FF2B5EF4-FFF2-40B4-BE49-F238E27FC236}">
                <a16:creationId xmlns:a16="http://schemas.microsoft.com/office/drawing/2014/main" id="{F36F4A18-BC7D-3B4D-AAD7-700D6E4F7F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53551245"/>
      </p:ext>
    </p:extLst>
  </p:cSld>
  <p:clrMapOvr>
    <a:masterClrMapping/>
  </p:clrMapOvr>
  <mc:AlternateContent xmlns:mc="http://schemas.openxmlformats.org/markup-compatibility/2006">
    <mc:Choice xmlns:p14="http://schemas.microsoft.com/office/powerpoint/2010/main" Requires="p14">
      <p:transition spd="slow" p14:dur="2000" advTm="28829"/>
    </mc:Choice>
    <mc:Fallback>
      <p:transition spd="slow" advTm="2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19C382-0727-3943-8AB9-14573DF0F255}"/>
              </a:ext>
            </a:extLst>
          </p:cNvPr>
          <p:cNvSpPr txBox="1"/>
          <p:nvPr/>
        </p:nvSpPr>
        <p:spPr>
          <a:xfrm>
            <a:off x="208727" y="170062"/>
            <a:ext cx="4456387" cy="584775"/>
          </a:xfrm>
          <a:prstGeom prst="rect">
            <a:avLst/>
          </a:prstGeom>
          <a:noFill/>
        </p:spPr>
        <p:txBody>
          <a:bodyPr wrap="square" rtlCol="0">
            <a:spAutoFit/>
          </a:bodyPr>
          <a:lstStyle/>
          <a:p>
            <a:r>
              <a:rPr lang="en-US" sz="3200" b="1" dirty="0"/>
              <a:t>Summary</a:t>
            </a:r>
          </a:p>
        </p:txBody>
      </p:sp>
      <p:sp>
        <p:nvSpPr>
          <p:cNvPr id="2" name="TextBox 1">
            <a:extLst>
              <a:ext uri="{FF2B5EF4-FFF2-40B4-BE49-F238E27FC236}">
                <a16:creationId xmlns:a16="http://schemas.microsoft.com/office/drawing/2014/main" id="{3923FD82-0587-914D-AC02-A94DDBFC3652}"/>
              </a:ext>
            </a:extLst>
          </p:cNvPr>
          <p:cNvSpPr txBox="1"/>
          <p:nvPr/>
        </p:nvSpPr>
        <p:spPr>
          <a:xfrm>
            <a:off x="208727" y="1801365"/>
            <a:ext cx="7572375"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There is growing interest in restoring native forest on plantation clear-fells</a:t>
            </a:r>
          </a:p>
          <a:p>
            <a:pPr marL="285750" indent="-285750">
              <a:buFont typeface="Arial" panose="020B0604020202020204" pitchFamily="34" charset="0"/>
              <a:buChar char="•"/>
            </a:pPr>
            <a:r>
              <a:rPr lang="en-US" sz="2400" dirty="0"/>
              <a:t>The issues and approaches for restoration are will vary among and within sites</a:t>
            </a:r>
          </a:p>
          <a:p>
            <a:pPr marL="285750" indent="-285750">
              <a:buFont typeface="Arial" panose="020B0604020202020204" pitchFamily="34" charset="0"/>
              <a:buChar char="•"/>
            </a:pPr>
            <a:r>
              <a:rPr lang="en-US" sz="2400" dirty="0"/>
              <a:t>A range of considerations are developed here to help guide decision making for forest restoration in clear-fells</a:t>
            </a:r>
          </a:p>
          <a:p>
            <a:pPr marL="285750" indent="-285750">
              <a:buFont typeface="Arial" panose="020B0604020202020204" pitchFamily="34" charset="0"/>
              <a:buChar char="•"/>
            </a:pPr>
            <a:r>
              <a:rPr lang="en-US" sz="2400" dirty="0"/>
              <a:t>Levels of interventions (planting and weed control) will vary among sites and the active-to-passive gradient provides a useful means of categorizing the restoration approach</a:t>
            </a:r>
          </a:p>
        </p:txBody>
      </p:sp>
      <p:graphicFrame>
        <p:nvGraphicFramePr>
          <p:cNvPr id="6" name="Diagram 5">
            <a:extLst>
              <a:ext uri="{FF2B5EF4-FFF2-40B4-BE49-F238E27FC236}">
                <a16:creationId xmlns:a16="http://schemas.microsoft.com/office/drawing/2014/main" id="{3295D1D3-2DA7-6A44-9404-63D5F7CD5721}"/>
              </a:ext>
            </a:extLst>
          </p:cNvPr>
          <p:cNvGraphicFramePr/>
          <p:nvPr>
            <p:extLst>
              <p:ext uri="{D42A27DB-BD31-4B8C-83A1-F6EECF244321}">
                <p14:modId xmlns:p14="http://schemas.microsoft.com/office/powerpoint/2010/main" val="1768207525"/>
              </p:ext>
            </p:extLst>
          </p:nvPr>
        </p:nvGraphicFramePr>
        <p:xfrm>
          <a:off x="6684580" y="1484163"/>
          <a:ext cx="6032937" cy="3889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a:extLst>
              <a:ext uri="{FF2B5EF4-FFF2-40B4-BE49-F238E27FC236}">
                <a16:creationId xmlns:a16="http://schemas.microsoft.com/office/drawing/2014/main" id="{3EFB9AE8-26E7-824C-91A9-0DB5C3C54D55}"/>
              </a:ext>
            </a:extLst>
          </p:cNvPr>
          <p:cNvSpPr/>
          <p:nvPr/>
        </p:nvSpPr>
        <p:spPr>
          <a:xfrm>
            <a:off x="208727" y="754837"/>
            <a:ext cx="5087739" cy="400110"/>
          </a:xfrm>
          <a:prstGeom prst="rect">
            <a:avLst/>
          </a:prstGeom>
        </p:spPr>
        <p:txBody>
          <a:bodyPr wrap="none">
            <a:spAutoFit/>
          </a:bodyPr>
          <a:lstStyle/>
          <a:p>
            <a:r>
              <a:rPr lang="en-US" sz="2000" b="1" dirty="0"/>
              <a:t>Restoring native forest in plantation clear-fells</a:t>
            </a:r>
          </a:p>
        </p:txBody>
      </p:sp>
      <p:pic>
        <p:nvPicPr>
          <p:cNvPr id="8" name="Picture 7" descr="A picture containing drawing&#10;&#10;Description automatically generated">
            <a:extLst>
              <a:ext uri="{FF2B5EF4-FFF2-40B4-BE49-F238E27FC236}">
                <a16:creationId xmlns:a16="http://schemas.microsoft.com/office/drawing/2014/main" id="{5DB32A4E-C4DB-F446-AE37-41907BE5B5E0}"/>
              </a:ext>
            </a:extLst>
          </p:cNvPr>
          <p:cNvPicPr>
            <a:picLocks noChangeAspect="1"/>
          </p:cNvPicPr>
          <p:nvPr/>
        </p:nvPicPr>
        <p:blipFill>
          <a:blip r:embed="rId10"/>
          <a:stretch>
            <a:fillRect/>
          </a:stretch>
        </p:blipFill>
        <p:spPr>
          <a:xfrm>
            <a:off x="11216205" y="7005"/>
            <a:ext cx="975795" cy="829426"/>
          </a:xfrm>
          <a:prstGeom prst="rect">
            <a:avLst/>
          </a:prstGeom>
        </p:spPr>
      </p:pic>
      <p:pic>
        <p:nvPicPr>
          <p:cNvPr id="5" name="Audio 4">
            <a:hlinkClick r:id="" action="ppaction://media"/>
            <a:extLst>
              <a:ext uri="{FF2B5EF4-FFF2-40B4-BE49-F238E27FC236}">
                <a16:creationId xmlns:a16="http://schemas.microsoft.com/office/drawing/2014/main" id="{A3478BCF-0FF4-084E-99A9-A562D46909E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7062700"/>
      </p:ext>
    </p:extLst>
  </p:cSld>
  <p:clrMapOvr>
    <a:masterClrMapping/>
  </p:clrMapOvr>
  <mc:AlternateContent xmlns:mc="http://schemas.openxmlformats.org/markup-compatibility/2006">
    <mc:Choice xmlns:p14="http://schemas.microsoft.com/office/powerpoint/2010/main" Requires="p14">
      <p:transition spd="slow" p14:dur="2000" advTm="34284"/>
    </mc:Choice>
    <mc:Fallback>
      <p:transition spd="slow" advTm="34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146B87-42F1-694A-8B4F-47DA687096A1}"/>
              </a:ext>
            </a:extLst>
          </p:cNvPr>
          <p:cNvSpPr txBox="1"/>
          <p:nvPr/>
        </p:nvSpPr>
        <p:spPr>
          <a:xfrm>
            <a:off x="638618" y="2284577"/>
            <a:ext cx="11091420" cy="4670509"/>
          </a:xfrm>
          <a:prstGeom prst="rect">
            <a:avLst/>
          </a:prstGeom>
          <a:noFill/>
        </p:spPr>
        <p:txBody>
          <a:bodyPr wrap="square" rtlCol="0">
            <a:spAutoFit/>
          </a:bodyPr>
          <a:lstStyle/>
          <a:p>
            <a:pPr marL="412750" indent="-412750">
              <a:spcBef>
                <a:spcPts val="300"/>
              </a:spcBef>
              <a:spcAft>
                <a:spcPts val="300"/>
              </a:spcAft>
            </a:pPr>
            <a:r>
              <a:rPr lang="en-NZ" b="1" dirty="0"/>
              <a:t>References:</a:t>
            </a:r>
          </a:p>
          <a:p>
            <a:pPr marL="412750" indent="-412750">
              <a:spcBef>
                <a:spcPts val="300"/>
              </a:spcBef>
              <a:spcAft>
                <a:spcPts val="300"/>
              </a:spcAft>
            </a:pPr>
            <a:r>
              <a:rPr lang="en-NZ" dirty="0"/>
              <a:t>Ewers, R. M., Kliskey, A. D., Walker, S., Rutledge, D., Harding, J. S., &amp; Didham, R. K. (2006). Past and future trajectories of forest loss in New Zealand. </a:t>
            </a:r>
            <a:r>
              <a:rPr lang="en-NZ" i="1" dirty="0"/>
              <a:t>Biological Conservation</a:t>
            </a:r>
            <a:r>
              <a:rPr lang="en-NZ" dirty="0"/>
              <a:t>, </a:t>
            </a:r>
            <a:r>
              <a:rPr lang="en-NZ" i="1" dirty="0"/>
              <a:t>133</a:t>
            </a:r>
            <a:r>
              <a:rPr lang="en-NZ" dirty="0"/>
              <a:t>(3), 312-325. </a:t>
            </a:r>
          </a:p>
          <a:p>
            <a:pPr marL="412750" indent="-412750">
              <a:spcBef>
                <a:spcPts val="300"/>
              </a:spcBef>
              <a:spcAft>
                <a:spcPts val="300"/>
              </a:spcAft>
            </a:pPr>
            <a:r>
              <a:rPr lang="en-NZ" dirty="0"/>
              <a:t>Forbes, A. S. (2018, July 28). Evaluation of regeneration potential project [blog post]. Retrieved from  </a:t>
            </a:r>
            <a:r>
              <a:rPr lang="en-NZ" dirty="0">
                <a:hlinkClick r:id="rId4"/>
              </a:rPr>
              <a:t>http://www.forbesecology.co.nz/blog/article/evaluation-of-regeneration-potential-project-report-7/</a:t>
            </a:r>
            <a:endParaRPr lang="en-NZ" dirty="0"/>
          </a:p>
          <a:p>
            <a:pPr marL="412750" indent="-412750">
              <a:spcBef>
                <a:spcPts val="300"/>
              </a:spcBef>
              <a:spcAft>
                <a:spcPts val="300"/>
              </a:spcAft>
            </a:pPr>
            <a:r>
              <a:rPr lang="en-NZ" dirty="0"/>
              <a:t>Forbes, A, S., &amp; Allen, R. (2020). Determining the balance between active and passive indigenous forest restoration after exotic plantation clear-fell. Manuscript in preparation.</a:t>
            </a:r>
          </a:p>
          <a:p>
            <a:pPr marL="412750" indent="-412750">
              <a:spcBef>
                <a:spcPts val="300"/>
              </a:spcBef>
              <a:spcAft>
                <a:spcPts val="300"/>
              </a:spcAft>
            </a:pPr>
            <a:r>
              <a:rPr lang="en-NZ" dirty="0"/>
              <a:t>Marlborough District Council. (2016). Guidelines for converting pine plantations to native vegetation in the Marlborough Sounds.  Retrieved from </a:t>
            </a:r>
            <a:r>
              <a:rPr lang="en-US" dirty="0">
                <a:hlinkClick r:id="rId5"/>
              </a:rPr>
              <a:t>https://www.marlborough.govt.nz/repository/libraries/id:1w1mps0ir17q9sgxanf9/hierarchy/Documents/Environment/Biodiversity/Guidelines%20for%20Pine%20Plantations%20List/A%20Pines_to_Native_Guidelines_Website_Reading_Website.pdf</a:t>
            </a:r>
            <a:r>
              <a:rPr lang="en-US" dirty="0"/>
              <a:t> </a:t>
            </a:r>
          </a:p>
          <a:p>
            <a:pPr marL="412750" indent="-412750">
              <a:spcBef>
                <a:spcPts val="300"/>
              </a:spcBef>
              <a:spcAft>
                <a:spcPts val="300"/>
              </a:spcAft>
            </a:pPr>
            <a:r>
              <a:rPr lang="en-NZ" dirty="0"/>
              <a:t>Ministry of Primary Industries. (2019). National exotic forest description. Retrieved from </a:t>
            </a:r>
            <a:r>
              <a:rPr lang="en-NZ" dirty="0">
                <a:hlinkClick r:id="rId6"/>
              </a:rPr>
              <a:t>https://www.mpi.govt.nz/dmsdocument/34425-2019-nefd-report-pdf</a:t>
            </a:r>
            <a:r>
              <a:rPr lang="en-NZ" dirty="0"/>
              <a:t> </a:t>
            </a:r>
          </a:p>
          <a:p>
            <a:endParaRPr lang="en-US" dirty="0"/>
          </a:p>
        </p:txBody>
      </p:sp>
      <p:sp>
        <p:nvSpPr>
          <p:cNvPr id="3" name="TextBox 2">
            <a:extLst>
              <a:ext uri="{FF2B5EF4-FFF2-40B4-BE49-F238E27FC236}">
                <a16:creationId xmlns:a16="http://schemas.microsoft.com/office/drawing/2014/main" id="{30CB42E4-4873-F648-814D-CE39EB9553A6}"/>
              </a:ext>
            </a:extLst>
          </p:cNvPr>
          <p:cNvSpPr txBox="1"/>
          <p:nvPr/>
        </p:nvSpPr>
        <p:spPr>
          <a:xfrm>
            <a:off x="638618" y="243156"/>
            <a:ext cx="2765629" cy="1785104"/>
          </a:xfrm>
          <a:prstGeom prst="rect">
            <a:avLst/>
          </a:prstGeom>
          <a:noFill/>
        </p:spPr>
        <p:txBody>
          <a:bodyPr wrap="none" rtlCol="0">
            <a:spAutoFit/>
          </a:bodyPr>
          <a:lstStyle/>
          <a:p>
            <a:pPr>
              <a:spcBef>
                <a:spcPts val="300"/>
              </a:spcBef>
              <a:spcAft>
                <a:spcPts val="300"/>
              </a:spcAft>
            </a:pPr>
            <a:r>
              <a:rPr lang="en-US" b="1" dirty="0"/>
              <a:t>Contact Details:</a:t>
            </a:r>
          </a:p>
          <a:p>
            <a:pPr>
              <a:spcBef>
                <a:spcPts val="300"/>
              </a:spcBef>
              <a:spcAft>
                <a:spcPts val="300"/>
              </a:spcAft>
            </a:pPr>
            <a:r>
              <a:rPr lang="en-US" dirty="0"/>
              <a:t>Forbes Ecology Limited</a:t>
            </a:r>
          </a:p>
          <a:p>
            <a:pPr>
              <a:spcBef>
                <a:spcPts val="300"/>
              </a:spcBef>
              <a:spcAft>
                <a:spcPts val="300"/>
              </a:spcAft>
            </a:pPr>
            <a:r>
              <a:rPr lang="en-US" dirty="0"/>
              <a:t>Dr Adam Forbes</a:t>
            </a:r>
          </a:p>
          <a:p>
            <a:pPr>
              <a:spcBef>
                <a:spcPts val="300"/>
              </a:spcBef>
              <a:spcAft>
                <a:spcPts val="300"/>
              </a:spcAft>
            </a:pPr>
            <a:r>
              <a:rPr lang="en-US" dirty="0">
                <a:hlinkClick r:id="rId7"/>
              </a:rPr>
              <a:t>adam@forbesecology.co.nz</a:t>
            </a:r>
            <a:endParaRPr lang="en-US" dirty="0"/>
          </a:p>
          <a:p>
            <a:pPr>
              <a:spcBef>
                <a:spcPts val="300"/>
              </a:spcBef>
              <a:spcAft>
                <a:spcPts val="300"/>
              </a:spcAft>
            </a:pPr>
            <a:r>
              <a:rPr lang="en-US" dirty="0">
                <a:hlinkClick r:id="rId8"/>
              </a:rPr>
              <a:t>www.forbesecology.co.nz</a:t>
            </a:r>
            <a:r>
              <a:rPr lang="en-US" dirty="0"/>
              <a:t> </a:t>
            </a:r>
          </a:p>
        </p:txBody>
      </p:sp>
      <p:pic>
        <p:nvPicPr>
          <p:cNvPr id="7" name="Picture 6" descr="A picture containing drawing&#10;&#10;Description automatically generated">
            <a:extLst>
              <a:ext uri="{FF2B5EF4-FFF2-40B4-BE49-F238E27FC236}">
                <a16:creationId xmlns:a16="http://schemas.microsoft.com/office/drawing/2014/main" id="{EA69207B-2C89-9746-BA7D-7448368EBE1E}"/>
              </a:ext>
            </a:extLst>
          </p:cNvPr>
          <p:cNvPicPr>
            <a:picLocks noChangeAspect="1"/>
          </p:cNvPicPr>
          <p:nvPr/>
        </p:nvPicPr>
        <p:blipFill>
          <a:blip r:embed="rId9"/>
          <a:stretch>
            <a:fillRect/>
          </a:stretch>
        </p:blipFill>
        <p:spPr>
          <a:xfrm>
            <a:off x="10653823" y="7005"/>
            <a:ext cx="1538177" cy="1307451"/>
          </a:xfrm>
          <a:prstGeom prst="rect">
            <a:avLst/>
          </a:prstGeom>
        </p:spPr>
      </p:pic>
      <p:pic>
        <p:nvPicPr>
          <p:cNvPr id="5" name="Audio 4">
            <a:hlinkClick r:id="" action="ppaction://media"/>
            <a:extLst>
              <a:ext uri="{FF2B5EF4-FFF2-40B4-BE49-F238E27FC236}">
                <a16:creationId xmlns:a16="http://schemas.microsoft.com/office/drawing/2014/main" id="{7EECDCDE-4054-5441-AD0D-1B4CF70FC7F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31336038"/>
      </p:ext>
    </p:extLst>
  </p:cSld>
  <p:clrMapOvr>
    <a:masterClrMapping/>
  </p:clrMapOvr>
  <mc:AlternateContent xmlns:mc="http://schemas.openxmlformats.org/markup-compatibility/2006">
    <mc:Choice xmlns:p14="http://schemas.microsoft.com/office/powerpoint/2010/main" Requires="p14">
      <p:transition spd="slow" p14:dur="2000" advTm="12887"/>
    </mc:Choice>
    <mc:Fallback>
      <p:transition spd="slow" advTm="12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9A57DC-F5AE-FF4D-9A98-07E375F450FE}"/>
              </a:ext>
            </a:extLst>
          </p:cNvPr>
          <p:cNvSpPr txBox="1"/>
          <p:nvPr/>
        </p:nvSpPr>
        <p:spPr>
          <a:xfrm>
            <a:off x="7696117" y="0"/>
            <a:ext cx="2869324" cy="584775"/>
          </a:xfrm>
          <a:prstGeom prst="rect">
            <a:avLst/>
          </a:prstGeom>
          <a:noFill/>
        </p:spPr>
        <p:txBody>
          <a:bodyPr wrap="square" rtlCol="0">
            <a:spAutoFit/>
          </a:bodyPr>
          <a:lstStyle/>
          <a:p>
            <a:r>
              <a:rPr lang="en-US" sz="3200" b="1"/>
              <a:t>Opportunities</a:t>
            </a:r>
            <a:endParaRPr lang="en-US" sz="3200" b="1" dirty="0"/>
          </a:p>
        </p:txBody>
      </p:sp>
      <p:sp>
        <p:nvSpPr>
          <p:cNvPr id="5" name="TextBox 4">
            <a:extLst>
              <a:ext uri="{FF2B5EF4-FFF2-40B4-BE49-F238E27FC236}">
                <a16:creationId xmlns:a16="http://schemas.microsoft.com/office/drawing/2014/main" id="{F56E2E45-6DD0-514B-823A-E8CD56F11D64}"/>
              </a:ext>
            </a:extLst>
          </p:cNvPr>
          <p:cNvSpPr txBox="1"/>
          <p:nvPr/>
        </p:nvSpPr>
        <p:spPr>
          <a:xfrm>
            <a:off x="6529468" y="502914"/>
            <a:ext cx="8071945" cy="400110"/>
          </a:xfrm>
          <a:prstGeom prst="rect">
            <a:avLst/>
          </a:prstGeom>
          <a:noFill/>
        </p:spPr>
        <p:txBody>
          <a:bodyPr wrap="square" rtlCol="0">
            <a:spAutoFit/>
          </a:bodyPr>
          <a:lstStyle/>
          <a:p>
            <a:r>
              <a:rPr lang="en-US" sz="2000" b="1" dirty="0"/>
              <a:t>Significant national exotic plantation estate</a:t>
            </a:r>
          </a:p>
        </p:txBody>
      </p:sp>
      <p:pic>
        <p:nvPicPr>
          <p:cNvPr id="8" name="Picture 7" descr="A screenshot of a cell phone&#10;&#10;Description automatically generated">
            <a:extLst>
              <a:ext uri="{FF2B5EF4-FFF2-40B4-BE49-F238E27FC236}">
                <a16:creationId xmlns:a16="http://schemas.microsoft.com/office/drawing/2014/main" id="{B825BC8A-1140-EB4A-9BF1-A76CF6078AD4}"/>
              </a:ext>
            </a:extLst>
          </p:cNvPr>
          <p:cNvPicPr>
            <a:picLocks noChangeAspect="1"/>
          </p:cNvPicPr>
          <p:nvPr/>
        </p:nvPicPr>
        <p:blipFill>
          <a:blip r:embed="rId5"/>
          <a:stretch>
            <a:fillRect/>
          </a:stretch>
        </p:blipFill>
        <p:spPr>
          <a:xfrm>
            <a:off x="0" y="0"/>
            <a:ext cx="6289796" cy="3484110"/>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CFDCBA25-357D-B648-BF17-FD1AB159D256}"/>
              </a:ext>
            </a:extLst>
          </p:cNvPr>
          <p:cNvPicPr>
            <a:picLocks noChangeAspect="1"/>
          </p:cNvPicPr>
          <p:nvPr/>
        </p:nvPicPr>
        <p:blipFill>
          <a:blip r:embed="rId6"/>
          <a:stretch>
            <a:fillRect/>
          </a:stretch>
        </p:blipFill>
        <p:spPr>
          <a:xfrm>
            <a:off x="0" y="3173306"/>
            <a:ext cx="6289797" cy="3684694"/>
          </a:xfrm>
          <a:prstGeom prst="rect">
            <a:avLst/>
          </a:prstGeom>
        </p:spPr>
      </p:pic>
      <p:pic>
        <p:nvPicPr>
          <p:cNvPr id="7" name="Picture 6" descr="A tree in a forest&#10;&#10;Description automatically generated">
            <a:extLst>
              <a:ext uri="{FF2B5EF4-FFF2-40B4-BE49-F238E27FC236}">
                <a16:creationId xmlns:a16="http://schemas.microsoft.com/office/drawing/2014/main" id="{0BEB89F6-3605-7F4E-B32C-A803881D1880}"/>
              </a:ext>
            </a:extLst>
          </p:cNvPr>
          <p:cNvPicPr>
            <a:picLocks noChangeAspect="1"/>
          </p:cNvPicPr>
          <p:nvPr/>
        </p:nvPicPr>
        <p:blipFill rotWithShape="1">
          <a:blip r:embed="rId7"/>
          <a:srcRect t="17248"/>
          <a:stretch/>
        </p:blipFill>
        <p:spPr>
          <a:xfrm>
            <a:off x="7081160" y="1221273"/>
            <a:ext cx="4099237" cy="5070971"/>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C7ECCBD7-2D1B-6E46-A3AD-25387F1C04F2}"/>
              </a:ext>
            </a:extLst>
          </p:cNvPr>
          <p:cNvPicPr>
            <a:picLocks noChangeAspect="1"/>
          </p:cNvPicPr>
          <p:nvPr/>
        </p:nvPicPr>
        <p:blipFill>
          <a:blip r:embed="rId8"/>
          <a:stretch>
            <a:fillRect/>
          </a:stretch>
        </p:blipFill>
        <p:spPr>
          <a:xfrm>
            <a:off x="11216205" y="7005"/>
            <a:ext cx="975795" cy="829426"/>
          </a:xfrm>
          <a:prstGeom prst="rect">
            <a:avLst/>
          </a:prstGeom>
        </p:spPr>
      </p:pic>
      <p:pic>
        <p:nvPicPr>
          <p:cNvPr id="3" name="Audio 2">
            <a:hlinkClick r:id="" action="ppaction://media"/>
            <a:extLst>
              <a:ext uri="{FF2B5EF4-FFF2-40B4-BE49-F238E27FC236}">
                <a16:creationId xmlns:a16="http://schemas.microsoft.com/office/drawing/2014/main" id="{A21F1D9C-9178-4E4C-9A87-01ABE2BC85F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34083431"/>
      </p:ext>
    </p:extLst>
  </p:cSld>
  <p:clrMapOvr>
    <a:masterClrMapping/>
  </p:clrMapOvr>
  <mc:AlternateContent xmlns:mc="http://schemas.openxmlformats.org/markup-compatibility/2006">
    <mc:Choice xmlns:p14="http://schemas.microsoft.com/office/powerpoint/2010/main" Requires="p14">
      <p:transition spd="slow" p14:dur="2000" advTm="34913"/>
    </mc:Choice>
    <mc:Fallback>
      <p:transition spd="slow" advTm="3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with text&#10;&#10;Description automatically generated">
            <a:extLst>
              <a:ext uri="{FF2B5EF4-FFF2-40B4-BE49-F238E27FC236}">
                <a16:creationId xmlns:a16="http://schemas.microsoft.com/office/drawing/2014/main" id="{6CCFBFCC-F01F-354B-BB2D-5D07489EA925}"/>
              </a:ext>
            </a:extLst>
          </p:cNvPr>
          <p:cNvPicPr>
            <a:picLocks noChangeAspect="1"/>
          </p:cNvPicPr>
          <p:nvPr/>
        </p:nvPicPr>
        <p:blipFill>
          <a:blip r:embed="rId5"/>
          <a:stretch>
            <a:fillRect/>
          </a:stretch>
        </p:blipFill>
        <p:spPr>
          <a:xfrm>
            <a:off x="6959230" y="894045"/>
            <a:ext cx="5232770" cy="5865102"/>
          </a:xfrm>
          <a:prstGeom prst="rect">
            <a:avLst/>
          </a:prstGeom>
        </p:spPr>
      </p:pic>
      <p:sp>
        <p:nvSpPr>
          <p:cNvPr id="3" name="TextBox 2">
            <a:extLst>
              <a:ext uri="{FF2B5EF4-FFF2-40B4-BE49-F238E27FC236}">
                <a16:creationId xmlns:a16="http://schemas.microsoft.com/office/drawing/2014/main" id="{BE0461FE-04F0-384E-8C66-D60B42EBDF3B}"/>
              </a:ext>
            </a:extLst>
          </p:cNvPr>
          <p:cNvSpPr txBox="1"/>
          <p:nvPr/>
        </p:nvSpPr>
        <p:spPr>
          <a:xfrm>
            <a:off x="7076188" y="1245033"/>
            <a:ext cx="3068884" cy="369332"/>
          </a:xfrm>
          <a:prstGeom prst="rect">
            <a:avLst/>
          </a:prstGeom>
          <a:noFill/>
        </p:spPr>
        <p:txBody>
          <a:bodyPr wrap="square" rtlCol="0">
            <a:spAutoFit/>
          </a:bodyPr>
          <a:lstStyle/>
          <a:p>
            <a:r>
              <a:rPr lang="en-US" dirty="0"/>
              <a:t>Ewers et al. (2006).</a:t>
            </a:r>
          </a:p>
        </p:txBody>
      </p:sp>
      <p:sp>
        <p:nvSpPr>
          <p:cNvPr id="6" name="TextBox 5">
            <a:extLst>
              <a:ext uri="{FF2B5EF4-FFF2-40B4-BE49-F238E27FC236}">
                <a16:creationId xmlns:a16="http://schemas.microsoft.com/office/drawing/2014/main" id="{CA436B9B-F9FF-3844-B282-D78624EE908E}"/>
              </a:ext>
            </a:extLst>
          </p:cNvPr>
          <p:cNvSpPr txBox="1"/>
          <p:nvPr/>
        </p:nvSpPr>
        <p:spPr>
          <a:xfrm>
            <a:off x="355964" y="48900"/>
            <a:ext cx="2622237" cy="584775"/>
          </a:xfrm>
          <a:prstGeom prst="rect">
            <a:avLst/>
          </a:prstGeom>
          <a:noFill/>
        </p:spPr>
        <p:txBody>
          <a:bodyPr wrap="square" rtlCol="0">
            <a:spAutoFit/>
          </a:bodyPr>
          <a:lstStyle/>
          <a:p>
            <a:pPr algn="ctr"/>
            <a:r>
              <a:rPr lang="en-US" sz="3200" b="1" dirty="0"/>
              <a:t>Opportunities</a:t>
            </a:r>
          </a:p>
        </p:txBody>
      </p:sp>
      <p:sp>
        <p:nvSpPr>
          <p:cNvPr id="7" name="TextBox 6">
            <a:extLst>
              <a:ext uri="{FF2B5EF4-FFF2-40B4-BE49-F238E27FC236}">
                <a16:creationId xmlns:a16="http://schemas.microsoft.com/office/drawing/2014/main" id="{5BE684B1-9047-2D4D-B702-DEA4F8F666B5}"/>
              </a:ext>
            </a:extLst>
          </p:cNvPr>
          <p:cNvSpPr txBox="1"/>
          <p:nvPr/>
        </p:nvSpPr>
        <p:spPr>
          <a:xfrm>
            <a:off x="355964" y="636430"/>
            <a:ext cx="6205784" cy="707886"/>
          </a:xfrm>
          <a:prstGeom prst="rect">
            <a:avLst/>
          </a:prstGeom>
          <a:noFill/>
        </p:spPr>
        <p:txBody>
          <a:bodyPr wrap="square" rtlCol="0">
            <a:spAutoFit/>
          </a:bodyPr>
          <a:lstStyle/>
          <a:p>
            <a:r>
              <a:rPr lang="en-US" sz="2000" b="1" dirty="0"/>
              <a:t>Large-scale restoration of permanent natural forest cover, and forest ecosystems</a:t>
            </a:r>
          </a:p>
        </p:txBody>
      </p:sp>
      <p:pic>
        <p:nvPicPr>
          <p:cNvPr id="9" name="Picture 8" descr="A group of bushes in a wooded area&#10;&#10;Description automatically generated">
            <a:extLst>
              <a:ext uri="{FF2B5EF4-FFF2-40B4-BE49-F238E27FC236}">
                <a16:creationId xmlns:a16="http://schemas.microsoft.com/office/drawing/2014/main" id="{52CE4BD7-BDFC-BB42-B12A-C20ECC35EB0A}"/>
              </a:ext>
            </a:extLst>
          </p:cNvPr>
          <p:cNvPicPr>
            <a:picLocks noChangeAspect="1"/>
          </p:cNvPicPr>
          <p:nvPr/>
        </p:nvPicPr>
        <p:blipFill rotWithShape="1">
          <a:blip r:embed="rId6"/>
          <a:srcRect r="1340"/>
          <a:stretch/>
        </p:blipFill>
        <p:spPr>
          <a:xfrm>
            <a:off x="786989" y="1349826"/>
            <a:ext cx="5425125" cy="3093097"/>
          </a:xfrm>
          <a:prstGeom prst="rect">
            <a:avLst/>
          </a:prstGeom>
        </p:spPr>
      </p:pic>
      <p:pic>
        <p:nvPicPr>
          <p:cNvPr id="13" name="Picture 12">
            <a:extLst>
              <a:ext uri="{FF2B5EF4-FFF2-40B4-BE49-F238E27FC236}">
                <a16:creationId xmlns:a16="http://schemas.microsoft.com/office/drawing/2014/main" id="{F2299C53-8DAE-7147-909B-C3CF9C1A34D0}"/>
              </a:ext>
            </a:extLst>
          </p:cNvPr>
          <p:cNvPicPr>
            <a:picLocks noChangeAspect="1"/>
          </p:cNvPicPr>
          <p:nvPr/>
        </p:nvPicPr>
        <p:blipFill>
          <a:blip r:embed="rId7"/>
          <a:stretch>
            <a:fillRect/>
          </a:stretch>
        </p:blipFill>
        <p:spPr>
          <a:xfrm>
            <a:off x="778481" y="4417902"/>
            <a:ext cx="1231900" cy="1638300"/>
          </a:xfrm>
          <a:prstGeom prst="rect">
            <a:avLst/>
          </a:prstGeom>
        </p:spPr>
      </p:pic>
      <p:pic>
        <p:nvPicPr>
          <p:cNvPr id="14" name="Picture 13">
            <a:extLst>
              <a:ext uri="{FF2B5EF4-FFF2-40B4-BE49-F238E27FC236}">
                <a16:creationId xmlns:a16="http://schemas.microsoft.com/office/drawing/2014/main" id="{D321007F-726D-D744-BD5E-75B521F46F57}"/>
              </a:ext>
            </a:extLst>
          </p:cNvPr>
          <p:cNvPicPr>
            <a:picLocks noChangeAspect="1"/>
          </p:cNvPicPr>
          <p:nvPr/>
        </p:nvPicPr>
        <p:blipFill>
          <a:blip r:embed="rId8"/>
          <a:stretch>
            <a:fillRect/>
          </a:stretch>
        </p:blipFill>
        <p:spPr>
          <a:xfrm>
            <a:off x="2010381" y="4417901"/>
            <a:ext cx="2466450" cy="1638299"/>
          </a:xfrm>
          <a:prstGeom prst="rect">
            <a:avLst/>
          </a:prstGeom>
        </p:spPr>
      </p:pic>
      <p:pic>
        <p:nvPicPr>
          <p:cNvPr id="15" name="Picture 14">
            <a:extLst>
              <a:ext uri="{FF2B5EF4-FFF2-40B4-BE49-F238E27FC236}">
                <a16:creationId xmlns:a16="http://schemas.microsoft.com/office/drawing/2014/main" id="{C5475B77-2AAF-904E-ACD4-5A5D87DA6EDE}"/>
              </a:ext>
            </a:extLst>
          </p:cNvPr>
          <p:cNvPicPr>
            <a:picLocks noChangeAspect="1"/>
          </p:cNvPicPr>
          <p:nvPr/>
        </p:nvPicPr>
        <p:blipFill rotWithShape="1">
          <a:blip r:embed="rId9"/>
          <a:srcRect l="26728" t="7038" r="19506" b="3105"/>
          <a:stretch/>
        </p:blipFill>
        <p:spPr>
          <a:xfrm>
            <a:off x="4465655" y="4417899"/>
            <a:ext cx="1746459" cy="163830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1910F43-64AA-2546-9266-59BCEAF61FD3}"/>
              </a:ext>
            </a:extLst>
          </p:cNvPr>
          <p:cNvPicPr>
            <a:picLocks noChangeAspect="1"/>
          </p:cNvPicPr>
          <p:nvPr/>
        </p:nvPicPr>
        <p:blipFill>
          <a:blip r:embed="rId10"/>
          <a:stretch>
            <a:fillRect/>
          </a:stretch>
        </p:blipFill>
        <p:spPr>
          <a:xfrm>
            <a:off x="11216205" y="7005"/>
            <a:ext cx="975795" cy="829426"/>
          </a:xfrm>
          <a:prstGeom prst="rect">
            <a:avLst/>
          </a:prstGeom>
        </p:spPr>
      </p:pic>
      <p:pic>
        <p:nvPicPr>
          <p:cNvPr id="5" name="Audio 4">
            <a:hlinkClick r:id="" action="ppaction://media"/>
            <a:extLst>
              <a:ext uri="{FF2B5EF4-FFF2-40B4-BE49-F238E27FC236}">
                <a16:creationId xmlns:a16="http://schemas.microsoft.com/office/drawing/2014/main" id="{EFD87720-0759-A547-BEB1-05BE7A67A11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89695091"/>
      </p:ext>
    </p:extLst>
  </p:cSld>
  <p:clrMapOvr>
    <a:masterClrMapping/>
  </p:clrMapOvr>
  <mc:AlternateContent xmlns:mc="http://schemas.openxmlformats.org/markup-compatibility/2006">
    <mc:Choice xmlns:p14="http://schemas.microsoft.com/office/powerpoint/2010/main" Requires="p14">
      <p:transition spd="slow" p14:dur="2000" advTm="29536"/>
    </mc:Choice>
    <mc:Fallback>
      <p:transition spd="slow" advTm="2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7A3BBE-5D98-8C49-AA67-02182D51E936}"/>
              </a:ext>
            </a:extLst>
          </p:cNvPr>
          <p:cNvSpPr txBox="1"/>
          <p:nvPr/>
        </p:nvSpPr>
        <p:spPr>
          <a:xfrm>
            <a:off x="349615" y="1055064"/>
            <a:ext cx="4683211" cy="400110"/>
          </a:xfrm>
          <a:prstGeom prst="rect">
            <a:avLst/>
          </a:prstGeom>
          <a:noFill/>
        </p:spPr>
        <p:txBody>
          <a:bodyPr wrap="square" rtlCol="0">
            <a:spAutoFit/>
          </a:bodyPr>
          <a:lstStyle/>
          <a:p>
            <a:r>
              <a:rPr lang="en-US" sz="2000" b="1" dirty="0"/>
              <a:t>Māori cultural values of </a:t>
            </a:r>
            <a:r>
              <a:rPr lang="en-US" sz="2000" b="1" dirty="0" err="1"/>
              <a:t>Ngahere</a:t>
            </a:r>
            <a:r>
              <a:rPr lang="en-US" sz="2000" b="1" dirty="0"/>
              <a:t> (forest)^ </a:t>
            </a:r>
          </a:p>
        </p:txBody>
      </p:sp>
      <p:sp>
        <p:nvSpPr>
          <p:cNvPr id="4" name="TextBox 3">
            <a:extLst>
              <a:ext uri="{FF2B5EF4-FFF2-40B4-BE49-F238E27FC236}">
                <a16:creationId xmlns:a16="http://schemas.microsoft.com/office/drawing/2014/main" id="{7D3D0A82-D451-6D4A-8DAD-959D71671001}"/>
              </a:ext>
            </a:extLst>
          </p:cNvPr>
          <p:cNvSpPr txBox="1"/>
          <p:nvPr/>
        </p:nvSpPr>
        <p:spPr>
          <a:xfrm>
            <a:off x="7159176" y="1020232"/>
            <a:ext cx="4609070" cy="400110"/>
          </a:xfrm>
          <a:prstGeom prst="rect">
            <a:avLst/>
          </a:prstGeom>
          <a:noFill/>
        </p:spPr>
        <p:txBody>
          <a:bodyPr wrap="square" rtlCol="0">
            <a:spAutoFit/>
          </a:bodyPr>
          <a:lstStyle/>
          <a:p>
            <a:r>
              <a:rPr lang="en-US" sz="2000" b="1" dirty="0"/>
              <a:t>Soil and water quality conservation </a:t>
            </a:r>
          </a:p>
        </p:txBody>
      </p:sp>
      <p:sp>
        <p:nvSpPr>
          <p:cNvPr id="6" name="Rectangle 5">
            <a:extLst>
              <a:ext uri="{FF2B5EF4-FFF2-40B4-BE49-F238E27FC236}">
                <a16:creationId xmlns:a16="http://schemas.microsoft.com/office/drawing/2014/main" id="{65AF226A-5DB6-ED42-9DB6-01F1F98C6125}"/>
              </a:ext>
            </a:extLst>
          </p:cNvPr>
          <p:cNvSpPr/>
          <p:nvPr/>
        </p:nvSpPr>
        <p:spPr>
          <a:xfrm>
            <a:off x="520834" y="5760823"/>
            <a:ext cx="4340772" cy="461665"/>
          </a:xfrm>
          <a:prstGeom prst="rect">
            <a:avLst/>
          </a:prstGeom>
        </p:spPr>
        <p:txBody>
          <a:bodyPr wrap="square">
            <a:spAutoFit/>
          </a:bodyPr>
          <a:lstStyle/>
          <a:p>
            <a:r>
              <a:rPr lang="en-US" sz="1200" dirty="0">
                <a:hlinkClick r:id="rId5"/>
              </a:rPr>
              <a:t>https://www.landcareresearch.co.nz/__data/assets/pdf_file/0017/43910/maori_values_native_forest.pdf</a:t>
            </a:r>
            <a:r>
              <a:rPr lang="en-US" sz="1200" dirty="0"/>
              <a:t> </a:t>
            </a:r>
          </a:p>
        </p:txBody>
      </p:sp>
      <p:sp>
        <p:nvSpPr>
          <p:cNvPr id="7" name="TextBox 6">
            <a:extLst>
              <a:ext uri="{FF2B5EF4-FFF2-40B4-BE49-F238E27FC236}">
                <a16:creationId xmlns:a16="http://schemas.microsoft.com/office/drawing/2014/main" id="{2CA3F813-B138-8B40-A036-F99485EE336C}"/>
              </a:ext>
            </a:extLst>
          </p:cNvPr>
          <p:cNvSpPr txBox="1"/>
          <p:nvPr/>
        </p:nvSpPr>
        <p:spPr>
          <a:xfrm>
            <a:off x="466716" y="1859339"/>
            <a:ext cx="5192111" cy="3293209"/>
          </a:xfrm>
          <a:prstGeom prst="rect">
            <a:avLst/>
          </a:prstGeom>
          <a:noFill/>
        </p:spPr>
        <p:txBody>
          <a:bodyPr wrap="square" rtlCol="0">
            <a:spAutoFit/>
          </a:bodyPr>
          <a:lstStyle/>
          <a:p>
            <a:pPr>
              <a:lnSpc>
                <a:spcPct val="200000"/>
              </a:lnSpc>
            </a:pPr>
            <a:r>
              <a:rPr lang="en-US" sz="1900" dirty="0"/>
              <a:t>Food sources – kai o </a:t>
            </a:r>
            <a:r>
              <a:rPr lang="en-US" sz="1900" dirty="0" err="1"/>
              <a:t>te</a:t>
            </a:r>
            <a:r>
              <a:rPr lang="en-US" sz="1900" dirty="0"/>
              <a:t> </a:t>
            </a:r>
            <a:r>
              <a:rPr lang="en-US" sz="1900" dirty="0" err="1"/>
              <a:t>ngahere</a:t>
            </a:r>
            <a:endParaRPr lang="en-US" sz="1900" dirty="0"/>
          </a:p>
          <a:p>
            <a:pPr>
              <a:lnSpc>
                <a:spcPct val="200000"/>
              </a:lnSpc>
            </a:pPr>
            <a:r>
              <a:rPr lang="en-US" sz="1900" dirty="0"/>
              <a:t>Learning – wānanga o </a:t>
            </a:r>
            <a:r>
              <a:rPr lang="en-US" sz="1900" dirty="0" err="1"/>
              <a:t>te</a:t>
            </a:r>
            <a:r>
              <a:rPr lang="en-US" sz="1900" dirty="0"/>
              <a:t> </a:t>
            </a:r>
            <a:r>
              <a:rPr lang="en-US" sz="1900" dirty="0" err="1"/>
              <a:t>ngahere</a:t>
            </a:r>
            <a:endParaRPr lang="en-US" sz="1900" dirty="0"/>
          </a:p>
          <a:p>
            <a:pPr>
              <a:lnSpc>
                <a:spcPct val="200000"/>
              </a:lnSpc>
            </a:pPr>
            <a:r>
              <a:rPr lang="en-US" sz="1900" dirty="0"/>
              <a:t>Medicine – </a:t>
            </a:r>
            <a:r>
              <a:rPr lang="en-US" sz="1900" dirty="0" err="1"/>
              <a:t>kapata</a:t>
            </a:r>
            <a:r>
              <a:rPr lang="en-US" sz="1900" dirty="0"/>
              <a:t> </a:t>
            </a:r>
            <a:r>
              <a:rPr lang="en-US" sz="1900" dirty="0" err="1"/>
              <a:t>rongoā</a:t>
            </a:r>
            <a:endParaRPr lang="en-US" sz="1900" dirty="0"/>
          </a:p>
          <a:p>
            <a:pPr>
              <a:lnSpc>
                <a:spcPct val="200000"/>
              </a:lnSpc>
            </a:pPr>
            <a:r>
              <a:rPr lang="en-US" sz="1900" dirty="0"/>
              <a:t>Schools – </a:t>
            </a:r>
            <a:r>
              <a:rPr lang="en-US" sz="1900" dirty="0" err="1"/>
              <a:t>kura</a:t>
            </a:r>
            <a:r>
              <a:rPr lang="en-US" sz="1900" dirty="0"/>
              <a:t> o </a:t>
            </a:r>
            <a:r>
              <a:rPr lang="en-US" sz="1900" dirty="0" err="1"/>
              <a:t>te</a:t>
            </a:r>
            <a:r>
              <a:rPr lang="en-US" sz="1900" dirty="0"/>
              <a:t> </a:t>
            </a:r>
            <a:r>
              <a:rPr lang="en-US" sz="1900" dirty="0" err="1"/>
              <a:t>ngahere</a:t>
            </a:r>
            <a:endParaRPr lang="en-US" sz="1900" dirty="0"/>
          </a:p>
          <a:p>
            <a:pPr>
              <a:lnSpc>
                <a:spcPct val="200000"/>
              </a:lnSpc>
            </a:pPr>
            <a:r>
              <a:rPr lang="en-US" sz="1900" dirty="0"/>
              <a:t>Spiritual – </a:t>
            </a:r>
            <a:r>
              <a:rPr lang="en-US" sz="1900" dirty="0" err="1"/>
              <a:t>wairua</a:t>
            </a:r>
            <a:r>
              <a:rPr lang="en-US" sz="1900" dirty="0"/>
              <a:t> o </a:t>
            </a:r>
            <a:r>
              <a:rPr lang="en-US" sz="1900" dirty="0" err="1"/>
              <a:t>te</a:t>
            </a:r>
            <a:r>
              <a:rPr lang="en-US" sz="1900" dirty="0"/>
              <a:t> </a:t>
            </a:r>
            <a:r>
              <a:rPr lang="en-US" sz="1900" dirty="0" err="1"/>
              <a:t>ngahere</a:t>
            </a:r>
            <a:endParaRPr lang="en-US" sz="1900" dirty="0"/>
          </a:p>
          <a:p>
            <a:endParaRPr lang="en-US" dirty="0"/>
          </a:p>
        </p:txBody>
      </p:sp>
      <p:sp>
        <p:nvSpPr>
          <p:cNvPr id="8" name="TextBox 7">
            <a:extLst>
              <a:ext uri="{FF2B5EF4-FFF2-40B4-BE49-F238E27FC236}">
                <a16:creationId xmlns:a16="http://schemas.microsoft.com/office/drawing/2014/main" id="{FE0DB911-F620-004B-A3C9-5FC9FDBCEFAC}"/>
              </a:ext>
            </a:extLst>
          </p:cNvPr>
          <p:cNvSpPr txBox="1"/>
          <p:nvPr/>
        </p:nvSpPr>
        <p:spPr>
          <a:xfrm>
            <a:off x="0" y="5806990"/>
            <a:ext cx="699230" cy="369332"/>
          </a:xfrm>
          <a:prstGeom prst="rect">
            <a:avLst/>
          </a:prstGeom>
          <a:noFill/>
        </p:spPr>
        <p:txBody>
          <a:bodyPr wrap="none" rtlCol="0">
            <a:spAutoFit/>
          </a:bodyPr>
          <a:lstStyle/>
          <a:p>
            <a:r>
              <a:rPr lang="en-US" dirty="0"/>
              <a:t>^See:</a:t>
            </a:r>
          </a:p>
        </p:txBody>
      </p:sp>
      <p:sp>
        <p:nvSpPr>
          <p:cNvPr id="11" name="TextBox 10">
            <a:extLst>
              <a:ext uri="{FF2B5EF4-FFF2-40B4-BE49-F238E27FC236}">
                <a16:creationId xmlns:a16="http://schemas.microsoft.com/office/drawing/2014/main" id="{EF641157-EBB1-2747-B8D1-FC32523D2CC2}"/>
              </a:ext>
            </a:extLst>
          </p:cNvPr>
          <p:cNvSpPr txBox="1"/>
          <p:nvPr/>
        </p:nvSpPr>
        <p:spPr>
          <a:xfrm>
            <a:off x="4784881" y="159829"/>
            <a:ext cx="2622237" cy="584775"/>
          </a:xfrm>
          <a:prstGeom prst="rect">
            <a:avLst/>
          </a:prstGeom>
          <a:noFill/>
        </p:spPr>
        <p:txBody>
          <a:bodyPr wrap="square" rtlCol="0">
            <a:spAutoFit/>
          </a:bodyPr>
          <a:lstStyle/>
          <a:p>
            <a:pPr algn="ctr"/>
            <a:r>
              <a:rPr lang="en-US" sz="3200" b="1" dirty="0"/>
              <a:t>Opportunities</a:t>
            </a:r>
          </a:p>
        </p:txBody>
      </p:sp>
      <p:pic>
        <p:nvPicPr>
          <p:cNvPr id="13" name="Picture 12">
            <a:extLst>
              <a:ext uri="{FF2B5EF4-FFF2-40B4-BE49-F238E27FC236}">
                <a16:creationId xmlns:a16="http://schemas.microsoft.com/office/drawing/2014/main" id="{4E619645-ECAF-3540-A6BA-0EE4E732468E}"/>
              </a:ext>
            </a:extLst>
          </p:cNvPr>
          <p:cNvPicPr>
            <a:picLocks noChangeAspect="1"/>
          </p:cNvPicPr>
          <p:nvPr/>
        </p:nvPicPr>
        <p:blipFill>
          <a:blip r:embed="rId6"/>
          <a:stretch>
            <a:fillRect/>
          </a:stretch>
        </p:blipFill>
        <p:spPr>
          <a:xfrm>
            <a:off x="6429758" y="2043322"/>
            <a:ext cx="4598554" cy="259247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6EDA8BD8-E042-3848-8A52-53E2D6E17A07}"/>
              </a:ext>
            </a:extLst>
          </p:cNvPr>
          <p:cNvPicPr>
            <a:picLocks noChangeAspect="1"/>
          </p:cNvPicPr>
          <p:nvPr/>
        </p:nvPicPr>
        <p:blipFill>
          <a:blip r:embed="rId7"/>
          <a:stretch>
            <a:fillRect/>
          </a:stretch>
        </p:blipFill>
        <p:spPr>
          <a:xfrm>
            <a:off x="11216205" y="7005"/>
            <a:ext cx="975795" cy="829426"/>
          </a:xfrm>
          <a:prstGeom prst="rect">
            <a:avLst/>
          </a:prstGeom>
        </p:spPr>
      </p:pic>
      <p:pic>
        <p:nvPicPr>
          <p:cNvPr id="9" name="Audio 8">
            <a:hlinkClick r:id="" action="ppaction://media"/>
            <a:extLst>
              <a:ext uri="{FF2B5EF4-FFF2-40B4-BE49-F238E27FC236}">
                <a16:creationId xmlns:a16="http://schemas.microsoft.com/office/drawing/2014/main" id="{3DACF1D6-43AF-984B-A381-8991DC11AF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6571761"/>
      </p:ext>
    </p:extLst>
  </p:cSld>
  <p:clrMapOvr>
    <a:masterClrMapping/>
  </p:clrMapOvr>
  <mc:AlternateContent xmlns:mc="http://schemas.openxmlformats.org/markup-compatibility/2006">
    <mc:Choice xmlns:p14="http://schemas.microsoft.com/office/powerpoint/2010/main" Requires="p14">
      <p:transition spd="slow" p14:dur="2000" advTm="33738"/>
    </mc:Choice>
    <mc:Fallback>
      <p:transition spd="slow" advTm="3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4B82FF8-2FE1-764E-B461-354503778F8A}"/>
              </a:ext>
            </a:extLst>
          </p:cNvPr>
          <p:cNvGraphicFramePr/>
          <p:nvPr>
            <p:extLst>
              <p:ext uri="{D42A27DB-BD31-4B8C-83A1-F6EECF244321}">
                <p14:modId xmlns:p14="http://schemas.microsoft.com/office/powerpoint/2010/main" val="245626585"/>
              </p:ext>
            </p:extLst>
          </p:nvPr>
        </p:nvGraphicFramePr>
        <p:xfrm>
          <a:off x="-1304546" y="978891"/>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D07E7CEA-75BB-4F4C-AEAB-B80EAE22FA47}"/>
              </a:ext>
            </a:extLst>
          </p:cNvPr>
          <p:cNvSpPr txBox="1"/>
          <p:nvPr/>
        </p:nvSpPr>
        <p:spPr>
          <a:xfrm>
            <a:off x="357818" y="88602"/>
            <a:ext cx="5266468" cy="584775"/>
          </a:xfrm>
          <a:prstGeom prst="rect">
            <a:avLst/>
          </a:prstGeom>
          <a:noFill/>
        </p:spPr>
        <p:txBody>
          <a:bodyPr wrap="square" rtlCol="0">
            <a:spAutoFit/>
          </a:bodyPr>
          <a:lstStyle/>
          <a:p>
            <a:r>
              <a:rPr lang="en-US" sz="3200" b="1" dirty="0"/>
              <a:t>Management Considerations</a:t>
            </a:r>
          </a:p>
        </p:txBody>
      </p:sp>
      <p:pic>
        <p:nvPicPr>
          <p:cNvPr id="10" name="Picture 9">
            <a:extLst>
              <a:ext uri="{FF2B5EF4-FFF2-40B4-BE49-F238E27FC236}">
                <a16:creationId xmlns:a16="http://schemas.microsoft.com/office/drawing/2014/main" id="{614003E2-4F96-4E45-B499-11B6E22C5B87}"/>
              </a:ext>
            </a:extLst>
          </p:cNvPr>
          <p:cNvPicPr>
            <a:picLocks noChangeAspect="1"/>
          </p:cNvPicPr>
          <p:nvPr/>
        </p:nvPicPr>
        <p:blipFill>
          <a:blip r:embed="rId10"/>
          <a:stretch>
            <a:fillRect/>
          </a:stretch>
        </p:blipFill>
        <p:spPr>
          <a:xfrm>
            <a:off x="5464798" y="1282481"/>
            <a:ext cx="6415314" cy="481148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EF1BA3C5-B524-4B48-A275-D53DEEDF3A5D}"/>
              </a:ext>
            </a:extLst>
          </p:cNvPr>
          <p:cNvPicPr>
            <a:picLocks noChangeAspect="1"/>
          </p:cNvPicPr>
          <p:nvPr/>
        </p:nvPicPr>
        <p:blipFill>
          <a:blip r:embed="rId11"/>
          <a:stretch>
            <a:fillRect/>
          </a:stretch>
        </p:blipFill>
        <p:spPr>
          <a:xfrm>
            <a:off x="11216205" y="7005"/>
            <a:ext cx="975795" cy="829426"/>
          </a:xfrm>
          <a:prstGeom prst="rect">
            <a:avLst/>
          </a:prstGeom>
        </p:spPr>
      </p:pic>
      <p:pic>
        <p:nvPicPr>
          <p:cNvPr id="9" name="Audio 8">
            <a:hlinkClick r:id="" action="ppaction://media"/>
            <a:extLst>
              <a:ext uri="{FF2B5EF4-FFF2-40B4-BE49-F238E27FC236}">
                <a16:creationId xmlns:a16="http://schemas.microsoft.com/office/drawing/2014/main" id="{D9096BFF-17F4-9F48-9B8C-667A2990740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5669494"/>
      </p:ext>
    </p:extLst>
  </p:cSld>
  <p:clrMapOvr>
    <a:masterClrMapping/>
  </p:clrMapOvr>
  <mc:AlternateContent xmlns:mc="http://schemas.openxmlformats.org/markup-compatibility/2006">
    <mc:Choice xmlns:p14="http://schemas.microsoft.com/office/powerpoint/2010/main" Requires="p14">
      <p:transition spd="slow" p14:dur="2000" advTm="49475"/>
    </mc:Choice>
    <mc:Fallback>
      <p:transition spd="slow" advTm="49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7E7CEA-75BB-4F4C-AEAB-B80EAE22FA47}"/>
              </a:ext>
            </a:extLst>
          </p:cNvPr>
          <p:cNvSpPr txBox="1"/>
          <p:nvPr/>
        </p:nvSpPr>
        <p:spPr>
          <a:xfrm>
            <a:off x="372332" y="88220"/>
            <a:ext cx="5310011" cy="584775"/>
          </a:xfrm>
          <a:prstGeom prst="rect">
            <a:avLst/>
          </a:prstGeom>
          <a:noFill/>
        </p:spPr>
        <p:txBody>
          <a:bodyPr wrap="square" rtlCol="0">
            <a:spAutoFit/>
          </a:bodyPr>
          <a:lstStyle/>
          <a:p>
            <a:r>
              <a:rPr lang="en-US" sz="3200" b="1" dirty="0"/>
              <a:t>Management Considerations</a:t>
            </a:r>
          </a:p>
        </p:txBody>
      </p:sp>
      <p:sp>
        <p:nvSpPr>
          <p:cNvPr id="6" name="Rectangle 5">
            <a:extLst>
              <a:ext uri="{FF2B5EF4-FFF2-40B4-BE49-F238E27FC236}">
                <a16:creationId xmlns:a16="http://schemas.microsoft.com/office/drawing/2014/main" id="{9D717C00-719A-B84A-85BA-C8B4E8253C3E}"/>
              </a:ext>
            </a:extLst>
          </p:cNvPr>
          <p:cNvSpPr/>
          <p:nvPr/>
        </p:nvSpPr>
        <p:spPr>
          <a:xfrm>
            <a:off x="372332" y="584775"/>
            <a:ext cx="1301190" cy="400110"/>
          </a:xfrm>
          <a:prstGeom prst="rect">
            <a:avLst/>
          </a:prstGeom>
        </p:spPr>
        <p:txBody>
          <a:bodyPr wrap="none">
            <a:spAutoFit/>
          </a:bodyPr>
          <a:lstStyle/>
          <a:p>
            <a:r>
              <a:rPr lang="en-US" sz="2000" b="1" dirty="0"/>
              <a:t>Objectives</a:t>
            </a:r>
          </a:p>
        </p:txBody>
      </p:sp>
      <p:sp>
        <p:nvSpPr>
          <p:cNvPr id="7" name="TextBox 6">
            <a:extLst>
              <a:ext uri="{FF2B5EF4-FFF2-40B4-BE49-F238E27FC236}">
                <a16:creationId xmlns:a16="http://schemas.microsoft.com/office/drawing/2014/main" id="{99FCCA9A-D99A-8C44-8733-765040E3971A}"/>
              </a:ext>
            </a:extLst>
          </p:cNvPr>
          <p:cNvSpPr txBox="1"/>
          <p:nvPr/>
        </p:nvSpPr>
        <p:spPr>
          <a:xfrm>
            <a:off x="3252388" y="1697754"/>
            <a:ext cx="2312276" cy="369332"/>
          </a:xfrm>
          <a:prstGeom prst="rect">
            <a:avLst/>
          </a:prstGeom>
          <a:noFill/>
        </p:spPr>
        <p:txBody>
          <a:bodyPr wrap="square" rtlCol="0">
            <a:spAutoFit/>
          </a:bodyPr>
          <a:lstStyle/>
          <a:p>
            <a:r>
              <a:rPr lang="en-US" dirty="0"/>
              <a:t>Income streams</a:t>
            </a:r>
          </a:p>
        </p:txBody>
      </p:sp>
      <p:sp>
        <p:nvSpPr>
          <p:cNvPr id="8" name="TextBox 7">
            <a:extLst>
              <a:ext uri="{FF2B5EF4-FFF2-40B4-BE49-F238E27FC236}">
                <a16:creationId xmlns:a16="http://schemas.microsoft.com/office/drawing/2014/main" id="{AA58C868-7555-C340-A75A-D631FD4393B8}"/>
              </a:ext>
            </a:extLst>
          </p:cNvPr>
          <p:cNvSpPr txBox="1"/>
          <p:nvPr/>
        </p:nvSpPr>
        <p:spPr>
          <a:xfrm>
            <a:off x="311138" y="3442467"/>
            <a:ext cx="4388070" cy="369332"/>
          </a:xfrm>
          <a:prstGeom prst="rect">
            <a:avLst/>
          </a:prstGeom>
          <a:noFill/>
        </p:spPr>
        <p:txBody>
          <a:bodyPr wrap="square" rtlCol="0">
            <a:spAutoFit/>
          </a:bodyPr>
          <a:lstStyle/>
          <a:p>
            <a:r>
              <a:rPr lang="en-US" dirty="0"/>
              <a:t>A positive legacy for your children’s children</a:t>
            </a:r>
          </a:p>
        </p:txBody>
      </p:sp>
      <p:sp>
        <p:nvSpPr>
          <p:cNvPr id="9" name="TextBox 8">
            <a:extLst>
              <a:ext uri="{FF2B5EF4-FFF2-40B4-BE49-F238E27FC236}">
                <a16:creationId xmlns:a16="http://schemas.microsoft.com/office/drawing/2014/main" id="{8CB544C3-1D23-0046-8191-38C9ED4116FF}"/>
              </a:ext>
            </a:extLst>
          </p:cNvPr>
          <p:cNvSpPr txBox="1"/>
          <p:nvPr/>
        </p:nvSpPr>
        <p:spPr>
          <a:xfrm>
            <a:off x="2573890" y="882299"/>
            <a:ext cx="6900042" cy="646331"/>
          </a:xfrm>
          <a:prstGeom prst="rect">
            <a:avLst/>
          </a:prstGeom>
          <a:noFill/>
        </p:spPr>
        <p:txBody>
          <a:bodyPr wrap="square" rtlCol="0">
            <a:spAutoFit/>
          </a:bodyPr>
          <a:lstStyle/>
          <a:p>
            <a:pPr algn="ctr"/>
            <a:r>
              <a:rPr lang="en-US" b="1" dirty="0"/>
              <a:t>Develop a clear view about what you want from the clear-fell – start with a brainstorm!</a:t>
            </a:r>
          </a:p>
        </p:txBody>
      </p:sp>
      <p:sp>
        <p:nvSpPr>
          <p:cNvPr id="10" name="TextBox 9">
            <a:extLst>
              <a:ext uri="{FF2B5EF4-FFF2-40B4-BE49-F238E27FC236}">
                <a16:creationId xmlns:a16="http://schemas.microsoft.com/office/drawing/2014/main" id="{9C2D1978-4BF4-A140-A4B0-EB4C2EF853D8}"/>
              </a:ext>
            </a:extLst>
          </p:cNvPr>
          <p:cNvSpPr txBox="1"/>
          <p:nvPr/>
        </p:nvSpPr>
        <p:spPr>
          <a:xfrm>
            <a:off x="7295332" y="3234642"/>
            <a:ext cx="2659117" cy="369332"/>
          </a:xfrm>
          <a:prstGeom prst="rect">
            <a:avLst/>
          </a:prstGeom>
          <a:noFill/>
        </p:spPr>
        <p:txBody>
          <a:bodyPr wrap="square" rtlCol="0">
            <a:spAutoFit/>
          </a:bodyPr>
          <a:lstStyle/>
          <a:p>
            <a:r>
              <a:rPr lang="en-US" dirty="0"/>
              <a:t>Forest ecosystems</a:t>
            </a:r>
          </a:p>
        </p:txBody>
      </p:sp>
      <p:sp>
        <p:nvSpPr>
          <p:cNvPr id="11" name="TextBox 10">
            <a:extLst>
              <a:ext uri="{FF2B5EF4-FFF2-40B4-BE49-F238E27FC236}">
                <a16:creationId xmlns:a16="http://schemas.microsoft.com/office/drawing/2014/main" id="{EE07C1B1-9937-3546-9618-9E551D1CB24A}"/>
              </a:ext>
            </a:extLst>
          </p:cNvPr>
          <p:cNvSpPr txBox="1"/>
          <p:nvPr/>
        </p:nvSpPr>
        <p:spPr>
          <a:xfrm>
            <a:off x="4373575" y="2385952"/>
            <a:ext cx="2049517" cy="369332"/>
          </a:xfrm>
          <a:prstGeom prst="rect">
            <a:avLst/>
          </a:prstGeom>
          <a:noFill/>
        </p:spPr>
        <p:txBody>
          <a:bodyPr wrap="square" rtlCol="0">
            <a:spAutoFit/>
          </a:bodyPr>
          <a:lstStyle/>
          <a:p>
            <a:r>
              <a:rPr lang="en-US" dirty="0"/>
              <a:t>Soil </a:t>
            </a:r>
            <a:r>
              <a:rPr lang="en-US" dirty="0" err="1"/>
              <a:t>stabilisation</a:t>
            </a:r>
            <a:endParaRPr lang="en-US" dirty="0"/>
          </a:p>
        </p:txBody>
      </p:sp>
      <p:sp>
        <p:nvSpPr>
          <p:cNvPr id="12" name="TextBox 11">
            <a:extLst>
              <a:ext uri="{FF2B5EF4-FFF2-40B4-BE49-F238E27FC236}">
                <a16:creationId xmlns:a16="http://schemas.microsoft.com/office/drawing/2014/main" id="{6A2DC930-5BEE-B543-9E39-933E0669158E}"/>
              </a:ext>
            </a:extLst>
          </p:cNvPr>
          <p:cNvSpPr txBox="1"/>
          <p:nvPr/>
        </p:nvSpPr>
        <p:spPr>
          <a:xfrm>
            <a:off x="2468454" y="2911675"/>
            <a:ext cx="2898227" cy="369332"/>
          </a:xfrm>
          <a:prstGeom prst="rect">
            <a:avLst/>
          </a:prstGeom>
          <a:noFill/>
        </p:spPr>
        <p:txBody>
          <a:bodyPr wrap="square" rtlCol="0">
            <a:spAutoFit/>
          </a:bodyPr>
          <a:lstStyle/>
          <a:p>
            <a:r>
              <a:rPr lang="en-US" dirty="0"/>
              <a:t>Hunting opportunities</a:t>
            </a:r>
          </a:p>
        </p:txBody>
      </p:sp>
      <p:sp>
        <p:nvSpPr>
          <p:cNvPr id="13" name="TextBox 12">
            <a:extLst>
              <a:ext uri="{FF2B5EF4-FFF2-40B4-BE49-F238E27FC236}">
                <a16:creationId xmlns:a16="http://schemas.microsoft.com/office/drawing/2014/main" id="{1A962F25-E4BB-9A40-A6CA-3D20484CDB4E}"/>
              </a:ext>
            </a:extLst>
          </p:cNvPr>
          <p:cNvSpPr txBox="1"/>
          <p:nvPr/>
        </p:nvSpPr>
        <p:spPr>
          <a:xfrm>
            <a:off x="9865865" y="1541700"/>
            <a:ext cx="2280745" cy="369332"/>
          </a:xfrm>
          <a:prstGeom prst="rect">
            <a:avLst/>
          </a:prstGeom>
          <a:noFill/>
        </p:spPr>
        <p:txBody>
          <a:bodyPr wrap="square" rtlCol="0">
            <a:spAutoFit/>
          </a:bodyPr>
          <a:lstStyle/>
          <a:p>
            <a:r>
              <a:rPr lang="en-US" dirty="0"/>
              <a:t>Eco-tourism</a:t>
            </a:r>
          </a:p>
        </p:txBody>
      </p:sp>
      <p:sp>
        <p:nvSpPr>
          <p:cNvPr id="14" name="TextBox 13">
            <a:extLst>
              <a:ext uri="{FF2B5EF4-FFF2-40B4-BE49-F238E27FC236}">
                <a16:creationId xmlns:a16="http://schemas.microsoft.com/office/drawing/2014/main" id="{194197B1-8D2C-AA4E-9DFA-D6442FA3A245}"/>
              </a:ext>
            </a:extLst>
          </p:cNvPr>
          <p:cNvSpPr txBox="1"/>
          <p:nvPr/>
        </p:nvSpPr>
        <p:spPr>
          <a:xfrm>
            <a:off x="10102676" y="3399211"/>
            <a:ext cx="3121573" cy="369332"/>
          </a:xfrm>
          <a:prstGeom prst="rect">
            <a:avLst/>
          </a:prstGeom>
          <a:noFill/>
        </p:spPr>
        <p:txBody>
          <a:bodyPr wrap="square" rtlCol="0">
            <a:spAutoFit/>
          </a:bodyPr>
          <a:lstStyle/>
          <a:p>
            <a:r>
              <a:rPr lang="en-US" dirty="0"/>
              <a:t>Native timber</a:t>
            </a:r>
          </a:p>
        </p:txBody>
      </p:sp>
      <p:sp>
        <p:nvSpPr>
          <p:cNvPr id="15" name="TextBox 14">
            <a:extLst>
              <a:ext uri="{FF2B5EF4-FFF2-40B4-BE49-F238E27FC236}">
                <a16:creationId xmlns:a16="http://schemas.microsoft.com/office/drawing/2014/main" id="{6234DFE7-9F2D-EE49-A871-7D0EF8E9B154}"/>
              </a:ext>
            </a:extLst>
          </p:cNvPr>
          <p:cNvSpPr txBox="1"/>
          <p:nvPr/>
        </p:nvSpPr>
        <p:spPr>
          <a:xfrm>
            <a:off x="256845" y="1517584"/>
            <a:ext cx="2482848" cy="369332"/>
          </a:xfrm>
          <a:prstGeom prst="rect">
            <a:avLst/>
          </a:prstGeom>
          <a:noFill/>
        </p:spPr>
        <p:txBody>
          <a:bodyPr wrap="square" rtlCol="0">
            <a:spAutoFit/>
          </a:bodyPr>
          <a:lstStyle/>
          <a:p>
            <a:r>
              <a:rPr lang="en-US" dirty="0"/>
              <a:t>Carbon forestry</a:t>
            </a:r>
          </a:p>
        </p:txBody>
      </p:sp>
      <p:sp>
        <p:nvSpPr>
          <p:cNvPr id="16" name="TextBox 15">
            <a:extLst>
              <a:ext uri="{FF2B5EF4-FFF2-40B4-BE49-F238E27FC236}">
                <a16:creationId xmlns:a16="http://schemas.microsoft.com/office/drawing/2014/main" id="{85128C35-7051-7445-B461-785580067FFE}"/>
              </a:ext>
            </a:extLst>
          </p:cNvPr>
          <p:cNvSpPr txBox="1"/>
          <p:nvPr/>
        </p:nvSpPr>
        <p:spPr>
          <a:xfrm>
            <a:off x="474542" y="2027061"/>
            <a:ext cx="2827283" cy="369332"/>
          </a:xfrm>
          <a:prstGeom prst="rect">
            <a:avLst/>
          </a:prstGeom>
          <a:noFill/>
        </p:spPr>
        <p:txBody>
          <a:bodyPr wrap="square" rtlCol="0">
            <a:spAutoFit/>
          </a:bodyPr>
          <a:lstStyle/>
          <a:p>
            <a:r>
              <a:rPr lang="en-US" dirty="0"/>
              <a:t>Water quality protection</a:t>
            </a:r>
          </a:p>
        </p:txBody>
      </p:sp>
      <p:sp>
        <p:nvSpPr>
          <p:cNvPr id="17" name="TextBox 16">
            <a:extLst>
              <a:ext uri="{FF2B5EF4-FFF2-40B4-BE49-F238E27FC236}">
                <a16:creationId xmlns:a16="http://schemas.microsoft.com/office/drawing/2014/main" id="{85431793-17CE-854B-8633-8DD3E70BE0CD}"/>
              </a:ext>
            </a:extLst>
          </p:cNvPr>
          <p:cNvSpPr txBox="1"/>
          <p:nvPr/>
        </p:nvSpPr>
        <p:spPr>
          <a:xfrm>
            <a:off x="8068860" y="1543743"/>
            <a:ext cx="4462426" cy="369332"/>
          </a:xfrm>
          <a:prstGeom prst="rect">
            <a:avLst/>
          </a:prstGeom>
          <a:noFill/>
        </p:spPr>
        <p:txBody>
          <a:bodyPr wrap="square" rtlCol="0">
            <a:spAutoFit/>
          </a:bodyPr>
          <a:lstStyle/>
          <a:p>
            <a:r>
              <a:rPr lang="en-US" dirty="0"/>
              <a:t>Wildlife</a:t>
            </a:r>
          </a:p>
        </p:txBody>
      </p:sp>
      <p:sp>
        <p:nvSpPr>
          <p:cNvPr id="18" name="TextBox 17">
            <a:extLst>
              <a:ext uri="{FF2B5EF4-FFF2-40B4-BE49-F238E27FC236}">
                <a16:creationId xmlns:a16="http://schemas.microsoft.com/office/drawing/2014/main" id="{143204B0-9C74-A549-BDBB-3CF585F5914D}"/>
              </a:ext>
            </a:extLst>
          </p:cNvPr>
          <p:cNvSpPr txBox="1"/>
          <p:nvPr/>
        </p:nvSpPr>
        <p:spPr>
          <a:xfrm>
            <a:off x="5215629" y="3023684"/>
            <a:ext cx="1597573" cy="369332"/>
          </a:xfrm>
          <a:prstGeom prst="rect">
            <a:avLst/>
          </a:prstGeom>
          <a:noFill/>
        </p:spPr>
        <p:txBody>
          <a:bodyPr wrap="square" rtlCol="0">
            <a:spAutoFit/>
          </a:bodyPr>
          <a:lstStyle/>
          <a:p>
            <a:r>
              <a:rPr lang="en-US" dirty="0"/>
              <a:t>Native species</a:t>
            </a:r>
          </a:p>
        </p:txBody>
      </p:sp>
      <p:sp>
        <p:nvSpPr>
          <p:cNvPr id="19" name="TextBox 18">
            <a:extLst>
              <a:ext uri="{FF2B5EF4-FFF2-40B4-BE49-F238E27FC236}">
                <a16:creationId xmlns:a16="http://schemas.microsoft.com/office/drawing/2014/main" id="{1BF25295-4A61-4E41-A428-A0126E52C6D0}"/>
              </a:ext>
            </a:extLst>
          </p:cNvPr>
          <p:cNvSpPr txBox="1"/>
          <p:nvPr/>
        </p:nvSpPr>
        <p:spPr>
          <a:xfrm>
            <a:off x="6533601" y="2490340"/>
            <a:ext cx="2852136" cy="369332"/>
          </a:xfrm>
          <a:prstGeom prst="rect">
            <a:avLst/>
          </a:prstGeom>
          <a:noFill/>
        </p:spPr>
        <p:txBody>
          <a:bodyPr wrap="square" rtlCol="0">
            <a:spAutoFit/>
          </a:bodyPr>
          <a:lstStyle/>
          <a:p>
            <a:r>
              <a:rPr lang="en-US" dirty="0"/>
              <a:t>Natural heritage</a:t>
            </a:r>
          </a:p>
        </p:txBody>
      </p:sp>
      <p:sp>
        <p:nvSpPr>
          <p:cNvPr id="20" name="TextBox 19">
            <a:extLst>
              <a:ext uri="{FF2B5EF4-FFF2-40B4-BE49-F238E27FC236}">
                <a16:creationId xmlns:a16="http://schemas.microsoft.com/office/drawing/2014/main" id="{01F45F58-2893-844C-8B0B-B17EC367447C}"/>
              </a:ext>
            </a:extLst>
          </p:cNvPr>
          <p:cNvSpPr txBox="1"/>
          <p:nvPr/>
        </p:nvSpPr>
        <p:spPr>
          <a:xfrm>
            <a:off x="8437569" y="2130827"/>
            <a:ext cx="2752848" cy="369332"/>
          </a:xfrm>
          <a:prstGeom prst="rect">
            <a:avLst/>
          </a:prstGeom>
          <a:noFill/>
        </p:spPr>
        <p:txBody>
          <a:bodyPr wrap="square" rtlCol="0">
            <a:spAutoFit/>
          </a:bodyPr>
          <a:lstStyle/>
          <a:p>
            <a:r>
              <a:rPr lang="en-US" dirty="0"/>
              <a:t>Kererū, korimako, &amp; </a:t>
            </a:r>
            <a:r>
              <a:rPr lang="en-US" dirty="0" err="1"/>
              <a:t>tūī</a:t>
            </a:r>
            <a:r>
              <a:rPr lang="en-US" dirty="0"/>
              <a:t>!</a:t>
            </a:r>
          </a:p>
        </p:txBody>
      </p:sp>
      <p:sp>
        <p:nvSpPr>
          <p:cNvPr id="21" name="TextBox 20">
            <a:extLst>
              <a:ext uri="{FF2B5EF4-FFF2-40B4-BE49-F238E27FC236}">
                <a16:creationId xmlns:a16="http://schemas.microsoft.com/office/drawing/2014/main" id="{B1650FEC-9143-8B49-A4E1-8C1D40B846FE}"/>
              </a:ext>
            </a:extLst>
          </p:cNvPr>
          <p:cNvSpPr txBox="1"/>
          <p:nvPr/>
        </p:nvSpPr>
        <p:spPr>
          <a:xfrm>
            <a:off x="1370292" y="2470954"/>
            <a:ext cx="2585545" cy="369332"/>
          </a:xfrm>
          <a:prstGeom prst="rect">
            <a:avLst/>
          </a:prstGeom>
          <a:noFill/>
        </p:spPr>
        <p:txBody>
          <a:bodyPr wrap="square" rtlCol="0">
            <a:spAutoFit/>
          </a:bodyPr>
          <a:lstStyle/>
          <a:p>
            <a:r>
              <a:rPr lang="en-US" dirty="0"/>
              <a:t>Not another pine forest!</a:t>
            </a:r>
          </a:p>
        </p:txBody>
      </p:sp>
      <p:sp>
        <p:nvSpPr>
          <p:cNvPr id="22" name="TextBox 21">
            <a:extLst>
              <a:ext uri="{FF2B5EF4-FFF2-40B4-BE49-F238E27FC236}">
                <a16:creationId xmlns:a16="http://schemas.microsoft.com/office/drawing/2014/main" id="{C2DA002D-5C59-4443-8CAF-968155330688}"/>
              </a:ext>
            </a:extLst>
          </p:cNvPr>
          <p:cNvSpPr txBox="1"/>
          <p:nvPr/>
        </p:nvSpPr>
        <p:spPr>
          <a:xfrm>
            <a:off x="5398333" y="1796791"/>
            <a:ext cx="2494106" cy="367862"/>
          </a:xfrm>
          <a:prstGeom prst="rect">
            <a:avLst/>
          </a:prstGeom>
          <a:noFill/>
        </p:spPr>
        <p:txBody>
          <a:bodyPr wrap="square" rtlCol="0">
            <a:spAutoFit/>
          </a:bodyPr>
          <a:lstStyle/>
          <a:p>
            <a:r>
              <a:rPr lang="en-US" dirty="0"/>
              <a:t>A restoration project</a:t>
            </a:r>
          </a:p>
        </p:txBody>
      </p:sp>
      <p:sp>
        <p:nvSpPr>
          <p:cNvPr id="23" name="TextBox 22">
            <a:extLst>
              <a:ext uri="{FF2B5EF4-FFF2-40B4-BE49-F238E27FC236}">
                <a16:creationId xmlns:a16="http://schemas.microsoft.com/office/drawing/2014/main" id="{9C31592A-5683-CE44-B7AA-04BDF7021C9F}"/>
              </a:ext>
            </a:extLst>
          </p:cNvPr>
          <p:cNvSpPr txBox="1"/>
          <p:nvPr/>
        </p:nvSpPr>
        <p:spPr>
          <a:xfrm>
            <a:off x="157877" y="3008593"/>
            <a:ext cx="1613336" cy="369332"/>
          </a:xfrm>
          <a:prstGeom prst="rect">
            <a:avLst/>
          </a:prstGeom>
          <a:noFill/>
        </p:spPr>
        <p:txBody>
          <a:bodyPr wrap="square" rtlCol="0">
            <a:spAutoFit/>
          </a:bodyPr>
          <a:lstStyle/>
          <a:p>
            <a:r>
              <a:rPr lang="en-US" dirty="0"/>
              <a:t>Insect diversity</a:t>
            </a:r>
          </a:p>
        </p:txBody>
      </p:sp>
      <p:sp>
        <p:nvSpPr>
          <p:cNvPr id="24" name="TextBox 23">
            <a:extLst>
              <a:ext uri="{FF2B5EF4-FFF2-40B4-BE49-F238E27FC236}">
                <a16:creationId xmlns:a16="http://schemas.microsoft.com/office/drawing/2014/main" id="{BBAE6ADA-2A27-8F4E-AF14-5EAC428914D1}"/>
              </a:ext>
            </a:extLst>
          </p:cNvPr>
          <p:cNvSpPr txBox="1"/>
          <p:nvPr/>
        </p:nvSpPr>
        <p:spPr>
          <a:xfrm>
            <a:off x="2009971" y="3893046"/>
            <a:ext cx="8092705" cy="369332"/>
          </a:xfrm>
          <a:prstGeom prst="rect">
            <a:avLst/>
          </a:prstGeom>
          <a:noFill/>
          <a:ln>
            <a:noFill/>
          </a:ln>
        </p:spPr>
        <p:txBody>
          <a:bodyPr wrap="square" rtlCol="0">
            <a:spAutoFit/>
          </a:bodyPr>
          <a:lstStyle/>
          <a:p>
            <a:pPr algn="ctr"/>
            <a:r>
              <a:rPr lang="en-US" b="1" dirty="0"/>
              <a:t>Develop SMART objectives: </a:t>
            </a:r>
            <a:r>
              <a:rPr lang="en-US" b="1" i="1" dirty="0"/>
              <a:t>Specific, Measurable, Attainable, Relevant, Time-bound </a:t>
            </a:r>
          </a:p>
        </p:txBody>
      </p:sp>
      <p:sp>
        <p:nvSpPr>
          <p:cNvPr id="25" name="TextBox 24">
            <a:extLst>
              <a:ext uri="{FF2B5EF4-FFF2-40B4-BE49-F238E27FC236}">
                <a16:creationId xmlns:a16="http://schemas.microsoft.com/office/drawing/2014/main" id="{288E2E35-7D76-4B4E-AAB0-AA6E6BD9E95F}"/>
              </a:ext>
            </a:extLst>
          </p:cNvPr>
          <p:cNvSpPr txBox="1"/>
          <p:nvPr/>
        </p:nvSpPr>
        <p:spPr>
          <a:xfrm>
            <a:off x="8437569" y="2740807"/>
            <a:ext cx="3617797" cy="369332"/>
          </a:xfrm>
          <a:prstGeom prst="rect">
            <a:avLst/>
          </a:prstGeom>
          <a:noFill/>
        </p:spPr>
        <p:txBody>
          <a:bodyPr wrap="square" rtlCol="0">
            <a:spAutoFit/>
          </a:bodyPr>
          <a:lstStyle/>
          <a:p>
            <a:r>
              <a:rPr lang="en-US" dirty="0"/>
              <a:t>Active or passive management?</a:t>
            </a:r>
          </a:p>
        </p:txBody>
      </p:sp>
      <p:pic>
        <p:nvPicPr>
          <p:cNvPr id="31" name="Picture 30" descr="A close up of a lush green forest&#10;&#10;Description automatically generated">
            <a:extLst>
              <a:ext uri="{FF2B5EF4-FFF2-40B4-BE49-F238E27FC236}">
                <a16:creationId xmlns:a16="http://schemas.microsoft.com/office/drawing/2014/main" id="{C92E530C-FF83-3E41-894C-42FB9DBFBAE3}"/>
              </a:ext>
            </a:extLst>
          </p:cNvPr>
          <p:cNvPicPr>
            <a:picLocks noChangeAspect="1"/>
          </p:cNvPicPr>
          <p:nvPr/>
        </p:nvPicPr>
        <p:blipFill rotWithShape="1">
          <a:blip r:embed="rId5"/>
          <a:srcRect t="36299" b="32406"/>
          <a:stretch/>
        </p:blipFill>
        <p:spPr>
          <a:xfrm>
            <a:off x="-68317" y="4301723"/>
            <a:ext cx="12328634" cy="2571180"/>
          </a:xfrm>
          <a:prstGeom prst="rect">
            <a:avLst/>
          </a:prstGeom>
        </p:spPr>
      </p:pic>
      <p:pic>
        <p:nvPicPr>
          <p:cNvPr id="26" name="Picture 25" descr="A picture containing drawing&#10;&#10;Description automatically generated">
            <a:extLst>
              <a:ext uri="{FF2B5EF4-FFF2-40B4-BE49-F238E27FC236}">
                <a16:creationId xmlns:a16="http://schemas.microsoft.com/office/drawing/2014/main" id="{544C7715-3BFA-7D43-8892-C7FD70B420BB}"/>
              </a:ext>
            </a:extLst>
          </p:cNvPr>
          <p:cNvPicPr>
            <a:picLocks noChangeAspect="1"/>
          </p:cNvPicPr>
          <p:nvPr/>
        </p:nvPicPr>
        <p:blipFill>
          <a:blip r:embed="rId6"/>
          <a:stretch>
            <a:fillRect/>
          </a:stretch>
        </p:blipFill>
        <p:spPr>
          <a:xfrm>
            <a:off x="11216205" y="7005"/>
            <a:ext cx="975795" cy="829426"/>
          </a:xfrm>
          <a:prstGeom prst="rect">
            <a:avLst/>
          </a:prstGeom>
        </p:spPr>
      </p:pic>
      <p:pic>
        <p:nvPicPr>
          <p:cNvPr id="27" name="Audio 26">
            <a:hlinkClick r:id="" action="ppaction://media"/>
            <a:extLst>
              <a:ext uri="{FF2B5EF4-FFF2-40B4-BE49-F238E27FC236}">
                <a16:creationId xmlns:a16="http://schemas.microsoft.com/office/drawing/2014/main" id="{D356A2E4-94D4-5944-8FF7-34A03ACCF9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85157324"/>
      </p:ext>
    </p:extLst>
  </p:cSld>
  <p:clrMapOvr>
    <a:masterClrMapping/>
  </p:clrMapOvr>
  <mc:AlternateContent xmlns:mc="http://schemas.openxmlformats.org/markup-compatibility/2006">
    <mc:Choice xmlns:p14="http://schemas.microsoft.com/office/powerpoint/2010/main" Requires="p14">
      <p:transition spd="slow" p14:dur="2000" advTm="59955"/>
    </mc:Choice>
    <mc:Fallback>
      <p:transition spd="slow" advTm="59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C805EE-E777-9443-98B3-9BD6A6D9E39A}"/>
              </a:ext>
            </a:extLst>
          </p:cNvPr>
          <p:cNvSpPr txBox="1"/>
          <p:nvPr/>
        </p:nvSpPr>
        <p:spPr>
          <a:xfrm>
            <a:off x="8586610" y="41714"/>
            <a:ext cx="2907887" cy="1077218"/>
          </a:xfrm>
          <a:prstGeom prst="rect">
            <a:avLst/>
          </a:prstGeom>
          <a:noFill/>
        </p:spPr>
        <p:txBody>
          <a:bodyPr wrap="square" rtlCol="0">
            <a:spAutoFit/>
          </a:bodyPr>
          <a:lstStyle/>
          <a:p>
            <a:r>
              <a:rPr lang="en-US" sz="3200" b="1" dirty="0"/>
              <a:t>Management Considerations</a:t>
            </a:r>
          </a:p>
        </p:txBody>
      </p:sp>
      <p:sp>
        <p:nvSpPr>
          <p:cNvPr id="8" name="Rectangle 7">
            <a:extLst>
              <a:ext uri="{FF2B5EF4-FFF2-40B4-BE49-F238E27FC236}">
                <a16:creationId xmlns:a16="http://schemas.microsoft.com/office/drawing/2014/main" id="{C324754E-DB10-DD4C-8041-982EF936429D}"/>
              </a:ext>
            </a:extLst>
          </p:cNvPr>
          <p:cNvSpPr/>
          <p:nvPr/>
        </p:nvSpPr>
        <p:spPr>
          <a:xfrm>
            <a:off x="8665545" y="1086788"/>
            <a:ext cx="2041841" cy="400110"/>
          </a:xfrm>
          <a:prstGeom prst="rect">
            <a:avLst/>
          </a:prstGeom>
        </p:spPr>
        <p:txBody>
          <a:bodyPr wrap="none">
            <a:spAutoFit/>
          </a:bodyPr>
          <a:lstStyle/>
          <a:p>
            <a:r>
              <a:rPr lang="en-US" sz="2000" b="1" dirty="0"/>
              <a:t>Climate gradients</a:t>
            </a:r>
          </a:p>
        </p:txBody>
      </p:sp>
      <p:pic>
        <p:nvPicPr>
          <p:cNvPr id="3" name="Picture 2" descr="A close up of a map&#10;&#10;Description automatically generated">
            <a:extLst>
              <a:ext uri="{FF2B5EF4-FFF2-40B4-BE49-F238E27FC236}">
                <a16:creationId xmlns:a16="http://schemas.microsoft.com/office/drawing/2014/main" id="{A9BB7DB4-07D1-3443-935B-C578875FCA08}"/>
              </a:ext>
            </a:extLst>
          </p:cNvPr>
          <p:cNvPicPr>
            <a:picLocks noChangeAspect="1"/>
          </p:cNvPicPr>
          <p:nvPr/>
        </p:nvPicPr>
        <p:blipFill>
          <a:blip r:embed="rId5"/>
          <a:stretch>
            <a:fillRect/>
          </a:stretch>
        </p:blipFill>
        <p:spPr>
          <a:xfrm>
            <a:off x="8826473" y="1584166"/>
            <a:ext cx="2986586" cy="5251140"/>
          </a:xfrm>
          <a:prstGeom prst="rect">
            <a:avLst/>
          </a:prstGeom>
        </p:spPr>
      </p:pic>
      <p:sp>
        <p:nvSpPr>
          <p:cNvPr id="5" name="TextBox 4">
            <a:extLst>
              <a:ext uri="{FF2B5EF4-FFF2-40B4-BE49-F238E27FC236}">
                <a16:creationId xmlns:a16="http://schemas.microsoft.com/office/drawing/2014/main" id="{E001D878-FCB2-764B-9499-995D04A19436}"/>
              </a:ext>
            </a:extLst>
          </p:cNvPr>
          <p:cNvSpPr txBox="1"/>
          <p:nvPr/>
        </p:nvSpPr>
        <p:spPr>
          <a:xfrm>
            <a:off x="9217009" y="3336521"/>
            <a:ext cx="2205513" cy="369332"/>
          </a:xfrm>
          <a:prstGeom prst="rect">
            <a:avLst/>
          </a:prstGeom>
          <a:noFill/>
        </p:spPr>
        <p:txBody>
          <a:bodyPr wrap="square" rtlCol="0">
            <a:spAutoFit/>
          </a:bodyPr>
          <a:lstStyle/>
          <a:p>
            <a:r>
              <a:rPr lang="en-US" dirty="0"/>
              <a:t>Soil moisture</a:t>
            </a:r>
          </a:p>
        </p:txBody>
      </p:sp>
      <p:pic>
        <p:nvPicPr>
          <p:cNvPr id="10" name="Picture 9" descr="A close up of a map&#10;&#10;Description automatically generated">
            <a:extLst>
              <a:ext uri="{FF2B5EF4-FFF2-40B4-BE49-F238E27FC236}">
                <a16:creationId xmlns:a16="http://schemas.microsoft.com/office/drawing/2014/main" id="{EDFBB7C3-D2D6-544C-AF8E-4293CB134140}"/>
              </a:ext>
            </a:extLst>
          </p:cNvPr>
          <p:cNvPicPr>
            <a:picLocks noChangeAspect="1"/>
          </p:cNvPicPr>
          <p:nvPr/>
        </p:nvPicPr>
        <p:blipFill>
          <a:blip r:embed="rId6"/>
          <a:stretch>
            <a:fillRect/>
          </a:stretch>
        </p:blipFill>
        <p:spPr>
          <a:xfrm>
            <a:off x="201064" y="304800"/>
            <a:ext cx="4178300" cy="6248400"/>
          </a:xfrm>
          <a:prstGeom prst="rect">
            <a:avLst/>
          </a:prstGeom>
        </p:spPr>
      </p:pic>
      <p:pic>
        <p:nvPicPr>
          <p:cNvPr id="12" name="Picture 11" descr="A close up of a map&#10;&#10;Description automatically generated">
            <a:extLst>
              <a:ext uri="{FF2B5EF4-FFF2-40B4-BE49-F238E27FC236}">
                <a16:creationId xmlns:a16="http://schemas.microsoft.com/office/drawing/2014/main" id="{081FBA36-1FCD-9341-87AE-C4075650E205}"/>
              </a:ext>
            </a:extLst>
          </p:cNvPr>
          <p:cNvPicPr>
            <a:picLocks noChangeAspect="1"/>
          </p:cNvPicPr>
          <p:nvPr/>
        </p:nvPicPr>
        <p:blipFill>
          <a:blip r:embed="rId7"/>
          <a:stretch>
            <a:fillRect/>
          </a:stretch>
        </p:blipFill>
        <p:spPr>
          <a:xfrm>
            <a:off x="4330699" y="304799"/>
            <a:ext cx="4178299" cy="6432777"/>
          </a:xfrm>
          <a:prstGeom prst="rect">
            <a:avLst/>
          </a:prstGeom>
        </p:spPr>
      </p:pic>
      <p:sp>
        <p:nvSpPr>
          <p:cNvPr id="13" name="TextBox 12">
            <a:extLst>
              <a:ext uri="{FF2B5EF4-FFF2-40B4-BE49-F238E27FC236}">
                <a16:creationId xmlns:a16="http://schemas.microsoft.com/office/drawing/2014/main" id="{DCE222A5-CFC9-C444-8151-42E4518981FA}"/>
              </a:ext>
            </a:extLst>
          </p:cNvPr>
          <p:cNvSpPr txBox="1"/>
          <p:nvPr/>
        </p:nvSpPr>
        <p:spPr>
          <a:xfrm>
            <a:off x="4330699" y="18712"/>
            <a:ext cx="4534202" cy="369332"/>
          </a:xfrm>
          <a:prstGeom prst="rect">
            <a:avLst/>
          </a:prstGeom>
          <a:noFill/>
        </p:spPr>
        <p:txBody>
          <a:bodyPr wrap="square" rtlCol="0">
            <a:spAutoFit/>
          </a:bodyPr>
          <a:lstStyle/>
          <a:p>
            <a:r>
              <a:rPr lang="en-US" dirty="0"/>
              <a:t>Air temperature</a:t>
            </a:r>
          </a:p>
        </p:txBody>
      </p:sp>
      <p:sp>
        <p:nvSpPr>
          <p:cNvPr id="14" name="TextBox 13">
            <a:extLst>
              <a:ext uri="{FF2B5EF4-FFF2-40B4-BE49-F238E27FC236}">
                <a16:creationId xmlns:a16="http://schemas.microsoft.com/office/drawing/2014/main" id="{51360674-33F4-6742-AC18-3B5B139DE37A}"/>
              </a:ext>
            </a:extLst>
          </p:cNvPr>
          <p:cNvSpPr txBox="1"/>
          <p:nvPr/>
        </p:nvSpPr>
        <p:spPr>
          <a:xfrm>
            <a:off x="158148" y="19132"/>
            <a:ext cx="5656039" cy="369332"/>
          </a:xfrm>
          <a:prstGeom prst="rect">
            <a:avLst/>
          </a:prstGeom>
          <a:noFill/>
        </p:spPr>
        <p:txBody>
          <a:bodyPr wrap="square" rtlCol="0">
            <a:spAutoFit/>
          </a:bodyPr>
          <a:lstStyle/>
          <a:p>
            <a:r>
              <a:rPr lang="en-US" dirty="0"/>
              <a:t>Rainfall</a:t>
            </a:r>
          </a:p>
        </p:txBody>
      </p:sp>
      <p:pic>
        <p:nvPicPr>
          <p:cNvPr id="15" name="Picture 14" descr="A picture containing drawing&#10;&#10;Description automatically generated">
            <a:extLst>
              <a:ext uri="{FF2B5EF4-FFF2-40B4-BE49-F238E27FC236}">
                <a16:creationId xmlns:a16="http://schemas.microsoft.com/office/drawing/2014/main" id="{1A0D12E4-B38B-DD41-AE9E-F4EBD4F6D7EC}"/>
              </a:ext>
            </a:extLst>
          </p:cNvPr>
          <p:cNvPicPr>
            <a:picLocks noChangeAspect="1"/>
          </p:cNvPicPr>
          <p:nvPr/>
        </p:nvPicPr>
        <p:blipFill>
          <a:blip r:embed="rId8"/>
          <a:stretch>
            <a:fillRect/>
          </a:stretch>
        </p:blipFill>
        <p:spPr>
          <a:xfrm>
            <a:off x="11216205" y="7005"/>
            <a:ext cx="975795" cy="829426"/>
          </a:xfrm>
          <a:prstGeom prst="rect">
            <a:avLst/>
          </a:prstGeom>
        </p:spPr>
      </p:pic>
      <p:pic>
        <p:nvPicPr>
          <p:cNvPr id="7" name="Audio 6">
            <a:hlinkClick r:id="" action="ppaction://media"/>
            <a:extLst>
              <a:ext uri="{FF2B5EF4-FFF2-40B4-BE49-F238E27FC236}">
                <a16:creationId xmlns:a16="http://schemas.microsoft.com/office/drawing/2014/main" id="{7E24341A-E462-9247-94DE-79A8EBB5C2D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44114162"/>
      </p:ext>
    </p:extLst>
  </p:cSld>
  <p:clrMapOvr>
    <a:masterClrMapping/>
  </p:clrMapOvr>
  <mc:AlternateContent xmlns:mc="http://schemas.openxmlformats.org/markup-compatibility/2006">
    <mc:Choice xmlns:p14="http://schemas.microsoft.com/office/powerpoint/2010/main" Requires="p14">
      <p:transition spd="slow" p14:dur="2000" advTm="26029"/>
    </mc:Choice>
    <mc:Fallback>
      <p:transition spd="slow" advTm="26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39CE9C-0F35-6B45-93A1-0D8542FE8130}"/>
              </a:ext>
            </a:extLst>
          </p:cNvPr>
          <p:cNvPicPr>
            <a:picLocks noChangeAspect="1"/>
          </p:cNvPicPr>
          <p:nvPr/>
        </p:nvPicPr>
        <p:blipFill>
          <a:blip r:embed="rId5"/>
          <a:stretch>
            <a:fillRect/>
          </a:stretch>
        </p:blipFill>
        <p:spPr>
          <a:xfrm>
            <a:off x="4099206" y="255220"/>
            <a:ext cx="8092794" cy="2427838"/>
          </a:xfrm>
          <a:prstGeom prst="rect">
            <a:avLst/>
          </a:prstGeom>
        </p:spPr>
      </p:pic>
      <p:sp>
        <p:nvSpPr>
          <p:cNvPr id="4" name="TextBox 3">
            <a:extLst>
              <a:ext uri="{FF2B5EF4-FFF2-40B4-BE49-F238E27FC236}">
                <a16:creationId xmlns:a16="http://schemas.microsoft.com/office/drawing/2014/main" id="{86C805EE-E777-9443-98B3-9BD6A6D9E39A}"/>
              </a:ext>
            </a:extLst>
          </p:cNvPr>
          <p:cNvSpPr txBox="1"/>
          <p:nvPr/>
        </p:nvSpPr>
        <p:spPr>
          <a:xfrm>
            <a:off x="278524" y="23990"/>
            <a:ext cx="5538950" cy="584775"/>
          </a:xfrm>
          <a:prstGeom prst="rect">
            <a:avLst/>
          </a:prstGeom>
          <a:noFill/>
        </p:spPr>
        <p:txBody>
          <a:bodyPr wrap="square" rtlCol="0">
            <a:spAutoFit/>
          </a:bodyPr>
          <a:lstStyle/>
          <a:p>
            <a:r>
              <a:rPr lang="en-US" sz="3200" b="1" dirty="0"/>
              <a:t>Management Considerations</a:t>
            </a:r>
          </a:p>
        </p:txBody>
      </p:sp>
      <p:sp>
        <p:nvSpPr>
          <p:cNvPr id="8" name="Rectangle 7">
            <a:extLst>
              <a:ext uri="{FF2B5EF4-FFF2-40B4-BE49-F238E27FC236}">
                <a16:creationId xmlns:a16="http://schemas.microsoft.com/office/drawing/2014/main" id="{C324754E-DB10-DD4C-8041-982EF936429D}"/>
              </a:ext>
            </a:extLst>
          </p:cNvPr>
          <p:cNvSpPr/>
          <p:nvPr/>
        </p:nvSpPr>
        <p:spPr>
          <a:xfrm>
            <a:off x="278523" y="554782"/>
            <a:ext cx="1367618" cy="400110"/>
          </a:xfrm>
          <a:prstGeom prst="rect">
            <a:avLst/>
          </a:prstGeom>
        </p:spPr>
        <p:txBody>
          <a:bodyPr wrap="none">
            <a:spAutoFit/>
          </a:bodyPr>
          <a:lstStyle/>
          <a:p>
            <a:r>
              <a:rPr lang="en-US" sz="2000" b="1" dirty="0"/>
              <a:t>Site factors</a:t>
            </a:r>
          </a:p>
        </p:txBody>
      </p:sp>
      <p:sp>
        <p:nvSpPr>
          <p:cNvPr id="9" name="TextBox 8">
            <a:extLst>
              <a:ext uri="{FF2B5EF4-FFF2-40B4-BE49-F238E27FC236}">
                <a16:creationId xmlns:a16="http://schemas.microsoft.com/office/drawing/2014/main" id="{38F91456-F5F2-B34B-B2AD-29891FC3E511}"/>
              </a:ext>
            </a:extLst>
          </p:cNvPr>
          <p:cNvSpPr txBox="1"/>
          <p:nvPr/>
        </p:nvSpPr>
        <p:spPr>
          <a:xfrm>
            <a:off x="278523" y="1009900"/>
            <a:ext cx="553895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Elevation </a:t>
            </a:r>
          </a:p>
          <a:p>
            <a:pPr marL="285750" indent="-285750">
              <a:buFont typeface="Arial" panose="020B0604020202020204" pitchFamily="34" charset="0"/>
              <a:buChar char="•"/>
            </a:pPr>
            <a:r>
              <a:rPr lang="en-US" dirty="0"/>
              <a:t>Slope</a:t>
            </a:r>
          </a:p>
          <a:p>
            <a:pPr marL="285750" indent="-285750">
              <a:buFont typeface="Arial" panose="020B0604020202020204" pitchFamily="34" charset="0"/>
              <a:buChar char="•"/>
            </a:pPr>
            <a:r>
              <a:rPr lang="en-US" dirty="0"/>
              <a:t>Aspect</a:t>
            </a:r>
          </a:p>
          <a:p>
            <a:pPr marL="285750" indent="-285750">
              <a:buFont typeface="Arial" panose="020B0604020202020204" pitchFamily="34" charset="0"/>
              <a:buChar char="•"/>
            </a:pPr>
            <a:r>
              <a:rPr lang="en-US" dirty="0"/>
              <a:t>Physiography</a:t>
            </a:r>
          </a:p>
          <a:p>
            <a:pPr marL="285750" indent="-285750">
              <a:buFont typeface="Arial" panose="020B0604020202020204" pitchFamily="34" charset="0"/>
              <a:buChar char="•"/>
            </a:pPr>
            <a:r>
              <a:rPr lang="en-US" dirty="0"/>
              <a:t>Disturbance severity</a:t>
            </a:r>
          </a:p>
          <a:p>
            <a:endParaRPr lang="en-US" dirty="0"/>
          </a:p>
        </p:txBody>
      </p:sp>
      <p:pic>
        <p:nvPicPr>
          <p:cNvPr id="13" name="Picture 12" descr="A screenshot of a social media post&#10;&#10;Description automatically generated">
            <a:extLst>
              <a:ext uri="{FF2B5EF4-FFF2-40B4-BE49-F238E27FC236}">
                <a16:creationId xmlns:a16="http://schemas.microsoft.com/office/drawing/2014/main" id="{994EC02A-7503-254D-920E-AF55C1B3C7BE}"/>
              </a:ext>
            </a:extLst>
          </p:cNvPr>
          <p:cNvPicPr>
            <a:picLocks noChangeAspect="1"/>
          </p:cNvPicPr>
          <p:nvPr/>
        </p:nvPicPr>
        <p:blipFill>
          <a:blip r:embed="rId6"/>
          <a:stretch>
            <a:fillRect/>
          </a:stretch>
        </p:blipFill>
        <p:spPr>
          <a:xfrm>
            <a:off x="-87175" y="2683058"/>
            <a:ext cx="6270349" cy="4174942"/>
          </a:xfrm>
          <a:prstGeom prst="rect">
            <a:avLst/>
          </a:prstGeom>
        </p:spPr>
      </p:pic>
      <p:pic>
        <p:nvPicPr>
          <p:cNvPr id="17" name="Picture 16" descr="A rocky path&#10;&#10;Description automatically generated">
            <a:extLst>
              <a:ext uri="{FF2B5EF4-FFF2-40B4-BE49-F238E27FC236}">
                <a16:creationId xmlns:a16="http://schemas.microsoft.com/office/drawing/2014/main" id="{205DA6D2-5337-5044-9885-BB5F5F718BA2}"/>
              </a:ext>
            </a:extLst>
          </p:cNvPr>
          <p:cNvPicPr>
            <a:picLocks noChangeAspect="1"/>
          </p:cNvPicPr>
          <p:nvPr/>
        </p:nvPicPr>
        <p:blipFill>
          <a:blip r:embed="rId7"/>
          <a:stretch>
            <a:fillRect/>
          </a:stretch>
        </p:blipFill>
        <p:spPr>
          <a:xfrm>
            <a:off x="6270349" y="2845393"/>
            <a:ext cx="5999948" cy="3998403"/>
          </a:xfrm>
          <a:prstGeom prst="rect">
            <a:avLst/>
          </a:prstGeom>
        </p:spPr>
      </p:pic>
      <p:pic>
        <p:nvPicPr>
          <p:cNvPr id="3" name="Audio 2">
            <a:hlinkClick r:id="" action="ppaction://media"/>
            <a:extLst>
              <a:ext uri="{FF2B5EF4-FFF2-40B4-BE49-F238E27FC236}">
                <a16:creationId xmlns:a16="http://schemas.microsoft.com/office/drawing/2014/main" id="{EBD676FE-AEF7-104A-9AD2-6A9A6DF1AC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40980694"/>
      </p:ext>
    </p:extLst>
  </p:cSld>
  <p:clrMapOvr>
    <a:masterClrMapping/>
  </p:clrMapOvr>
  <mc:AlternateContent xmlns:mc="http://schemas.openxmlformats.org/markup-compatibility/2006">
    <mc:Choice xmlns:p14="http://schemas.microsoft.com/office/powerpoint/2010/main" Requires="p14">
      <p:transition spd="slow" p14:dur="2000" advTm="66717"/>
    </mc:Choice>
    <mc:Fallback>
      <p:transition spd="slow" advTm="66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3414</Words>
  <Application>Microsoft Macintosh PowerPoint</Application>
  <PresentationFormat>Widescreen</PresentationFormat>
  <Paragraphs>375</Paragraphs>
  <Slides>22</Slides>
  <Notes>21</Notes>
  <HiddenSlides>0</HiddenSlides>
  <MMClips>22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Restoring Native Forest on Plantation Clear-fells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Native Forest on Plantation Clear-fells</dc:title>
  <dc:creator>Adam Forbes</dc:creator>
  <cp:lastModifiedBy>Adam Forbes</cp:lastModifiedBy>
  <cp:revision>39</cp:revision>
  <dcterms:created xsi:type="dcterms:W3CDTF">2020-05-17T02:14:02Z</dcterms:created>
  <dcterms:modified xsi:type="dcterms:W3CDTF">2020-05-17T21:31:12Z</dcterms:modified>
</cp:coreProperties>
</file>