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3.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4.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4"/>
  </p:sldMasterIdLst>
  <p:notesMasterIdLst>
    <p:notesMasterId r:id="rId27"/>
  </p:notesMasterIdLst>
  <p:handoutMasterIdLst>
    <p:handoutMasterId r:id="rId28"/>
  </p:handoutMasterIdLst>
  <p:sldIdLst>
    <p:sldId id="804" r:id="rId5"/>
    <p:sldId id="851" r:id="rId6"/>
    <p:sldId id="828" r:id="rId7"/>
    <p:sldId id="848" r:id="rId8"/>
    <p:sldId id="857" r:id="rId9"/>
    <p:sldId id="854" r:id="rId10"/>
    <p:sldId id="849" r:id="rId11"/>
    <p:sldId id="835" r:id="rId12"/>
    <p:sldId id="853" r:id="rId13"/>
    <p:sldId id="844" r:id="rId14"/>
    <p:sldId id="846" r:id="rId15"/>
    <p:sldId id="847" r:id="rId16"/>
    <p:sldId id="852" r:id="rId17"/>
    <p:sldId id="839" r:id="rId18"/>
    <p:sldId id="820" r:id="rId19"/>
    <p:sldId id="823" r:id="rId20"/>
    <p:sldId id="827" r:id="rId21"/>
    <p:sldId id="856" r:id="rId22"/>
    <p:sldId id="825" r:id="rId23"/>
    <p:sldId id="858" r:id="rId24"/>
    <p:sldId id="859" r:id="rId25"/>
    <p:sldId id="817" r:id="rId26"/>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ie Greenhalgh" initials="SG" lastIdx="3" clrIdx="0">
    <p:extLst>
      <p:ext uri="{19B8F6BF-5375-455C-9EA6-DF929625EA0E}">
        <p15:presenceInfo xmlns:p15="http://schemas.microsoft.com/office/powerpoint/2012/main" userId="S::GreenhalghS@landcareresearch.co.nz::f2124243-b603-4b7f-bb70-22a5e11b222d" providerId="AD"/>
      </p:ext>
    </p:extLst>
  </p:cmAuthor>
  <p:cmAuthor id="2" name="Susan Moore-Lavo" initials="SM" lastIdx="8" clrIdx="1">
    <p:extLst>
      <p:ext uri="{19B8F6BF-5375-455C-9EA6-DF929625EA0E}">
        <p15:presenceInfo xmlns:p15="http://schemas.microsoft.com/office/powerpoint/2012/main" userId="S-1-5-21-1955230808-302148972-281947949-15878" providerId="AD"/>
      </p:ext>
    </p:extLst>
  </p:cmAuthor>
  <p:cmAuthor id="3" name="Robyn Simcock" initials="RS" lastIdx="3" clrIdx="2">
    <p:extLst>
      <p:ext uri="{19B8F6BF-5375-455C-9EA6-DF929625EA0E}">
        <p15:presenceInfo xmlns:p15="http://schemas.microsoft.com/office/powerpoint/2012/main" userId="S::SimcockR@landcareresearch.co.nz::e9394336-968c-4f06-99bc-f1f1eda916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993300"/>
    <a:srgbClr val="009999"/>
    <a:srgbClr val="33CCCC"/>
    <a:srgbClr val="FF9393"/>
    <a:srgbClr val="0000FF"/>
    <a:srgbClr val="A3A3FF"/>
    <a:srgbClr val="CC0066"/>
    <a:srgbClr val="FF66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235" autoAdjust="0"/>
    <p:restoredTop sz="74212" autoAdjust="0"/>
  </p:normalViewPr>
  <p:slideViewPr>
    <p:cSldViewPr>
      <p:cViewPr varScale="1">
        <p:scale>
          <a:sx n="52" d="100"/>
          <a:sy n="52" d="100"/>
        </p:scale>
        <p:origin x="56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29"/>
    </p:cViewPr>
  </p:sorterViewPr>
  <p:notesViewPr>
    <p:cSldViewPr>
      <p:cViewPr>
        <p:scale>
          <a:sx n="90" d="100"/>
          <a:sy n="90" d="100"/>
        </p:scale>
        <p:origin x="2214" y="-42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yn Simcock" userId="e9394336-968c-4f06-99bc-f1f1eda91616" providerId="ADAL" clId="{14E5B1C6-BA0B-4278-8B66-CA758E7E4448}"/>
    <pc:docChg chg="custSel modSld">
      <pc:chgData name="Robyn Simcock" userId="e9394336-968c-4f06-99bc-f1f1eda91616" providerId="ADAL" clId="{14E5B1C6-BA0B-4278-8B66-CA758E7E4448}" dt="2020-05-18T02:49:27.857" v="2" actId="1589"/>
      <pc:docMkLst>
        <pc:docMk/>
      </pc:docMkLst>
      <pc:sldChg chg="addCm modNotesTx">
        <pc:chgData name="Robyn Simcock" userId="e9394336-968c-4f06-99bc-f1f1eda91616" providerId="ADAL" clId="{14E5B1C6-BA0B-4278-8B66-CA758E7E4448}" dt="2020-05-18T02:49:11.343" v="1" actId="1589"/>
        <pc:sldMkLst>
          <pc:docMk/>
          <pc:sldMk cId="2186029232" sldId="823"/>
        </pc:sldMkLst>
      </pc:sldChg>
      <pc:sldChg chg="addCm">
        <pc:chgData name="Robyn Simcock" userId="e9394336-968c-4f06-99bc-f1f1eda91616" providerId="ADAL" clId="{14E5B1C6-BA0B-4278-8B66-CA758E7E4448}" dt="2020-05-18T02:49:27.857" v="2" actId="1589"/>
        <pc:sldMkLst>
          <pc:docMk/>
          <pc:sldMk cId="4267536907" sldId="854"/>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0-05-12T17:29:16.513" idx="2">
    <p:pos x="10" y="10"/>
    <p:text>I like this slide, its a nice inspirational quote</p:text>
    <p:extLst>
      <p:ext uri="{C676402C-5697-4E1C-873F-D02D1690AC5C}">
        <p15:threadingInfo xmlns:p15="http://schemas.microsoft.com/office/powerpoint/2012/main" timeZoneBias="-7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0-05-12T17:30:32.476" idx="3">
    <p:pos x="10" y="10"/>
    <p:text/>
    <p:extLst>
      <p:ext uri="{C676402C-5697-4E1C-873F-D02D1690AC5C}">
        <p15:threadingInfo xmlns:p15="http://schemas.microsoft.com/office/powerpoint/2012/main" timeZoneBias="-720"/>
      </p:ext>
    </p:extLst>
  </p:cm>
  <p:cm authorId="2" dt="2020-05-12T17:31:42.907" idx="4">
    <p:pos x="146" y="146"/>
    <p:text>we do have drought stress, not sure how it compares though</p:text>
    <p:extLst>
      <p:ext uri="{C676402C-5697-4E1C-873F-D02D1690AC5C}">
        <p15:threadingInfo xmlns:p15="http://schemas.microsoft.com/office/powerpoint/2012/main" timeZoneBias="-720"/>
      </p:ext>
    </p:extLst>
  </p:cm>
  <p:cm authorId="3" dt="2020-05-18T14:49:27.792" idx="3">
    <p:pos x="146" y="282"/>
    <p:text>changed text</p:text>
    <p:extLst>
      <p:ext uri="{C676402C-5697-4E1C-873F-D02D1690AC5C}">
        <p15:threadingInfo xmlns:p15="http://schemas.microsoft.com/office/powerpoint/2012/main" timeZoneBias="-720">
          <p15:parentCm authorId="2" idx="4"/>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0-05-12T17:36:18.950" idx="6">
    <p:pos x="10" y="10"/>
    <p:text>jsut a bit of spelling here"obligte?" "tree lillies" or "bush lillies?"</p:text>
    <p:extLst>
      <p:ext uri="{C676402C-5697-4E1C-873F-D02D1690AC5C}">
        <p15:threadingInfo xmlns:p15="http://schemas.microsoft.com/office/powerpoint/2012/main" timeZoneBias="-720"/>
      </p:ext>
    </p:extLst>
  </p:cm>
  <p:cm authorId="3" dt="2020-05-18T14:49:11.288" idx="2">
    <p:pos x="10" y="146"/>
    <p:text>thans - I've changed the words</p:text>
    <p:extLst>
      <p:ext uri="{C676402C-5697-4E1C-873F-D02D1690AC5C}">
        <p15:threadingInfo xmlns:p15="http://schemas.microsoft.com/office/powerpoint/2012/main" timeZoneBias="-720">
          <p15:parentCm authorId="2" idx="6"/>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0-05-12T17:38:38.378" idx="8">
    <p:pos x="10" y="10"/>
    <p:text>is this meant to have the writing onit in yellow?</p:text>
    <p:extLst>
      <p:ext uri="{C676402C-5697-4E1C-873F-D02D1690AC5C}">
        <p15:threadingInfo xmlns:p15="http://schemas.microsoft.com/office/powerpoint/2012/main" timeZoneBias="-720"/>
      </p:ext>
    </p:extLst>
  </p:cm>
  <p:cm authorId="3" dt="2020-05-18T14:06:35.985" idx="1">
    <p:pos x="10" y="146"/>
    <p:text>i can't find my original, and kowhai reminds me to mention it!</p:text>
    <p:extLst>
      <p:ext uri="{C676402C-5697-4E1C-873F-D02D1690AC5C}">
        <p15:threadingInfo xmlns:p15="http://schemas.microsoft.com/office/powerpoint/2012/main" timeZoneBias="-720">
          <p15:parentCm authorId="2" idx="8"/>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52D82D3-7874-4C85-9E38-7FF4518AA39C}"/>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a16="http://schemas.microsoft.com/office/drawing/2014/main" xmlns="" id="{F56E5330-C1F2-4B68-940F-862FBE338EDC}"/>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90197AF-7B40-47F6-AEAC-70DD81C4B672}" type="datetimeFigureOut">
              <a:rPr lang="en-NZ" smtClean="0"/>
              <a:t>18/05/2020</a:t>
            </a:fld>
            <a:endParaRPr lang="en-NZ"/>
          </a:p>
        </p:txBody>
      </p:sp>
      <p:sp>
        <p:nvSpPr>
          <p:cNvPr id="4" name="Footer Placeholder 3">
            <a:extLst>
              <a:ext uri="{FF2B5EF4-FFF2-40B4-BE49-F238E27FC236}">
                <a16:creationId xmlns:a16="http://schemas.microsoft.com/office/drawing/2014/main" xmlns="" id="{439E149D-F834-4C90-A410-401DCAD3AF5C}"/>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a16="http://schemas.microsoft.com/office/drawing/2014/main" xmlns="" id="{8B790B2D-FF1D-4592-B3B3-B0F50EF60DC7}"/>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CC23556-B433-4845-BC28-EB53574A262C}" type="slidenum">
              <a:rPr lang="en-NZ" smtClean="0"/>
              <a:t>‹#›</a:t>
            </a:fld>
            <a:endParaRPr lang="en-NZ"/>
          </a:p>
        </p:txBody>
      </p:sp>
    </p:spTree>
    <p:extLst>
      <p:ext uri="{BB962C8B-B14F-4D97-AF65-F5344CB8AC3E}">
        <p14:creationId xmlns:p14="http://schemas.microsoft.com/office/powerpoint/2010/main" val="1061977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862" cy="495793"/>
          </a:xfrm>
          <a:prstGeom prst="rect">
            <a:avLst/>
          </a:prstGeom>
        </p:spPr>
        <p:txBody>
          <a:bodyPr vert="horz" lIns="88216" tIns="44108" rIns="88216" bIns="44108" rtlCol="0"/>
          <a:lstStyle>
            <a:lvl1pPr algn="l">
              <a:defRPr sz="1200"/>
            </a:lvl1pPr>
          </a:lstStyle>
          <a:p>
            <a:endParaRPr lang="en-NZ"/>
          </a:p>
        </p:txBody>
      </p:sp>
      <p:sp>
        <p:nvSpPr>
          <p:cNvPr id="3" name="Date Placeholder 2"/>
          <p:cNvSpPr>
            <a:spLocks noGrp="1"/>
          </p:cNvSpPr>
          <p:nvPr>
            <p:ph type="dt" idx="1"/>
          </p:nvPr>
        </p:nvSpPr>
        <p:spPr>
          <a:xfrm>
            <a:off x="3850294" y="1"/>
            <a:ext cx="2945862" cy="495793"/>
          </a:xfrm>
          <a:prstGeom prst="rect">
            <a:avLst/>
          </a:prstGeom>
        </p:spPr>
        <p:txBody>
          <a:bodyPr vert="horz" lIns="88216" tIns="44108" rIns="88216" bIns="44108" rtlCol="0"/>
          <a:lstStyle>
            <a:lvl1pPr algn="r">
              <a:defRPr sz="1200"/>
            </a:lvl1pPr>
          </a:lstStyle>
          <a:p>
            <a:fld id="{B2FA0C30-1A90-477F-A05B-C6CEF8BBCEFB}" type="datetimeFigureOut">
              <a:rPr lang="en-NZ" smtClean="0"/>
              <a:t>18/05/2020</a:t>
            </a:fld>
            <a:endParaRPr lang="en-NZ"/>
          </a:p>
        </p:txBody>
      </p:sp>
      <p:sp>
        <p:nvSpPr>
          <p:cNvPr id="4" name="Slide Image Placeholder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88216" tIns="44108" rIns="88216" bIns="44108" rtlCol="0" anchor="ctr"/>
          <a:lstStyle/>
          <a:p>
            <a:endParaRPr lang="en-NZ"/>
          </a:p>
        </p:txBody>
      </p:sp>
      <p:sp>
        <p:nvSpPr>
          <p:cNvPr id="5" name="Notes Placeholder 4"/>
          <p:cNvSpPr>
            <a:spLocks noGrp="1"/>
          </p:cNvSpPr>
          <p:nvPr>
            <p:ph type="body" sz="quarter" idx="3"/>
          </p:nvPr>
        </p:nvSpPr>
        <p:spPr>
          <a:xfrm>
            <a:off x="679464" y="4714653"/>
            <a:ext cx="5438748" cy="4466756"/>
          </a:xfrm>
          <a:prstGeom prst="rect">
            <a:avLst/>
          </a:prstGeom>
        </p:spPr>
        <p:txBody>
          <a:bodyPr vert="horz" lIns="88216" tIns="44108" rIns="88216" bIns="441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9306"/>
            <a:ext cx="2945862" cy="495793"/>
          </a:xfrm>
          <a:prstGeom prst="rect">
            <a:avLst/>
          </a:prstGeom>
        </p:spPr>
        <p:txBody>
          <a:bodyPr vert="horz" lIns="88216" tIns="44108" rIns="88216" bIns="44108" rtlCol="0" anchor="b"/>
          <a:lstStyle>
            <a:lvl1pPr algn="l">
              <a:defRPr sz="1200"/>
            </a:lvl1pPr>
          </a:lstStyle>
          <a:p>
            <a:endParaRPr lang="en-NZ"/>
          </a:p>
        </p:txBody>
      </p:sp>
      <p:sp>
        <p:nvSpPr>
          <p:cNvPr id="7" name="Slide Number Placeholder 6"/>
          <p:cNvSpPr>
            <a:spLocks noGrp="1"/>
          </p:cNvSpPr>
          <p:nvPr>
            <p:ph type="sldNum" sz="quarter" idx="5"/>
          </p:nvPr>
        </p:nvSpPr>
        <p:spPr>
          <a:xfrm>
            <a:off x="3850294" y="9429306"/>
            <a:ext cx="2945862" cy="495793"/>
          </a:xfrm>
          <a:prstGeom prst="rect">
            <a:avLst/>
          </a:prstGeom>
        </p:spPr>
        <p:txBody>
          <a:bodyPr vert="horz" lIns="88216" tIns="44108" rIns="88216" bIns="44108" rtlCol="0" anchor="b"/>
          <a:lstStyle>
            <a:lvl1pPr algn="r">
              <a:defRPr sz="1200"/>
            </a:lvl1pPr>
          </a:lstStyle>
          <a:p>
            <a:fld id="{2CA0F054-3E8C-458F-8714-3CE26FDD32BA}" type="slidenum">
              <a:rPr lang="en-NZ" smtClean="0"/>
              <a:t>‹#›</a:t>
            </a:fld>
            <a:endParaRPr lang="en-NZ"/>
          </a:p>
        </p:txBody>
      </p:sp>
    </p:spTree>
    <p:extLst>
      <p:ext uri="{BB962C8B-B14F-4D97-AF65-F5344CB8AC3E}">
        <p14:creationId xmlns:p14="http://schemas.microsoft.com/office/powerpoint/2010/main" val="2117266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biologicalheritage.nz/__data/assets/pdf_file/0011/165656/Upscaling_restoration_of_native_biodiversity.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docs.niwa.co.nz/library/public/PNAP.pdf" TargetMode="External"/><Relationship Id="rId7" Type="http://schemas.openxmlformats.org/officeDocument/2006/relationships/hyperlink" Target="https://www.niwa.co.nz/sites/niwa.co.nz/files/a_guide_to_restoring_inanga_habitat.pdf"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niwa.co.nz/our-science/freshwater/tools/guide-to-restoring-freshwater-native-fish/tools/restoring-physical-habitat" TargetMode="External"/><Relationship Id="rId5" Type="http://schemas.openxmlformats.org/officeDocument/2006/relationships/hyperlink" Target="https://www.landcareresearch.co.nz/publications/researchpubs/LRSS35_nature_neighbourhoods.pdf" TargetMode="External"/><Relationship Id="rId4" Type="http://schemas.openxmlformats.org/officeDocument/2006/relationships/hyperlink" Target="http://www.biologicalheritage.nz/__data/assets/pdf_file/0011/165656/Upscaling_restoration_of_native_biodiversity.pdf"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landcareresearch.co.nz/resources/maps-satellites/threatened-environment-classificatio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dirty="0"/>
              <a:t>This presentation focuses on how to get the most help from natural regeneration (without planting) – this is the ‘passive’ end of Dr Adam Forbes’ ‘Active to passive’ intervention gradient. So I hope it is complementary!</a:t>
            </a:r>
          </a:p>
          <a:p>
            <a:endParaRPr lang="en-NZ" sz="1100" dirty="0"/>
          </a:p>
          <a:p>
            <a:r>
              <a:rPr lang="en-NZ" sz="1100" dirty="0"/>
              <a:t>Most slide with photos will have a brief description in the notes, which I hope are useful examples</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Photo: This pine forest is in the process of being harvested; a native shrubland remnant  is on the LHS (some eucalyptus were planted through it and have not been harvested with the pines) where a tree has been felled into the natives, unnecessarily squashing them (which is dumb – removing the canopy creates a site for weeds to compete more effectively, and reduces native seed production). </a:t>
            </a:r>
          </a:p>
          <a:p>
            <a:r>
              <a:rPr lang="en-NZ" sz="1200" kern="1200" dirty="0">
                <a:solidFill>
                  <a:schemeClr val="tx1"/>
                </a:solidFill>
                <a:effectLst/>
                <a:latin typeface="+mn-lt"/>
                <a:ea typeface="+mn-ea"/>
                <a:cs typeface="+mn-cs"/>
              </a:rPr>
              <a:t>The harvesting process has de-limbed where each pine is felled, and this creates a cover that protects the soil from erosion</a:t>
            </a:r>
          </a:p>
          <a:p>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CA0F054-3E8C-458F-8714-3CE26FDD32BA}" type="slidenum">
              <a:rPr lang="en-NZ" smtClean="0"/>
              <a:t>1</a:t>
            </a:fld>
            <a:endParaRPr lang="en-NZ"/>
          </a:p>
        </p:txBody>
      </p:sp>
    </p:spTree>
    <p:extLst>
      <p:ext uri="{BB962C8B-B14F-4D97-AF65-F5344CB8AC3E}">
        <p14:creationId xmlns:p14="http://schemas.microsoft.com/office/powerpoint/2010/main" val="811623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i="1" kern="1200" dirty="0">
                <a:solidFill>
                  <a:schemeClr val="tx1"/>
                </a:solidFill>
                <a:effectLst/>
                <a:latin typeface="+mn-lt"/>
                <a:ea typeface="+mn-ea"/>
                <a:cs typeface="+mn-cs"/>
              </a:rPr>
              <a:t>‘How?</a:t>
            </a:r>
          </a:p>
          <a:p>
            <a:pPr>
              <a:spcAft>
                <a:spcPts val="0"/>
              </a:spcAft>
            </a:pPr>
            <a:r>
              <a:rPr lang="en-NZ" dirty="0"/>
              <a:t>Select Location and construction methods of roads </a:t>
            </a:r>
          </a:p>
          <a:p>
            <a:pPr>
              <a:spcAft>
                <a:spcPts val="0"/>
              </a:spcAft>
            </a:pPr>
            <a:r>
              <a:rPr lang="en-NZ" dirty="0"/>
              <a:t>Tweak Skid site locations, size and construction method – and number</a:t>
            </a:r>
          </a:p>
          <a:p>
            <a:pPr>
              <a:spcAft>
                <a:spcPts val="0"/>
              </a:spcAft>
            </a:pPr>
            <a:r>
              <a:rPr lang="en-NZ" dirty="0">
                <a:latin typeface="Calibri" panose="020F0502020204030204" pitchFamily="34" charset="0"/>
                <a:ea typeface="Calibri" panose="020F0502020204030204" pitchFamily="34" charset="0"/>
                <a:cs typeface="Times New Roman" panose="02020603050405020304" pitchFamily="18" charset="0"/>
              </a:rPr>
              <a:t>Select logging equipment – haulers usually create less damage (especially compaction), and the damage is in places where natives aren’t (i.e. ridges/spurs, not in gullies unless logs are dragged through and not suspended).  If using Ground-based harvesting, use forwarders to avoid dragging long logs with skidders that end up sweeping corners</a:t>
            </a:r>
          </a:p>
          <a:p>
            <a:pPr>
              <a:spcAft>
                <a:spcPts val="0"/>
              </a:spcAft>
            </a:pPr>
            <a:r>
              <a:rPr lang="en-NZ" dirty="0">
                <a:latin typeface="Calibri" panose="020F0502020204030204" pitchFamily="34" charset="0"/>
                <a:ea typeface="Calibri" panose="020F0502020204030204" pitchFamily="34" charset="0"/>
                <a:cs typeface="Times New Roman" panose="02020603050405020304" pitchFamily="18" charset="0"/>
              </a:rPr>
              <a:t>Delimbing within the cutover (spreading slash) not Whole tree harvest. But make sure slash is not in any flood zones (windrow this) Where the slash is deeper,  It may increase your planting costs as slash makes it harder to plant/scramble through.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The photo is back at our felled plantation showing a slope running down to a small stream – the matai was marked with hazard tape and then pegs put outside the drip line. The road was widened by increasing the cut, not by fill over the roots, which may have killed this super-seeding tree.</a:t>
            </a: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We also had great success using the occasional eucalyptus and pine as ‘ bollards’. These were rammed into the inside of road curves and by key native trees to physically stop logs being swept or dragged across remnants or areas vulnerable to unnecessary erosion … forwarders were also enormously useful to stop damage from dragged logs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5"/>
          </p:nvPr>
        </p:nvSpPr>
        <p:spPr/>
        <p:txBody>
          <a:bodyPr/>
          <a:lstStyle/>
          <a:p>
            <a:fld id="{2CA0F054-3E8C-458F-8714-3CE26FDD32BA}" type="slidenum">
              <a:rPr lang="en-NZ" smtClean="0"/>
              <a:t>10</a:t>
            </a:fld>
            <a:endParaRPr lang="en-NZ"/>
          </a:p>
        </p:txBody>
      </p:sp>
    </p:spTree>
    <p:extLst>
      <p:ext uri="{BB962C8B-B14F-4D97-AF65-F5344CB8AC3E}">
        <p14:creationId xmlns:p14="http://schemas.microsoft.com/office/powerpoint/2010/main" val="2875320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Small plantings of pines  were done in old catchment board days throughout NZ to quickly control erosion (also through farmland retirement/conversion incentives). They were not planted with harvesting in mind; some are not profitable to harvest, especially those that are smaller, a long way from markets </a:t>
            </a:r>
            <a:r>
              <a:rPr lang="en-NZ" sz="1200" kern="1200" dirty="0" err="1">
                <a:solidFill>
                  <a:schemeClr val="tx1"/>
                </a:solidFill>
                <a:effectLst/>
                <a:latin typeface="+mn-lt"/>
                <a:ea typeface="+mn-ea"/>
                <a:cs typeface="+mn-cs"/>
              </a:rPr>
              <a:t>oand</a:t>
            </a:r>
            <a:r>
              <a:rPr lang="en-NZ" sz="1200" kern="1200" dirty="0">
                <a:solidFill>
                  <a:schemeClr val="tx1"/>
                </a:solidFill>
                <a:effectLst/>
                <a:latin typeface="+mn-lt"/>
                <a:ea typeface="+mn-ea"/>
                <a:cs typeface="+mn-cs"/>
              </a:rPr>
              <a:t> those  that require expensive access road/skid site infrastructure upgrades to access. Some forests or parts of forests are now recognised as too risky to harvest, either due to erosion risk (‘red zones’ in NES Plantation Forestry) or health and safety concerns. These forests were not generally planted with riparian buffers, unlike later forests, where riparian zones were required by Councils to help protect waterways (especially from slash and temperature shock when plantations are harvested). </a:t>
            </a:r>
          </a:p>
          <a:p>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Some pines support threatened native species (e.g. bats, </a:t>
            </a:r>
            <a:r>
              <a:rPr lang="en-NZ" sz="1200" kern="1200" dirty="0" err="1">
                <a:solidFill>
                  <a:schemeClr val="tx1"/>
                </a:solidFill>
                <a:effectLst/>
                <a:latin typeface="+mn-lt"/>
                <a:ea typeface="+mn-ea"/>
                <a:cs typeface="+mn-cs"/>
              </a:rPr>
              <a:t>Powelliphanta</a:t>
            </a:r>
            <a:r>
              <a:rPr lang="en-NZ" sz="1200" kern="1200" dirty="0">
                <a:solidFill>
                  <a:schemeClr val="tx1"/>
                </a:solidFill>
                <a:effectLst/>
                <a:latin typeface="+mn-lt"/>
                <a:ea typeface="+mn-ea"/>
                <a:cs typeface="+mn-cs"/>
              </a:rPr>
              <a:t> snails, kaka nests, kiwi);</a:t>
            </a:r>
            <a:r>
              <a:rPr lang="en-NZ" dirty="0">
                <a:effectLst/>
              </a:rPr>
              <a:t> </a:t>
            </a:r>
            <a:r>
              <a:rPr lang="en-NZ" sz="1200" kern="1200" dirty="0">
                <a:solidFill>
                  <a:schemeClr val="tx1"/>
                </a:solidFill>
                <a:effectLst/>
                <a:latin typeface="+mn-lt"/>
                <a:ea typeface="+mn-ea"/>
                <a:cs typeface="+mn-cs"/>
              </a:rPr>
              <a:t> especially in trees with holes, cavities in areas where all the other large trees were felled years ago; and pines can act as corridors through landscapes for animals that need forests (lizards, small native birds). </a:t>
            </a:r>
            <a:endParaRPr lang="en-NZ" sz="1200" i="1"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 </a:t>
            </a:r>
          </a:p>
          <a:p>
            <a:r>
              <a:rPr lang="en-NZ" sz="1200" kern="1200" dirty="0">
                <a:solidFill>
                  <a:schemeClr val="tx1"/>
                </a:solidFill>
                <a:effectLst/>
                <a:latin typeface="+mn-lt"/>
                <a:ea typeface="+mn-ea"/>
                <a:cs typeface="+mn-cs"/>
              </a:rPr>
              <a:t>Small blocks may cost land owner post-harvest for reinstatement  of farm races, water supplies and infrastructure damaged by the harvesting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i="1" kern="1200" dirty="0">
                <a:solidFill>
                  <a:schemeClr val="tx1"/>
                </a:solidFill>
                <a:effectLst/>
                <a:latin typeface="+mn-lt"/>
                <a:ea typeface="+mn-ea"/>
                <a:cs typeface="+mn-cs"/>
              </a:rPr>
              <a:t>Steep, erosion prone slopes – difficult to access and where pines are low quality, where damage will exceed value retrieved…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i="1" kern="1200" dirty="0">
                <a:solidFill>
                  <a:schemeClr val="tx1"/>
                </a:solidFill>
                <a:effectLst/>
                <a:latin typeface="+mn-lt"/>
                <a:ea typeface="+mn-ea"/>
                <a:cs typeface="+mn-cs"/>
              </a:rPr>
              <a:t>Where health an safety risk of harvesting is high (steep slopes, drops)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i="1" kern="1200" dirty="0">
                <a:solidFill>
                  <a:schemeClr val="tx1"/>
                </a:solidFill>
                <a:effectLst/>
                <a:latin typeface="+mn-lt"/>
                <a:ea typeface="+mn-ea"/>
                <a:cs typeface="+mn-cs"/>
              </a:rPr>
              <a:t>Cost of harvesting is high (slow, strops needed)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NZ" sz="1200"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sz="1200"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a:p>
        </p:txBody>
      </p:sp>
      <p:sp>
        <p:nvSpPr>
          <p:cNvPr id="4" name="Slide Number Placeholder 3"/>
          <p:cNvSpPr>
            <a:spLocks noGrp="1"/>
          </p:cNvSpPr>
          <p:nvPr>
            <p:ph type="sldNum" sz="quarter" idx="5"/>
          </p:nvPr>
        </p:nvSpPr>
        <p:spPr/>
        <p:txBody>
          <a:bodyPr/>
          <a:lstStyle/>
          <a:p>
            <a:fld id="{2CA0F054-3E8C-458F-8714-3CE26FDD32BA}" type="slidenum">
              <a:rPr lang="en-NZ" smtClean="0"/>
              <a:t>11</a:t>
            </a:fld>
            <a:endParaRPr lang="en-NZ"/>
          </a:p>
        </p:txBody>
      </p:sp>
    </p:spTree>
    <p:extLst>
      <p:ext uri="{BB962C8B-B14F-4D97-AF65-F5344CB8AC3E}">
        <p14:creationId xmlns:p14="http://schemas.microsoft.com/office/powerpoint/2010/main" val="3682697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unfortunately most roading tries to concentrate on the ridges and spurs as its far more stable. I guess most regen is in the gully systems.</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council will get shitty over logs left in a waterway… I use to encourage heads being left in gully systems or waterways of unconsolidated sedimentary country. Great for sediment catching…</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 like the point of the forwarder… don’t you think there are a lot of ground based operations that should be cable logged…. Also the delimbing in the cutover. Less birds nests but a bastard to plant through. </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5"/>
          </p:nvPr>
        </p:nvSpPr>
        <p:spPr/>
        <p:txBody>
          <a:bodyPr/>
          <a:lstStyle/>
          <a:p>
            <a:fld id="{2CA0F054-3E8C-458F-8714-3CE26FDD32BA}" type="slidenum">
              <a:rPr lang="en-NZ" smtClean="0"/>
              <a:t>12</a:t>
            </a:fld>
            <a:endParaRPr lang="en-NZ"/>
          </a:p>
        </p:txBody>
      </p:sp>
    </p:spTree>
    <p:extLst>
      <p:ext uri="{BB962C8B-B14F-4D97-AF65-F5344CB8AC3E}">
        <p14:creationId xmlns:p14="http://schemas.microsoft.com/office/powerpoint/2010/main" val="941864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i="1" kern="1200" dirty="0">
                <a:solidFill>
                  <a:schemeClr val="tx1"/>
                </a:solidFill>
                <a:effectLst/>
                <a:latin typeface="+mn-lt"/>
                <a:ea typeface="+mn-ea"/>
                <a:cs typeface="+mn-cs"/>
              </a:rPr>
              <a:t>‘</a:t>
            </a:r>
            <a:endParaRPr lang="en-NZ" dirty="0"/>
          </a:p>
        </p:txBody>
      </p:sp>
      <p:sp>
        <p:nvSpPr>
          <p:cNvPr id="4" name="Slide Number Placeholder 3"/>
          <p:cNvSpPr>
            <a:spLocks noGrp="1"/>
          </p:cNvSpPr>
          <p:nvPr>
            <p:ph type="sldNum" sz="quarter" idx="5"/>
          </p:nvPr>
        </p:nvSpPr>
        <p:spPr/>
        <p:txBody>
          <a:bodyPr/>
          <a:lstStyle/>
          <a:p>
            <a:fld id="{2CA0F054-3E8C-458F-8714-3CE26FDD32BA}" type="slidenum">
              <a:rPr lang="en-NZ" smtClean="0"/>
              <a:t>13</a:t>
            </a:fld>
            <a:endParaRPr lang="en-NZ"/>
          </a:p>
        </p:txBody>
      </p:sp>
    </p:spTree>
    <p:extLst>
      <p:ext uri="{BB962C8B-B14F-4D97-AF65-F5344CB8AC3E}">
        <p14:creationId xmlns:p14="http://schemas.microsoft.com/office/powerpoint/2010/main" val="3609040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dirty="0"/>
              <a:t>Left photo –</a:t>
            </a:r>
          </a:p>
          <a:p>
            <a:pPr marL="0" indent="0">
              <a:buFont typeface="Arial" panose="020B0604020202020204" pitchFamily="34" charset="0"/>
              <a:buNone/>
            </a:pPr>
            <a:r>
              <a:rPr lang="en-NZ" dirty="0"/>
              <a:t>High priority for regional council co-funding..  a patch in a pine-dune plantation with high </a:t>
            </a:r>
            <a:r>
              <a:rPr lang="en-NZ" dirty="0" err="1"/>
              <a:t>watertable</a:t>
            </a:r>
            <a:r>
              <a:rPr lang="en-NZ" dirty="0"/>
              <a:t> where pines didn’t establish .. This is a high priority for protection and buffering as wetland should expand as water table rises with removal of pine canopy (and sedges/rushes often regenerate really well and have long-lived seed bank), it s one of a patchwork of sites to connect reserves</a:t>
            </a:r>
          </a:p>
          <a:p>
            <a:pPr marL="0" indent="0">
              <a:buFont typeface="Arial" panose="020B0604020202020204" pitchFamily="34" charset="0"/>
              <a:buNone/>
            </a:pPr>
            <a:endParaRPr lang="en-NZ" dirty="0"/>
          </a:p>
          <a:p>
            <a:pPr marL="0" indent="0">
              <a:buFont typeface="Arial" panose="020B0604020202020204" pitchFamily="34" charset="0"/>
              <a:buNone/>
            </a:pPr>
            <a:r>
              <a:rPr lang="en-NZ" dirty="0"/>
              <a:t>Piggy-back biodiversity onto a  fire fighting pond. While excavators are on site the slopes on at least three sides could be battered back to gradual edges that will better support and buffer wetland species (and safety). Another dune areas with no connection to riparian areas.</a:t>
            </a:r>
          </a:p>
        </p:txBody>
      </p:sp>
      <p:sp>
        <p:nvSpPr>
          <p:cNvPr id="4" name="Slide Number Placeholder 3"/>
          <p:cNvSpPr>
            <a:spLocks noGrp="1"/>
          </p:cNvSpPr>
          <p:nvPr>
            <p:ph type="sldNum" sz="quarter" idx="5"/>
          </p:nvPr>
        </p:nvSpPr>
        <p:spPr/>
        <p:txBody>
          <a:bodyPr/>
          <a:lstStyle/>
          <a:p>
            <a:fld id="{2CA0F054-3E8C-458F-8714-3CE26FDD32BA}" type="slidenum">
              <a:rPr lang="en-NZ" smtClean="0"/>
              <a:t>14</a:t>
            </a:fld>
            <a:endParaRPr lang="en-NZ"/>
          </a:p>
        </p:txBody>
      </p:sp>
    </p:spTree>
    <p:extLst>
      <p:ext uri="{BB962C8B-B14F-4D97-AF65-F5344CB8AC3E}">
        <p14:creationId xmlns:p14="http://schemas.microsoft.com/office/powerpoint/2010/main" val="225204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63" y="4675287"/>
            <a:ext cx="5743709" cy="4506122"/>
          </a:xfrm>
        </p:spPr>
        <p:txBody>
          <a:bodyPr/>
          <a:lstStyle/>
          <a:p>
            <a:r>
              <a:rPr lang="en-NZ" sz="1100" kern="1200" dirty="0">
                <a:solidFill>
                  <a:schemeClr val="tx1"/>
                </a:solidFill>
                <a:effectLst/>
                <a:latin typeface="+mn-lt"/>
                <a:ea typeface="+mn-ea"/>
                <a:cs typeface="+mn-cs"/>
              </a:rPr>
              <a:t>Protection – no regrets.. Areas beyond native woody vegetation which FEP are usually good at identifying</a:t>
            </a:r>
          </a:p>
          <a:p>
            <a:r>
              <a:rPr lang="en-NZ" sz="1100" kern="1200" dirty="0">
                <a:solidFill>
                  <a:schemeClr val="tx1"/>
                </a:solidFill>
                <a:effectLst/>
                <a:latin typeface="+mn-lt"/>
                <a:ea typeface="+mn-ea"/>
                <a:cs typeface="+mn-cs"/>
              </a:rPr>
              <a:t>They miss: wetland herbaceous plants – so retain unploughed or undrained areas, </a:t>
            </a:r>
            <a:r>
              <a:rPr lang="en-NZ" sz="1100" kern="1200" dirty="0" err="1">
                <a:solidFill>
                  <a:schemeClr val="tx1"/>
                </a:solidFill>
                <a:effectLst/>
                <a:latin typeface="+mn-lt"/>
                <a:ea typeface="+mn-ea"/>
                <a:cs typeface="+mn-cs"/>
              </a:rPr>
              <a:t>espec</a:t>
            </a:r>
            <a:r>
              <a:rPr lang="en-NZ" sz="1100" kern="1200" dirty="0">
                <a:solidFill>
                  <a:schemeClr val="tx1"/>
                </a:solidFill>
                <a:effectLst/>
                <a:latin typeface="+mn-lt"/>
                <a:ea typeface="+mn-ea"/>
                <a:cs typeface="+mn-cs"/>
              </a:rPr>
              <a:t> if wet</a:t>
            </a:r>
          </a:p>
          <a:p>
            <a:r>
              <a:rPr lang="en-NZ" sz="1100" kern="1200" dirty="0">
                <a:solidFill>
                  <a:schemeClr val="tx1"/>
                </a:solidFill>
                <a:effectLst/>
                <a:latin typeface="+mn-lt"/>
                <a:ea typeface="+mn-ea"/>
                <a:cs typeface="+mn-cs"/>
              </a:rPr>
              <a:t>They miss: bee banks; vines and epiphytes on trees (take 50-100 years to re-establish and often forgotten) The miss: areas in non-native plants – dead wood, undisturbed untrampled leaf litter layers .. Super important often in plantations</a:t>
            </a:r>
          </a:p>
          <a:p>
            <a:endParaRPr lang="en-NZ" sz="1100" kern="1200" dirty="0">
              <a:solidFill>
                <a:schemeClr val="tx1"/>
              </a:solidFill>
              <a:effectLst/>
              <a:latin typeface="+mn-lt"/>
              <a:ea typeface="+mn-ea"/>
              <a:cs typeface="+mn-cs"/>
            </a:endParaRPr>
          </a:p>
          <a:p>
            <a:r>
              <a:rPr lang="en-NZ" sz="1100" kern="1200" dirty="0">
                <a:solidFill>
                  <a:schemeClr val="tx1"/>
                </a:solidFill>
                <a:effectLst/>
                <a:latin typeface="+mn-lt"/>
                <a:ea typeface="+mn-ea"/>
                <a:cs typeface="+mn-cs"/>
              </a:rPr>
              <a:t>Natural regeneration: predict what will happen – find the weed seed sources and knock them out- retain legibility (and local genetics) in planting by not planting native species that will seed in (e.g., karamu </a:t>
            </a:r>
            <a:r>
              <a:rPr lang="en-NZ" sz="1100" kern="1200" dirty="0" err="1">
                <a:solidFill>
                  <a:schemeClr val="tx1"/>
                </a:solidFill>
                <a:effectLst/>
                <a:latin typeface="+mn-lt"/>
                <a:ea typeface="+mn-ea"/>
                <a:cs typeface="+mn-cs"/>
              </a:rPr>
              <a:t>coprosma</a:t>
            </a:r>
            <a:r>
              <a:rPr lang="en-NZ" sz="1100" kern="1200" dirty="0">
                <a:solidFill>
                  <a:schemeClr val="tx1"/>
                </a:solidFill>
                <a:effectLst/>
                <a:latin typeface="+mn-lt"/>
                <a:ea typeface="+mn-ea"/>
                <a:cs typeface="+mn-cs"/>
              </a:rPr>
              <a:t> </a:t>
            </a:r>
            <a:r>
              <a:rPr lang="en-NZ" sz="1100" kern="1200" dirty="0" err="1">
                <a:solidFill>
                  <a:schemeClr val="tx1"/>
                </a:solidFill>
                <a:effectLst/>
                <a:latin typeface="+mn-lt"/>
                <a:ea typeface="+mn-ea"/>
                <a:cs typeface="+mn-cs"/>
              </a:rPr>
              <a:t>robusta</a:t>
            </a:r>
            <a:r>
              <a:rPr lang="en-NZ" sz="1100" kern="1200" dirty="0">
                <a:solidFill>
                  <a:schemeClr val="tx1"/>
                </a:solidFill>
                <a:effectLst/>
                <a:latin typeface="+mn-lt"/>
                <a:ea typeface="+mn-ea"/>
                <a:cs typeface="+mn-cs"/>
              </a:rPr>
              <a:t>)</a:t>
            </a:r>
          </a:p>
          <a:p>
            <a:endParaRPr lang="en-NZ" sz="1100" kern="1200" dirty="0">
              <a:solidFill>
                <a:schemeClr val="tx1"/>
              </a:solidFill>
              <a:effectLst/>
              <a:latin typeface="+mn-lt"/>
              <a:ea typeface="+mn-ea"/>
              <a:cs typeface="+mn-cs"/>
            </a:endParaRPr>
          </a:p>
          <a:p>
            <a:r>
              <a:rPr lang="en-NZ" sz="1100" kern="1200" dirty="0">
                <a:solidFill>
                  <a:schemeClr val="tx1"/>
                </a:solidFill>
                <a:effectLst/>
                <a:latin typeface="+mn-lt"/>
                <a:ea typeface="+mn-ea"/>
                <a:cs typeface="+mn-cs"/>
              </a:rPr>
              <a:t>At least some biodiversity can be promoted as delivering values to areas and services outside the (fenced) remnant area or targeted biodiversity area, and/or at no additional cost (e.g. using native fruit/nectar producing trees for shelter or leaving logs alone).  </a:t>
            </a:r>
          </a:p>
          <a:p>
            <a:endParaRPr lang="en-NZ" sz="1100" kern="1200" dirty="0">
              <a:solidFill>
                <a:schemeClr val="tx1"/>
              </a:solidFill>
              <a:effectLst/>
              <a:latin typeface="+mn-lt"/>
              <a:ea typeface="+mn-ea"/>
              <a:cs typeface="+mn-cs"/>
            </a:endParaRPr>
          </a:p>
          <a:p>
            <a:pPr marL="0" indent="0">
              <a:buFont typeface="Arial" panose="020B0604020202020204" pitchFamily="34" charset="0"/>
              <a:buNone/>
            </a:pPr>
            <a:r>
              <a:rPr lang="en-NZ" sz="1100" dirty="0"/>
              <a:t>References</a:t>
            </a:r>
          </a:p>
          <a:p>
            <a:pPr marL="0" indent="0">
              <a:buFont typeface="Arial" panose="020B0604020202020204" pitchFamily="34" charset="0"/>
              <a:buNone/>
            </a:pPr>
            <a:r>
              <a:rPr lang="en-NZ" sz="1100" dirty="0"/>
              <a:t>* Conserving and Restoring Biodiversity in New Zealand urban and Rural landscapes. 2008. Manaaki Whenua </a:t>
            </a:r>
            <a:r>
              <a:rPr lang="en-NZ" sz="1100" dirty="0" err="1"/>
              <a:t>Landcare</a:t>
            </a:r>
            <a:r>
              <a:rPr lang="en-NZ" sz="1100" dirty="0"/>
              <a:t> Research (will need to reprint, not now available online)</a:t>
            </a:r>
          </a:p>
          <a:p>
            <a:r>
              <a:rPr lang="en-NZ" sz="1100" dirty="0"/>
              <a:t>* Norton DA, But J and Bergin DO 2018. Upscaling restoration of native biodiversity: a New Zealand perspective. Ecological Restoration and Management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100" dirty="0">
                <a:hlinkClick r:id="rId3"/>
              </a:rPr>
              <a:t>http://www.biologicalheritage.nz/__data/assets/pdf_file/0011/165656/Upscaling_restoration_of_native_biodiversity.pdf</a:t>
            </a:r>
            <a:endParaRPr lang="en-NZ" sz="1100" u="sng" dirty="0"/>
          </a:p>
          <a:p>
            <a:endParaRPr lang="en-NZ" dirty="0"/>
          </a:p>
        </p:txBody>
      </p:sp>
      <p:sp>
        <p:nvSpPr>
          <p:cNvPr id="4" name="Slide Number Placeholder 3"/>
          <p:cNvSpPr>
            <a:spLocks noGrp="1"/>
          </p:cNvSpPr>
          <p:nvPr>
            <p:ph type="sldNum" sz="quarter" idx="5"/>
          </p:nvPr>
        </p:nvSpPr>
        <p:spPr/>
        <p:txBody>
          <a:bodyPr/>
          <a:lstStyle/>
          <a:p>
            <a:fld id="{2CA0F054-3E8C-458F-8714-3CE26FDD32BA}" type="slidenum">
              <a:rPr lang="en-NZ" smtClean="0"/>
              <a:t>15</a:t>
            </a:fld>
            <a:endParaRPr lang="en-NZ"/>
          </a:p>
        </p:txBody>
      </p:sp>
    </p:spTree>
    <p:extLst>
      <p:ext uri="{BB962C8B-B14F-4D97-AF65-F5344CB8AC3E}">
        <p14:creationId xmlns:p14="http://schemas.microsoft.com/office/powerpoint/2010/main" val="3348341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498475"/>
            <a:ext cx="4959350" cy="3721100"/>
          </a:xfrm>
        </p:spPr>
      </p:sp>
      <p:sp>
        <p:nvSpPr>
          <p:cNvPr id="3" name="Notes Placeholder 2"/>
          <p:cNvSpPr>
            <a:spLocks noGrp="1"/>
          </p:cNvSpPr>
          <p:nvPr>
            <p:ph type="body" idx="1"/>
          </p:nvPr>
        </p:nvSpPr>
        <p:spPr>
          <a:xfrm>
            <a:off x="679463" y="4387255"/>
            <a:ext cx="5743710" cy="4610772"/>
          </a:xfrm>
        </p:spPr>
        <p:txBody>
          <a:bodyPr/>
          <a:lstStyle/>
          <a:p>
            <a:pPr defTabSz="913120">
              <a:defRPr/>
            </a:pPr>
            <a:r>
              <a:rPr lang="en-NZ" sz="1100" dirty="0"/>
              <a:t>Photos From left to right: </a:t>
            </a:r>
          </a:p>
          <a:p>
            <a:pPr marL="171450" indent="-171450" defTabSz="913120">
              <a:buFont typeface="Arial" panose="020B0604020202020204" pitchFamily="34" charset="0"/>
              <a:buChar char="•"/>
              <a:defRPr/>
            </a:pPr>
            <a:r>
              <a:rPr lang="en-NZ" sz="1100" dirty="0" err="1"/>
              <a:t>kiekie</a:t>
            </a:r>
            <a:r>
              <a:rPr lang="en-NZ" sz="1100" dirty="0"/>
              <a:t> epiphyte with fruit (weaving resource, food) </a:t>
            </a:r>
          </a:p>
          <a:p>
            <a:pPr marL="171450" indent="-171450" defTabSz="913120">
              <a:buFont typeface="Arial" panose="020B0604020202020204" pitchFamily="34" charset="0"/>
              <a:buChar char="•"/>
              <a:defRPr/>
            </a:pPr>
            <a:r>
              <a:rPr lang="en-NZ" sz="1100" dirty="0"/>
              <a:t>fungi are rich insect supporters, with insect holes in wood; Fungi that grow on wood are a rich source of food for many invertebrates. Once invertebrates, fungi and bacteria have degraded wood to a degree that fruiting bodies of fungi start to sprout and the wood crumbles easily it has reached a stage of rotten or decayed wood. As the wood breaks down even further it accumulates as wood mould or humus.</a:t>
            </a:r>
          </a:p>
          <a:p>
            <a:pPr marL="171450" indent="-171450" defTabSz="913120">
              <a:buFont typeface="Arial" panose="020B0604020202020204" pitchFamily="34" charset="0"/>
              <a:buChar char="•"/>
              <a:defRPr/>
            </a:pPr>
            <a:r>
              <a:rPr lang="en-NZ" sz="1100" dirty="0"/>
              <a:t>Decayed wood and wood mould can be utilised by a wide range of invertebrates including many fungus feeders, predators and </a:t>
            </a:r>
            <a:r>
              <a:rPr lang="en-NZ" sz="1100" dirty="0" err="1"/>
              <a:t>parasitoids</a:t>
            </a:r>
            <a:r>
              <a:rPr lang="en-NZ" sz="1100" dirty="0"/>
              <a:t>. </a:t>
            </a:r>
          </a:p>
          <a:p>
            <a:pPr marL="171450" marR="0" lvl="0" indent="-171450" algn="l" defTabSz="91312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100" dirty="0"/>
              <a:t>non-native nettles with admiral butterfly larvae in silken hide that help hide from predators such as birds and wasps.</a:t>
            </a:r>
            <a:r>
              <a:rPr lang="en-NZ" sz="1100" kern="1200" dirty="0">
                <a:solidFill>
                  <a:schemeClr val="tx1"/>
                </a:solidFill>
                <a:effectLst/>
                <a:latin typeface="+mn-lt"/>
                <a:ea typeface="+mn-ea"/>
                <a:cs typeface="+mn-cs"/>
              </a:rPr>
              <a:t> </a:t>
            </a:r>
            <a:r>
              <a:rPr lang="en-NZ" sz="1100" u="sng" kern="1200" dirty="0">
                <a:solidFill>
                  <a:schemeClr val="tx1"/>
                </a:solidFill>
                <a:effectLst/>
                <a:latin typeface="+mn-lt"/>
                <a:ea typeface="+mn-ea"/>
                <a:cs typeface="+mn-cs"/>
              </a:rPr>
              <a:t>http://nzbutterfly.info/downloads/nzButterfly.info-factsheet-red-admiral.pdf</a:t>
            </a:r>
            <a:r>
              <a:rPr lang="en-NZ" sz="1100" dirty="0"/>
              <a:t> </a:t>
            </a:r>
          </a:p>
          <a:p>
            <a:pPr marL="171450" indent="-171450" defTabSz="913120">
              <a:buFont typeface="Arial" panose="020B0604020202020204" pitchFamily="34" charset="0"/>
              <a:buChar char="•"/>
              <a:defRPr/>
            </a:pPr>
            <a:r>
              <a:rPr lang="en-NZ" sz="1100" dirty="0"/>
              <a:t>copper butterfly whose caterpillars only feed on </a:t>
            </a:r>
            <a:r>
              <a:rPr lang="en-NZ" sz="1100" dirty="0" err="1"/>
              <a:t>meuhlenbeckia</a:t>
            </a:r>
            <a:r>
              <a:rPr lang="en-NZ" sz="1100" dirty="0"/>
              <a:t> vines; </a:t>
            </a:r>
          </a:p>
          <a:p>
            <a:pPr marL="171450" indent="-171450" defTabSz="913120">
              <a:buFont typeface="Arial" panose="020B0604020202020204" pitchFamily="34" charset="0"/>
              <a:buChar char="•"/>
              <a:defRPr/>
            </a:pPr>
            <a:r>
              <a:rPr lang="en-NZ" sz="1100" dirty="0"/>
              <a:t>cabbage trees and two moths: top – the </a:t>
            </a:r>
            <a:r>
              <a:rPr lang="en-NZ" sz="1100" dirty="0" err="1"/>
              <a:t>astelia</a:t>
            </a:r>
            <a:r>
              <a:rPr lang="en-NZ" sz="1100" dirty="0"/>
              <a:t> wainscot whose caterpillars only on tank </a:t>
            </a:r>
            <a:r>
              <a:rPr lang="en-NZ" sz="1100" dirty="0" err="1"/>
              <a:t>lillies</a:t>
            </a:r>
            <a:r>
              <a:rPr lang="en-NZ" sz="1100" dirty="0"/>
              <a:t> – </a:t>
            </a:r>
            <a:r>
              <a:rPr lang="en-NZ" sz="1100" dirty="0" err="1"/>
              <a:t>astelia</a:t>
            </a:r>
            <a:r>
              <a:rPr lang="en-NZ" sz="1100" dirty="0"/>
              <a:t>) and cabbage tree butterfly (one of three species of moth that only feed on cabbage tree, </a:t>
            </a:r>
            <a:r>
              <a:rPr lang="en-NZ" sz="1100" dirty="0" err="1"/>
              <a:t>ti</a:t>
            </a:r>
            <a:r>
              <a:rPr lang="en-NZ" sz="1100" dirty="0"/>
              <a:t> </a:t>
            </a:r>
            <a:r>
              <a:rPr lang="en-NZ" sz="1100" dirty="0" err="1"/>
              <a:t>kouka</a:t>
            </a:r>
            <a:r>
              <a:rPr lang="en-NZ" sz="1100" dirty="0"/>
              <a:t>)</a:t>
            </a:r>
          </a:p>
        </p:txBody>
      </p:sp>
      <p:sp>
        <p:nvSpPr>
          <p:cNvPr id="4" name="Slide Number Placeholder 3"/>
          <p:cNvSpPr>
            <a:spLocks noGrp="1"/>
          </p:cNvSpPr>
          <p:nvPr>
            <p:ph type="sldNum" sz="quarter" idx="5"/>
          </p:nvPr>
        </p:nvSpPr>
        <p:spPr/>
        <p:txBody>
          <a:bodyPr/>
          <a:lstStyle/>
          <a:p>
            <a:fld id="{2CA0F054-3E8C-458F-8714-3CE26FDD32BA}" type="slidenum">
              <a:rPr lang="en-NZ" smtClean="0"/>
              <a:t>16</a:t>
            </a:fld>
            <a:endParaRPr lang="en-NZ" dirty="0"/>
          </a:p>
        </p:txBody>
      </p:sp>
    </p:spTree>
    <p:extLst>
      <p:ext uri="{BB962C8B-B14F-4D97-AF65-F5344CB8AC3E}">
        <p14:creationId xmlns:p14="http://schemas.microsoft.com/office/powerpoint/2010/main" val="2458557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dirty="0"/>
              <a:t>Here – Blenheim/</a:t>
            </a:r>
            <a:r>
              <a:rPr lang="en-NZ" dirty="0" err="1"/>
              <a:t>Malborough</a:t>
            </a:r>
            <a:r>
              <a:rPr lang="en-NZ" dirty="0"/>
              <a:t> typical north facing slope. Dry, tall and dense pine trees with little light and lots of moisture stress so no understorey, including weeds.</a:t>
            </a:r>
          </a:p>
          <a:p>
            <a:pPr marL="0" indent="0">
              <a:buFont typeface="Arial" panose="020B0604020202020204" pitchFamily="34" charset="0"/>
              <a:buNone/>
            </a:pPr>
            <a:r>
              <a:rPr lang="en-NZ" dirty="0"/>
              <a:t>BUT – blackberry in wetter areas, grey scrub on outcrops, </a:t>
            </a:r>
          </a:p>
          <a:p>
            <a:pPr marL="0" indent="0">
              <a:buFont typeface="Arial" panose="020B0604020202020204" pitchFamily="34" charset="0"/>
              <a:buNone/>
            </a:pPr>
            <a:endParaRPr lang="en-NZ" dirty="0"/>
          </a:p>
          <a:p>
            <a:pPr marL="0" indent="0">
              <a:buFont typeface="Arial" panose="020B0604020202020204" pitchFamily="34" charset="0"/>
              <a:buNone/>
            </a:pPr>
            <a:r>
              <a:rPr lang="en-NZ" dirty="0"/>
              <a:t>Note</a:t>
            </a:r>
          </a:p>
          <a:p>
            <a:pPr marL="0" indent="0">
              <a:buFont typeface="Arial" panose="020B0604020202020204" pitchFamily="34" charset="0"/>
              <a:buNone/>
            </a:pPr>
            <a:r>
              <a:rPr lang="en-NZ" dirty="0"/>
              <a:t>If want birds then must also have mammal control; wetland birds with dog exclusion and low disturbance (</a:t>
            </a:r>
            <a:r>
              <a:rPr lang="en-NZ" dirty="0" err="1"/>
              <a:t>espec</a:t>
            </a:r>
            <a:r>
              <a:rPr lang="en-NZ" dirty="0"/>
              <a:t> wary birds – check locations of races)</a:t>
            </a:r>
          </a:p>
          <a:p>
            <a:pPr marL="0" indent="0">
              <a:buFont typeface="Arial" panose="020B0604020202020204" pitchFamily="34" charset="0"/>
              <a:buNone/>
            </a:pPr>
            <a:r>
              <a:rPr lang="en-NZ" dirty="0"/>
              <a:t>If farmers want butterflies usually also need wasp control </a:t>
            </a:r>
          </a:p>
        </p:txBody>
      </p:sp>
      <p:sp>
        <p:nvSpPr>
          <p:cNvPr id="4" name="Slide Number Placeholder 3"/>
          <p:cNvSpPr>
            <a:spLocks noGrp="1"/>
          </p:cNvSpPr>
          <p:nvPr>
            <p:ph type="sldNum" sz="quarter" idx="5"/>
          </p:nvPr>
        </p:nvSpPr>
        <p:spPr/>
        <p:txBody>
          <a:bodyPr/>
          <a:lstStyle/>
          <a:p>
            <a:fld id="{2CA0F054-3E8C-458F-8714-3CE26FDD32BA}" type="slidenum">
              <a:rPr lang="en-NZ" smtClean="0"/>
              <a:t>17</a:t>
            </a:fld>
            <a:endParaRPr lang="en-NZ"/>
          </a:p>
        </p:txBody>
      </p:sp>
    </p:spTree>
    <p:extLst>
      <p:ext uri="{BB962C8B-B14F-4D97-AF65-F5344CB8AC3E}">
        <p14:creationId xmlns:p14="http://schemas.microsoft.com/office/powerpoint/2010/main" val="2234858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dirty="0"/>
              <a:t>Broom on Blenheim hills with native remnant on the down-hill side of the road.  A great distance between natives and the pines, but it will be filled with broom for a decade or two.</a:t>
            </a:r>
          </a:p>
          <a:p>
            <a:pPr marL="0" indent="0">
              <a:buFont typeface="Arial" panose="020B0604020202020204" pitchFamily="34" charset="0"/>
              <a:buNone/>
            </a:pPr>
            <a:r>
              <a:rPr lang="en-NZ" dirty="0" err="1"/>
              <a:t>Bioscurity</a:t>
            </a:r>
            <a:r>
              <a:rPr lang="en-NZ" dirty="0"/>
              <a:t> is important and often poorly managed, but enormously cost effective for the land-</a:t>
            </a:r>
            <a:r>
              <a:rPr lang="en-NZ" dirty="0" err="1"/>
              <a:t>ower</a:t>
            </a:r>
            <a:r>
              <a:rPr lang="en-NZ" dirty="0"/>
              <a:t>, especially for plants that are spread in long-lived seed along roads</a:t>
            </a:r>
          </a:p>
          <a:p>
            <a:pPr marL="171450" indent="-171450">
              <a:buFont typeface="Arial" panose="020B0604020202020204" pitchFamily="34" charset="0"/>
              <a:buChar char="•"/>
            </a:pPr>
            <a:r>
              <a:rPr lang="en-NZ" dirty="0"/>
              <a:t>Bulbs (montbretia, </a:t>
            </a:r>
            <a:r>
              <a:rPr lang="en-NZ" dirty="0" err="1"/>
              <a:t>aristea</a:t>
            </a:r>
            <a:r>
              <a:rPr lang="en-NZ" dirty="0"/>
              <a:t>, freesia) are spread along roads</a:t>
            </a:r>
          </a:p>
          <a:p>
            <a:pPr marL="171450" indent="-171450">
              <a:buFont typeface="Arial" panose="020B0604020202020204" pitchFamily="34" charset="0"/>
              <a:buChar char="•"/>
            </a:pPr>
            <a:r>
              <a:rPr lang="en-NZ" dirty="0"/>
              <a:t>Spanish heath will wind-blow from one to many cuttings </a:t>
            </a:r>
          </a:p>
          <a:p>
            <a:pPr marL="171450" indent="-171450">
              <a:buFont typeface="Arial" panose="020B0604020202020204" pitchFamily="34" charset="0"/>
              <a:buChar char="•"/>
            </a:pPr>
            <a:r>
              <a:rPr lang="en-NZ" dirty="0"/>
              <a:t>The plants to focus on controlling prior – are ones that are hard to control after </a:t>
            </a:r>
            <a:r>
              <a:rPr lang="en-NZ" dirty="0" err="1"/>
              <a:t>havesting</a:t>
            </a:r>
            <a:r>
              <a:rPr lang="en-NZ" dirty="0"/>
              <a:t> because they hide and scramble under the fallen slash, so can build up over the 3-5 years for the slash to break down. If you have Asiatic knotweed – I’d put it in that category too</a:t>
            </a:r>
          </a:p>
          <a:p>
            <a:pPr marL="0" indent="0">
              <a:buFont typeface="Arial" panose="020B0604020202020204" pitchFamily="34" charset="0"/>
              <a:buNone/>
            </a:pPr>
            <a:r>
              <a:rPr lang="en-NZ" dirty="0"/>
              <a:t>Include problematic tree weed such as Sycamore, rowan, cherry</a:t>
            </a:r>
          </a:p>
        </p:txBody>
      </p:sp>
      <p:sp>
        <p:nvSpPr>
          <p:cNvPr id="4" name="Slide Number Placeholder 3"/>
          <p:cNvSpPr>
            <a:spLocks noGrp="1"/>
          </p:cNvSpPr>
          <p:nvPr>
            <p:ph type="sldNum" sz="quarter" idx="5"/>
          </p:nvPr>
        </p:nvSpPr>
        <p:spPr/>
        <p:txBody>
          <a:bodyPr/>
          <a:lstStyle/>
          <a:p>
            <a:fld id="{2CA0F054-3E8C-458F-8714-3CE26FDD32BA}" type="slidenum">
              <a:rPr lang="en-NZ" smtClean="0"/>
              <a:t>18</a:t>
            </a:fld>
            <a:endParaRPr lang="en-NZ"/>
          </a:p>
        </p:txBody>
      </p:sp>
    </p:spTree>
    <p:extLst>
      <p:ext uri="{BB962C8B-B14F-4D97-AF65-F5344CB8AC3E}">
        <p14:creationId xmlns:p14="http://schemas.microsoft.com/office/powerpoint/2010/main" val="3743088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sz="1200" dirty="0">
                <a:latin typeface="+mn-lt"/>
              </a:rPr>
              <a:t>Rebuild and reconnect spatially, temporally (year-round food). Break pest connections</a:t>
            </a:r>
            <a:endParaRPr lang="en-NZ" dirty="0"/>
          </a:p>
        </p:txBody>
      </p:sp>
      <p:sp>
        <p:nvSpPr>
          <p:cNvPr id="4" name="Slide Number Placeholder 3"/>
          <p:cNvSpPr>
            <a:spLocks noGrp="1"/>
          </p:cNvSpPr>
          <p:nvPr>
            <p:ph type="sldNum" sz="quarter" idx="5"/>
          </p:nvPr>
        </p:nvSpPr>
        <p:spPr/>
        <p:txBody>
          <a:bodyPr/>
          <a:lstStyle/>
          <a:p>
            <a:fld id="{2CA0F054-3E8C-458F-8714-3CE26FDD32BA}" type="slidenum">
              <a:rPr lang="en-NZ" smtClean="0"/>
              <a:t>19</a:t>
            </a:fld>
            <a:endParaRPr lang="en-NZ"/>
          </a:p>
        </p:txBody>
      </p:sp>
    </p:spTree>
    <p:extLst>
      <p:ext uri="{BB962C8B-B14F-4D97-AF65-F5344CB8AC3E}">
        <p14:creationId xmlns:p14="http://schemas.microsoft.com/office/powerpoint/2010/main" val="682251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I’m covering two main aspects.</a:t>
            </a:r>
          </a:p>
          <a:p>
            <a:pPr marL="0" indent="0">
              <a:buFont typeface="Arial" panose="020B0604020202020204" pitchFamily="34" charset="0"/>
              <a:buNone/>
            </a:pPr>
            <a:r>
              <a:rPr lang="en-NZ" sz="1200" dirty="0">
                <a:latin typeface="+mn-lt"/>
                <a:ea typeface="Calibri" panose="020F0502020204030204" pitchFamily="34" charset="0"/>
                <a:cs typeface="Times New Roman" panose="02020603050405020304" pitchFamily="18" charset="0"/>
              </a:rPr>
              <a:t>First</a:t>
            </a:r>
          </a:p>
          <a:p>
            <a:pPr marL="342900" indent="-342900">
              <a:buFont typeface="Arial" panose="020B0604020202020204" pitchFamily="34" charset="0"/>
              <a:buChar char="•"/>
            </a:pPr>
            <a:r>
              <a:rPr lang="en-NZ" sz="1200" dirty="0">
                <a:latin typeface="+mn-lt"/>
                <a:ea typeface="Calibri" panose="020F0502020204030204" pitchFamily="34" charset="0"/>
                <a:cs typeface="Times New Roman" panose="02020603050405020304" pitchFamily="18" charset="0"/>
              </a:rPr>
              <a:t>Principles for ‘no regrets harvesting’.. This is harvesting keeps the end game of native restoration front and centre to avoid missed opportunities</a:t>
            </a:r>
          </a:p>
          <a:p>
            <a:r>
              <a:rPr lang="en-NZ" sz="1200" dirty="0">
                <a:effectLst/>
                <a:latin typeface="+mn-lt"/>
                <a:ea typeface="Calibri" panose="020F0502020204030204" pitchFamily="34" charset="0"/>
                <a:cs typeface="Times New Roman" panose="02020603050405020304" pitchFamily="18" charset="0"/>
              </a:rPr>
              <a:t>Second</a:t>
            </a:r>
          </a:p>
          <a:p>
            <a:pPr marL="342900" indent="-342900">
              <a:buFont typeface="Arial" panose="020B0604020202020204" pitchFamily="34" charset="0"/>
              <a:buChar char="•"/>
            </a:pPr>
            <a:r>
              <a:rPr lang="en-NZ" sz="1200" dirty="0">
                <a:effectLst/>
                <a:latin typeface="+mn-lt"/>
                <a:ea typeface="Calibri" panose="020F0502020204030204" pitchFamily="34" charset="0"/>
                <a:cs typeface="Times New Roman" panose="02020603050405020304" pitchFamily="18" charset="0"/>
              </a:rPr>
              <a:t>Planning steps that maximise cut-over values for native ecosystems and minimise total costs. S</a:t>
            </a:r>
            <a:r>
              <a:rPr lang="en-NZ" sz="1200" dirty="0">
                <a:latin typeface="+mn-lt"/>
                <a:ea typeface="Calibri" panose="020F0502020204030204" pitchFamily="34" charset="0"/>
                <a:cs typeface="Times New Roman" panose="02020603050405020304" pitchFamily="18" charset="0"/>
              </a:rPr>
              <a:t>ome pines are more valuable unharvested for the jobs they are providing – for example as erosion stabilisers, protectors of waterways, as a nurse to natives or </a:t>
            </a:r>
            <a:r>
              <a:rPr lang="en-NZ" sz="1200" dirty="0" err="1">
                <a:latin typeface="+mn-lt"/>
                <a:ea typeface="Calibri" panose="020F0502020204030204" pitchFamily="34" charset="0"/>
                <a:cs typeface="Times New Roman" panose="02020603050405020304" pitchFamily="18" charset="0"/>
              </a:rPr>
              <a:t>supressors</a:t>
            </a:r>
            <a:r>
              <a:rPr lang="en-NZ" sz="1200" dirty="0">
                <a:latin typeface="+mn-lt"/>
                <a:ea typeface="Calibri" panose="020F0502020204030204" pitchFamily="34" charset="0"/>
                <a:cs typeface="Times New Roman" panose="02020603050405020304" pitchFamily="18" charset="0"/>
              </a:rPr>
              <a:t> of nastier, more intractable weeds.  </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Photo: About 12 months after harvesting of pines, north of Dargaville.  Typically, most native regeneration is near the remnants (here a seepage leading to small stream) and at the edges of compartments where the physical damage from harvesting </a:t>
            </a:r>
            <a:r>
              <a:rPr lang="en-NZ" sz="1200" kern="1200" dirty="0" err="1">
                <a:solidFill>
                  <a:schemeClr val="tx1"/>
                </a:solidFill>
                <a:effectLst/>
                <a:latin typeface="+mn-lt"/>
                <a:ea typeface="+mn-ea"/>
                <a:cs typeface="+mn-cs"/>
              </a:rPr>
              <a:t>operatons</a:t>
            </a:r>
            <a:r>
              <a:rPr lang="en-NZ" sz="1200" kern="1200" dirty="0">
                <a:solidFill>
                  <a:schemeClr val="tx1"/>
                </a:solidFill>
                <a:effectLst/>
                <a:latin typeface="+mn-lt"/>
                <a:ea typeface="+mn-ea"/>
                <a:cs typeface="+mn-cs"/>
              </a:rPr>
              <a:t> is minimised. </a:t>
            </a:r>
          </a:p>
        </p:txBody>
      </p:sp>
      <p:sp>
        <p:nvSpPr>
          <p:cNvPr id="4" name="Slide Number Placeholder 3"/>
          <p:cNvSpPr>
            <a:spLocks noGrp="1"/>
          </p:cNvSpPr>
          <p:nvPr>
            <p:ph type="sldNum" sz="quarter" idx="5"/>
          </p:nvPr>
        </p:nvSpPr>
        <p:spPr/>
        <p:txBody>
          <a:bodyPr/>
          <a:lstStyle/>
          <a:p>
            <a:fld id="{2CA0F054-3E8C-458F-8714-3CE26FDD32BA}" type="slidenum">
              <a:rPr lang="en-NZ" smtClean="0"/>
              <a:t>2</a:t>
            </a:fld>
            <a:endParaRPr lang="en-NZ"/>
          </a:p>
        </p:txBody>
      </p:sp>
    </p:spTree>
    <p:extLst>
      <p:ext uri="{BB962C8B-B14F-4D97-AF65-F5344CB8AC3E}">
        <p14:creationId xmlns:p14="http://schemas.microsoft.com/office/powerpoint/2010/main" val="3259612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NZ" dirty="0"/>
          </a:p>
        </p:txBody>
      </p:sp>
      <p:sp>
        <p:nvSpPr>
          <p:cNvPr id="4" name="Slide Number Placeholder 3"/>
          <p:cNvSpPr>
            <a:spLocks noGrp="1"/>
          </p:cNvSpPr>
          <p:nvPr>
            <p:ph type="sldNum" sz="quarter" idx="5"/>
          </p:nvPr>
        </p:nvSpPr>
        <p:spPr/>
        <p:txBody>
          <a:bodyPr/>
          <a:lstStyle/>
          <a:p>
            <a:fld id="{2CA0F054-3E8C-458F-8714-3CE26FDD32BA}" type="slidenum">
              <a:rPr lang="en-NZ" smtClean="0"/>
              <a:t>20</a:t>
            </a:fld>
            <a:endParaRPr lang="en-NZ"/>
          </a:p>
        </p:txBody>
      </p:sp>
    </p:spTree>
    <p:extLst>
      <p:ext uri="{BB962C8B-B14F-4D97-AF65-F5344CB8AC3E}">
        <p14:creationId xmlns:p14="http://schemas.microsoft.com/office/powerpoint/2010/main" val="1253273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dirty="0"/>
              <a:t>A harvest planner is generally trained to maximise yield, not </a:t>
            </a:r>
            <a:r>
              <a:rPr lang="en-GB" sz="1200" kern="1200" dirty="0">
                <a:solidFill>
                  <a:schemeClr val="tx1"/>
                </a:solidFill>
                <a:effectLst/>
                <a:latin typeface="+mn-lt"/>
                <a:ea typeface="+mn-ea"/>
                <a:cs typeface="+mn-cs"/>
              </a:rPr>
              <a:t>optimal economic and ecological outcomes. They (and we) often think of harvesting and native regeneration as two independent exercises, when they are inextricably linked. </a:t>
            </a:r>
          </a:p>
          <a:p>
            <a:pPr marL="0" indent="0">
              <a:buFont typeface="Arial" panose="020B0604020202020204" pitchFamily="34" charset="0"/>
              <a:buNone/>
            </a:pPr>
            <a:r>
              <a:rPr lang="en-GB" sz="1200" kern="1200" dirty="0">
                <a:solidFill>
                  <a:schemeClr val="tx1"/>
                </a:solidFill>
                <a:effectLst/>
                <a:latin typeface="+mn-lt"/>
                <a:ea typeface="+mn-ea"/>
                <a:cs typeface="+mn-cs"/>
              </a:rPr>
              <a:t>We need to help ensure the cost of planting and weed control post harvest is considered, alongside the benefits of regeneration.  Shapes of blocks have a big influence on what is economic to leave or fell, as does the cost of access. Pine Blocks that are uneconomical to harvest often need to be treated (poisoned) – or they eventually fall over causing secondary erosion.  Most sites will have potential for natural regeneration in parts of sites; and most will require some planting. There is no one solution or recipe..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All the best! Please don’t be tidy - </a:t>
            </a:r>
            <a:r>
              <a:rPr lang="en-NZ" dirty="0"/>
              <a:t>is hard to leave slash across an area </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CA0F054-3E8C-458F-8714-3CE26FDD32BA}" type="slidenum">
              <a:rPr lang="en-NZ" smtClean="0"/>
              <a:t>21</a:t>
            </a:fld>
            <a:endParaRPr lang="en-NZ"/>
          </a:p>
        </p:txBody>
      </p:sp>
    </p:spTree>
    <p:extLst>
      <p:ext uri="{BB962C8B-B14F-4D97-AF65-F5344CB8AC3E}">
        <p14:creationId xmlns:p14="http://schemas.microsoft.com/office/powerpoint/2010/main" val="3241887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 PNAP review: </a:t>
            </a:r>
            <a:r>
              <a:rPr lang="en-NZ" dirty="0">
                <a:hlinkClick r:id="rId3"/>
              </a:rPr>
              <a:t>http://docs.niwa.co.nz/library/public/PNAP.pdf</a:t>
            </a:r>
            <a:r>
              <a:rPr lang="en-NZ" dirty="0"/>
              <a:t>  Figure is from 2004 report by Wildlands .. Need to update to check</a:t>
            </a:r>
          </a:p>
          <a:p>
            <a:r>
              <a:rPr lang="en-NZ" dirty="0"/>
              <a:t>* Norton DA, But J and Bergin DO 2018. Upscaling restoration of native biodiversity: a New Zealand perspective. Ecological Restoration and Management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hlinkClick r:id="rId4"/>
              </a:rPr>
              <a:t>http://www.biologicalheritage.nz/__data/assets/pdf_file/0011/165656/Upscaling_restoration_of_native_biodiversity.pdf</a:t>
            </a:r>
            <a:endParaRPr lang="en-NZ"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u="sng" dirty="0"/>
              <a:t>Pawson et al 2010. New Zealand’s exotic plantation forests as habitats for threatened indigenous species. New Zealand Journal of Ecology: 34(3):342-355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hlinkClick r:id="rId5"/>
              </a:rPr>
              <a:t>https://www.landcareresearch.co.nz/publications/researchpubs/LRSS35_nature_neighbourhoods.pdf</a:t>
            </a:r>
            <a:r>
              <a:rPr lang="en-NZ"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u="sng" dirty="0">
                <a:hlinkClick r:id="rId6"/>
              </a:rPr>
              <a:t>https://www.niwa.co.nz/our-science/freshwater/tools/guide-to-restoring-freshwater-native-fish/tools/restoring-physical-habitat</a:t>
            </a:r>
            <a:r>
              <a:rPr lang="en-NZ" dirty="0"/>
              <a:t>)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u="none" dirty="0">
                <a:hlinkClick r:id="rId7"/>
              </a:rPr>
              <a:t>Taylor J and Richardson MJ 2004 NIWA Science and Technology Series No.50. MJ </a:t>
            </a:r>
            <a:r>
              <a:rPr lang="en-NZ" u="sng" dirty="0">
                <a:hlinkClick r:id="rId7"/>
              </a:rPr>
              <a:t>https://www.niwa.co.nz/sites/niwa.co.nz/files/a_guide_to_restoring_inanga_habitat.pdf</a:t>
            </a:r>
            <a:endParaRPr lang="en-NZ"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dirty="0"/>
              <a:t>‘Landscape and Ecological values within Stormwater management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NZ"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u="sng" dirty="0"/>
          </a:p>
          <a:p>
            <a:endParaRPr lang="en-NZ" dirty="0"/>
          </a:p>
        </p:txBody>
      </p:sp>
      <p:sp>
        <p:nvSpPr>
          <p:cNvPr id="4" name="Slide Number Placeholder 3"/>
          <p:cNvSpPr>
            <a:spLocks noGrp="1"/>
          </p:cNvSpPr>
          <p:nvPr>
            <p:ph type="sldNum" sz="quarter" idx="5"/>
          </p:nvPr>
        </p:nvSpPr>
        <p:spPr/>
        <p:txBody>
          <a:bodyPr/>
          <a:lstStyle/>
          <a:p>
            <a:fld id="{2CA0F054-3E8C-458F-8714-3CE26FDD32BA}" type="slidenum">
              <a:rPr lang="en-NZ" smtClean="0"/>
              <a:t>22</a:t>
            </a:fld>
            <a:endParaRPr lang="en-NZ"/>
          </a:p>
        </p:txBody>
      </p:sp>
    </p:spTree>
    <p:extLst>
      <p:ext uri="{BB962C8B-B14F-4D97-AF65-F5344CB8AC3E}">
        <p14:creationId xmlns:p14="http://schemas.microsoft.com/office/powerpoint/2010/main" val="956343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100" dirty="0">
                <a:solidFill>
                  <a:schemeClr val="bg1"/>
                </a:solidFill>
              </a:rPr>
              <a:t>Dr Forbes showed a wealth of reasons more and more people are wanting to convert pines to natives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1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100" dirty="0">
                <a:solidFill>
                  <a:schemeClr val="bg1"/>
                </a:solidFill>
              </a:rPr>
              <a:t>At a national and regional level, the most important reason is that we have so little of our unique heritage left, especially in the lowlands.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100" dirty="0">
                <a:solidFill>
                  <a:schemeClr val="bg1"/>
                </a:solidFill>
              </a:rPr>
              <a:t>The second reason is that as landowners, we can do it ourselves – we can make a difference.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1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100" dirty="0">
                <a:solidFill>
                  <a:schemeClr val="bg1"/>
                </a:solidFill>
              </a:rPr>
              <a:t>This map shows what native plant cover remains using LCDB4 and rates it my how threatened it is; the yellow, orange and red colours show the native remnants that there is not much left of –  unsurprisingly these are mainly in areas where pasture grows well, and most of it is on private land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100" dirty="0">
                <a:solidFill>
                  <a:schemeClr val="bg1"/>
                </a:solidFill>
              </a:rPr>
              <a:t>Reference: Threatened Environment Classification </a:t>
            </a:r>
            <a:r>
              <a:rPr lang="en-NZ" sz="1100" dirty="0">
                <a:hlinkClick r:id="rId3"/>
              </a:rPr>
              <a:t>https://www.landcareresearch.co.nz/resources/maps-satellites/threatened-environment-classification</a:t>
            </a:r>
            <a:r>
              <a:rPr lang="en-NZ" sz="11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100" dirty="0"/>
              <a:t>You can view it (free) on an online GIS tool from this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100" kern="0" baseline="30000" dirty="0">
              <a:solidFill>
                <a:srgbClr val="FFC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100" kern="0" baseline="30000" dirty="0">
              <a:solidFill>
                <a:srgbClr val="FFC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100" kern="0" baseline="30000" dirty="0">
              <a:solidFill>
                <a:srgbClr val="FFC000"/>
              </a:solidFill>
            </a:endParaRPr>
          </a:p>
        </p:txBody>
      </p:sp>
      <p:sp>
        <p:nvSpPr>
          <p:cNvPr id="4" name="Slide Number Placeholder 3"/>
          <p:cNvSpPr>
            <a:spLocks noGrp="1"/>
          </p:cNvSpPr>
          <p:nvPr>
            <p:ph type="sldNum" sz="quarter" idx="5"/>
          </p:nvPr>
        </p:nvSpPr>
        <p:spPr/>
        <p:txBody>
          <a:bodyPr/>
          <a:lstStyle/>
          <a:p>
            <a:fld id="{2CA0F054-3E8C-458F-8714-3CE26FDD32BA}" type="slidenum">
              <a:rPr lang="en-NZ" smtClean="0"/>
              <a:t>3</a:t>
            </a:fld>
            <a:endParaRPr lang="en-NZ"/>
          </a:p>
        </p:txBody>
      </p:sp>
    </p:spTree>
    <p:extLst>
      <p:ext uri="{BB962C8B-B14F-4D97-AF65-F5344CB8AC3E}">
        <p14:creationId xmlns:p14="http://schemas.microsoft.com/office/powerpoint/2010/main" val="3007444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100" dirty="0">
                <a:solidFill>
                  <a:schemeClr val="bg1"/>
                </a:solidFill>
              </a:rPr>
              <a:t>As plantation forest owners, we’re especially fortunate because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100" dirty="0">
                <a:solidFill>
                  <a:schemeClr val="bg1"/>
                </a:solidFill>
              </a:rPr>
              <a:t>a) Many forests have native remnant vegetation patches within them (typically 10-20% in central NI forests?)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100" dirty="0">
                <a:solidFill>
                  <a:schemeClr val="bg1"/>
                </a:solidFill>
              </a:rPr>
              <a:t>b) The pines and natives are often in areas where there is the least left – so where the remnants, and new restoration of natives are most ecologically valuable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100" dirty="0">
                <a:solidFill>
                  <a:schemeClr val="bg1"/>
                </a:solidFill>
              </a:rPr>
              <a:t>This map shows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100" dirty="0">
                <a:solidFill>
                  <a:schemeClr val="bg1"/>
                </a:solidFill>
              </a:rPr>
              <a:t>‘Exotic forests’ cover in NZ, overlaid with Threatened Environment Classification of NZ. So it shows only at land with plantation forestry currently (lots of red and orange = highest-threat sites) – the inset is an enlargement of Nelson/Blenheim area with Blenheim being a case study site (not the town!)</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100" dirty="0">
                <a:solidFill>
                  <a:schemeClr val="bg1"/>
                </a:solidFill>
              </a:rPr>
              <a:t>I lead a research project where we looked at four case study sites to assess the potential benefits of pine plantations for native biodiversity.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100" dirty="0">
              <a:solidFill>
                <a:schemeClr val="bg1"/>
              </a:solidFill>
            </a:endParaRPr>
          </a:p>
          <a:p>
            <a:pPr marL="0" indent="0">
              <a:spcAft>
                <a:spcPts val="0"/>
              </a:spcAft>
              <a:buFont typeface="Arial" panose="020B0604020202020204" pitchFamily="34" charset="0"/>
              <a:buNone/>
            </a:pPr>
            <a:r>
              <a:rPr lang="en-NZ" sz="1100" dirty="0">
                <a:solidFill>
                  <a:schemeClr val="bg1"/>
                </a:solidFill>
              </a:rPr>
              <a:t>Remnant plants and ecosystems are often found as</a:t>
            </a:r>
          </a:p>
          <a:p>
            <a:pPr marL="342900" indent="-342900">
              <a:spcAft>
                <a:spcPts val="0"/>
              </a:spcAft>
              <a:buFont typeface="Arial" panose="020B0604020202020204" pitchFamily="34" charset="0"/>
              <a:buChar char="•"/>
            </a:pPr>
            <a:r>
              <a:rPr lang="en-NZ" sz="1100" dirty="0">
                <a:effectLst/>
                <a:latin typeface="+mn-lt"/>
                <a:ea typeface="Calibri" panose="020F0502020204030204" pitchFamily="34" charset="0"/>
                <a:cs typeface="Times New Roman" panose="02020603050405020304" pitchFamily="18" charset="0"/>
              </a:rPr>
              <a:t>Outcrops and steep areas</a:t>
            </a:r>
          </a:p>
          <a:p>
            <a:pPr marL="342900" indent="-342900">
              <a:spcAft>
                <a:spcPts val="0"/>
              </a:spcAft>
              <a:buFont typeface="Arial" panose="020B0604020202020204" pitchFamily="34" charset="0"/>
              <a:buChar char="•"/>
            </a:pPr>
            <a:r>
              <a:rPr lang="en-NZ" sz="1100" dirty="0">
                <a:latin typeface="+mn-lt"/>
                <a:ea typeface="Calibri" panose="020F0502020204030204" pitchFamily="34" charset="0"/>
                <a:cs typeface="Times New Roman" panose="02020603050405020304" pitchFamily="18" charset="0"/>
              </a:rPr>
              <a:t>R</a:t>
            </a:r>
            <a:r>
              <a:rPr lang="en-NZ" sz="1100" dirty="0">
                <a:effectLst/>
                <a:latin typeface="+mn-lt"/>
                <a:ea typeface="Calibri" panose="020F0502020204030204" pitchFamily="34" charset="0"/>
                <a:cs typeface="Times New Roman" panose="02020603050405020304" pitchFamily="18" charset="0"/>
              </a:rPr>
              <a:t>iparian zones and wetlands</a:t>
            </a:r>
          </a:p>
          <a:p>
            <a:pPr marL="342900" indent="-342900">
              <a:spcAft>
                <a:spcPts val="0"/>
              </a:spcAft>
              <a:buFont typeface="Arial" panose="020B0604020202020204" pitchFamily="34" charset="0"/>
              <a:buChar char="•"/>
            </a:pPr>
            <a:r>
              <a:rPr lang="en-NZ" sz="1100" dirty="0">
                <a:latin typeface="+mn-lt"/>
                <a:ea typeface="Calibri" panose="020F0502020204030204" pitchFamily="34" charset="0"/>
                <a:cs typeface="Times New Roman" panose="02020603050405020304" pitchFamily="18" charset="0"/>
              </a:rPr>
              <a:t>Understorey regeneration (due to stock exclusion)</a:t>
            </a:r>
          </a:p>
          <a:p>
            <a:pPr marL="342900" indent="-342900">
              <a:spcAft>
                <a:spcPts val="0"/>
              </a:spcAft>
              <a:buFont typeface="Arial" panose="020B0604020202020204" pitchFamily="34" charset="0"/>
              <a:buChar char="•"/>
            </a:pPr>
            <a:r>
              <a:rPr lang="en-NZ" sz="1100" dirty="0">
                <a:latin typeface="+mn-lt"/>
                <a:ea typeface="Calibri" panose="020F0502020204030204" pitchFamily="34" charset="0"/>
                <a:cs typeface="Times New Roman" panose="02020603050405020304" pitchFamily="18" charset="0"/>
              </a:rPr>
              <a:t>Isolated large trees, </a:t>
            </a:r>
            <a:r>
              <a:rPr lang="en-NZ" sz="1100" dirty="0" err="1">
                <a:latin typeface="+mn-lt"/>
                <a:ea typeface="Calibri" panose="020F0502020204030204" pitchFamily="34" charset="0"/>
                <a:cs typeface="Times New Roman" panose="02020603050405020304" pitchFamily="18" charset="0"/>
              </a:rPr>
              <a:t>espec</a:t>
            </a:r>
            <a:r>
              <a:rPr lang="en-NZ" sz="1100" dirty="0">
                <a:latin typeface="+mn-lt"/>
                <a:ea typeface="Calibri" panose="020F0502020204030204" pitchFamily="34" charset="0"/>
                <a:cs typeface="Times New Roman" panose="02020603050405020304" pitchFamily="18" charset="0"/>
              </a:rPr>
              <a:t>. on ex-farmland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1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100" dirty="0">
              <a:solidFill>
                <a:schemeClr val="bg1"/>
              </a:solidFill>
            </a:endParaRPr>
          </a:p>
          <a:p>
            <a:endParaRPr lang="en-NZ" sz="1100" kern="0" baseline="30000" dirty="0">
              <a:solidFill>
                <a:srgbClr val="FFC000"/>
              </a:solidFill>
            </a:endParaRPr>
          </a:p>
          <a:p>
            <a:endParaRPr lang="en-NZ" sz="1100" kern="0" baseline="30000" dirty="0">
              <a:solidFill>
                <a:srgbClr val="FFC000"/>
              </a:solidFill>
            </a:endParaRPr>
          </a:p>
        </p:txBody>
      </p:sp>
      <p:sp>
        <p:nvSpPr>
          <p:cNvPr id="4" name="Slide Number Placeholder 3"/>
          <p:cNvSpPr>
            <a:spLocks noGrp="1"/>
          </p:cNvSpPr>
          <p:nvPr>
            <p:ph type="sldNum" sz="quarter" idx="5"/>
          </p:nvPr>
        </p:nvSpPr>
        <p:spPr/>
        <p:txBody>
          <a:bodyPr/>
          <a:lstStyle/>
          <a:p>
            <a:fld id="{2CA0F054-3E8C-458F-8714-3CE26FDD32BA}" type="slidenum">
              <a:rPr lang="en-NZ" smtClean="0"/>
              <a:t>4</a:t>
            </a:fld>
            <a:endParaRPr lang="en-NZ"/>
          </a:p>
        </p:txBody>
      </p:sp>
    </p:spTree>
    <p:extLst>
      <p:ext uri="{BB962C8B-B14F-4D97-AF65-F5344CB8AC3E}">
        <p14:creationId xmlns:p14="http://schemas.microsoft.com/office/powerpoint/2010/main" val="2096355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solidFill>
                  <a:schemeClr val="bg1"/>
                </a:solidFill>
              </a:rPr>
              <a:t>Also, often overlooked, within plantations themselves, are other biodiversity features especially</a:t>
            </a:r>
          </a:p>
          <a:p>
            <a:pPr marL="342900" indent="-342900">
              <a:spcAft>
                <a:spcPts val="0"/>
              </a:spcAft>
              <a:buFont typeface="Arial" panose="020B0604020202020204" pitchFamily="34" charset="0"/>
              <a:buChar char="•"/>
            </a:pPr>
            <a:r>
              <a:rPr lang="en-NZ" sz="1200" dirty="0">
                <a:latin typeface="+mn-lt"/>
                <a:ea typeface="Calibri" panose="020F0502020204030204" pitchFamily="34" charset="0"/>
                <a:cs typeface="Times New Roman" panose="02020603050405020304" pitchFamily="18" charset="0"/>
              </a:rPr>
              <a:t>in dead wood, on bark – insects, fungi and epiphytes (lichens, mosses and plants)</a:t>
            </a:r>
          </a:p>
          <a:p>
            <a:pPr marL="342900" indent="-342900">
              <a:spcAft>
                <a:spcPts val="0"/>
              </a:spcAft>
              <a:buFont typeface="Arial" panose="020B0604020202020204" pitchFamily="34" charset="0"/>
              <a:buChar char="•"/>
            </a:pPr>
            <a:r>
              <a:rPr lang="en-NZ" sz="1200" dirty="0">
                <a:latin typeface="+mn-lt"/>
                <a:ea typeface="Calibri" panose="020F0502020204030204" pitchFamily="34" charset="0"/>
                <a:cs typeface="Times New Roman" panose="02020603050405020304" pitchFamily="18" charset="0"/>
              </a:rPr>
              <a:t>In leaf litter and soils, especially those never ploughed (or grassed) or with elevated P.. Here we have enormous </a:t>
            </a:r>
            <a:r>
              <a:rPr lang="en-NZ" sz="1200" dirty="0" err="1">
                <a:latin typeface="+mn-lt"/>
                <a:ea typeface="Calibri" panose="020F0502020204030204" pitchFamily="34" charset="0"/>
                <a:cs typeface="Times New Roman" panose="02020603050405020304" pitchFamily="18" charset="0"/>
              </a:rPr>
              <a:t>biodivserity</a:t>
            </a:r>
            <a:r>
              <a:rPr lang="en-NZ" sz="1200" dirty="0">
                <a:latin typeface="+mn-lt"/>
                <a:ea typeface="Calibri" panose="020F0502020204030204" pitchFamily="34" charset="0"/>
                <a:cs typeface="Times New Roman" panose="02020603050405020304" pitchFamily="18" charset="0"/>
              </a:rPr>
              <a:t> of insects, fungi  - including  </a:t>
            </a:r>
            <a:r>
              <a:rPr lang="en-NZ" sz="1200" dirty="0" err="1">
                <a:latin typeface="+mn-lt"/>
                <a:ea typeface="Calibri" panose="020F0502020204030204" pitchFamily="34" charset="0"/>
                <a:cs typeface="Times New Roman" panose="02020603050405020304" pitchFamily="18" charset="0"/>
              </a:rPr>
              <a:t>mycorrhzae</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NZ" dirty="0"/>
          </a:p>
          <a:p>
            <a:pPr marL="0" indent="0">
              <a:buFont typeface="Arial" panose="020B0604020202020204" pitchFamily="34" charset="0"/>
              <a:buNone/>
            </a:pPr>
            <a:r>
              <a:rPr lang="en-NZ" dirty="0"/>
              <a:t>Photos – left – a native Bee bank (sunny), centre - Bracket Fungi on old shady tree stump – lots of NZ insects use fungi for food (including </a:t>
            </a:r>
            <a:r>
              <a:rPr lang="en-NZ" dirty="0" err="1"/>
              <a:t>Puriri</a:t>
            </a:r>
            <a:r>
              <a:rPr lang="en-NZ" dirty="0"/>
              <a:t> moth larvae before they enter a suitable tree) . Right -  </a:t>
            </a:r>
          </a:p>
          <a:p>
            <a:pPr marL="0" indent="0">
              <a:buFont typeface="Arial" panose="020B0604020202020204" pitchFamily="34" charset="0"/>
              <a:buNone/>
            </a:pPr>
            <a:r>
              <a:rPr lang="en-NZ" dirty="0"/>
              <a:t>Far-right Big poplar with torn branch creating habitat cavity – retain by cutting above this (and photo hidden behind poplar photo  - stumps tipped over bottom right to create ‘bee banks’ and shelter)</a:t>
            </a:r>
          </a:p>
          <a:p>
            <a:pPr marL="0" indent="0">
              <a:buFont typeface="Arial" panose="020B0604020202020204" pitchFamily="34" charset="0"/>
              <a:buNone/>
            </a:pPr>
            <a:r>
              <a:rPr lang="en-NZ" dirty="0"/>
              <a:t> </a:t>
            </a:r>
          </a:p>
          <a:p>
            <a:pPr marL="0" indent="0">
              <a:buFont typeface="Arial" panose="020B0604020202020204" pitchFamily="34" charset="0"/>
              <a:buNone/>
            </a:pPr>
            <a:endParaRPr lang="en-NZ" dirty="0"/>
          </a:p>
        </p:txBody>
      </p:sp>
      <p:sp>
        <p:nvSpPr>
          <p:cNvPr id="4" name="Slide Number Placeholder 3"/>
          <p:cNvSpPr>
            <a:spLocks noGrp="1"/>
          </p:cNvSpPr>
          <p:nvPr>
            <p:ph type="sldNum" sz="quarter" idx="5"/>
          </p:nvPr>
        </p:nvSpPr>
        <p:spPr/>
        <p:txBody>
          <a:bodyPr/>
          <a:lstStyle/>
          <a:p>
            <a:fld id="{2CA0F054-3E8C-458F-8714-3CE26FDD32BA}" type="slidenum">
              <a:rPr lang="en-NZ" smtClean="0"/>
              <a:t>5</a:t>
            </a:fld>
            <a:endParaRPr lang="en-NZ"/>
          </a:p>
        </p:txBody>
      </p:sp>
    </p:spTree>
    <p:extLst>
      <p:ext uri="{BB962C8B-B14F-4D97-AF65-F5344CB8AC3E}">
        <p14:creationId xmlns:p14="http://schemas.microsoft.com/office/powerpoint/2010/main" val="412841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Here are Typical places to find remnants</a:t>
            </a:r>
          </a:p>
          <a:p>
            <a:r>
              <a:rPr lang="en-NZ" dirty="0"/>
              <a:t>* Cuttings – especially </a:t>
            </a:r>
            <a:r>
              <a:rPr lang="en-GB" sz="1200" kern="1200" dirty="0">
                <a:solidFill>
                  <a:schemeClr val="tx1"/>
                </a:solidFill>
                <a:effectLst/>
                <a:latin typeface="+mn-lt"/>
                <a:ea typeface="+mn-ea"/>
                <a:cs typeface="+mn-cs"/>
              </a:rPr>
              <a:t>on cut &amp; fill sites where there is no topsoil (moisture holding capability) – also erosion scarps</a:t>
            </a: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 ‘head of small gullies with springs/seepages and slumps. They will now be dry , but with removal of the pines, wetlands can re-establish – especially on </a:t>
            </a:r>
            <a:r>
              <a:rPr lang="en-NZ" dirty="0" err="1"/>
              <a:t>Ultic</a:t>
            </a:r>
            <a:r>
              <a:rPr lang="en-NZ" dirty="0"/>
              <a:t> Soils (mottled silts and clays, poor lateral drainage, shallow rooting)</a:t>
            </a:r>
          </a:p>
          <a:p>
            <a:r>
              <a:rPr lang="en-NZ" dirty="0"/>
              <a:t>Riparian areas/wetlands which are now dry, but were wetter soils where the young trees didn’t establish, or were slow-growing.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These areas are also vulnerable to damage when roads are upgraded for harvesting – so need to be specifically protected before road construction and during harvest or they’re likely to be damaged.  I’ll show some specific techniques later</a:t>
            </a:r>
          </a:p>
          <a:p>
            <a:endParaRPr lang="en-NZ" dirty="0"/>
          </a:p>
        </p:txBody>
      </p:sp>
      <p:sp>
        <p:nvSpPr>
          <p:cNvPr id="4" name="Slide Number Placeholder 3"/>
          <p:cNvSpPr>
            <a:spLocks noGrp="1"/>
          </p:cNvSpPr>
          <p:nvPr>
            <p:ph type="sldNum" sz="quarter" idx="5"/>
          </p:nvPr>
        </p:nvSpPr>
        <p:spPr/>
        <p:txBody>
          <a:bodyPr/>
          <a:lstStyle/>
          <a:p>
            <a:fld id="{2CA0F054-3E8C-458F-8714-3CE26FDD32BA}" type="slidenum">
              <a:rPr lang="en-NZ" smtClean="0"/>
              <a:t>6</a:t>
            </a:fld>
            <a:endParaRPr lang="en-NZ"/>
          </a:p>
        </p:txBody>
      </p:sp>
    </p:spTree>
    <p:extLst>
      <p:ext uri="{BB962C8B-B14F-4D97-AF65-F5344CB8AC3E}">
        <p14:creationId xmlns:p14="http://schemas.microsoft.com/office/powerpoint/2010/main" val="2551193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100" dirty="0">
                <a:solidFill>
                  <a:schemeClr val="bg1"/>
                </a:solidFill>
              </a:rPr>
              <a:t>Photo: This is my property in Northland near Whangarei – the top photo is just after harvest, and the bottom photo about eighteen months post-harvest.</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100" dirty="0">
                <a:solidFill>
                  <a:schemeClr val="bg1"/>
                </a:solidFill>
              </a:rPr>
              <a:t>Typical native remnants are narrow, and along streams.  Here, harvesting has minimised machine access and damage within 5 to 10 m of native remnants and riparian area, leaving the surface relatively intact. Pine branches  were put as a narrow windrow along the road edge with a few gaps for access. The windrow and slash form shelter that help retain soil moisture; the windrow, which is well above the floodplain also helps stop sediment movement (erosion control) and makes it harder for hares to get small native trees (we don’t have goat or deer so close to hunters!) but we do have pigs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1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100" dirty="0">
                <a:solidFill>
                  <a:schemeClr val="bg1"/>
                </a:solidFill>
              </a:rPr>
              <a:t>Note: if this was gong back into pine, f</a:t>
            </a:r>
            <a:r>
              <a:rPr lang="en-GB" sz="1200" kern="1200" dirty="0">
                <a:solidFill>
                  <a:schemeClr val="tx1"/>
                </a:solidFill>
                <a:effectLst/>
                <a:latin typeface="+mn-lt"/>
                <a:ea typeface="+mn-ea"/>
                <a:cs typeface="+mn-cs"/>
              </a:rPr>
              <a:t>rom a foresters point of view, they would consider that the outside pine trees develop bigger branching (diameter of the branch at the stem) which leads to down grading of log grade, so less income. To get over this, they may high prune the outer edge (my preferred option) or plant both sides of the road, right up on the old stump line – but this would reduce the protective riparian buffer and supress the best native </a:t>
            </a:r>
            <a:r>
              <a:rPr lang="en-GB" sz="1200" kern="1200" dirty="0" err="1">
                <a:solidFill>
                  <a:schemeClr val="tx1"/>
                </a:solidFill>
                <a:effectLst/>
                <a:latin typeface="+mn-lt"/>
                <a:ea typeface="+mn-ea"/>
                <a:cs typeface="+mn-cs"/>
              </a:rPr>
              <a:t>regneration</a:t>
            </a:r>
            <a:r>
              <a:rPr lang="en-GB" sz="1200" kern="1200" dirty="0">
                <a:solidFill>
                  <a:schemeClr val="tx1"/>
                </a:solidFill>
                <a:effectLst/>
                <a:latin typeface="+mn-lt"/>
                <a:ea typeface="+mn-ea"/>
                <a:cs typeface="+mn-cs"/>
              </a:rPr>
              <a:t> </a:t>
            </a:r>
            <a:endParaRPr lang="en-NZ" sz="1100" dirty="0">
              <a:solidFill>
                <a:schemeClr val="bg1"/>
              </a:solidFill>
            </a:endParaRPr>
          </a:p>
          <a:p>
            <a:endParaRPr lang="en-NZ" sz="1100" kern="0" baseline="30000" dirty="0">
              <a:solidFill>
                <a:srgbClr val="FFC000"/>
              </a:solidFill>
            </a:endParaRPr>
          </a:p>
        </p:txBody>
      </p:sp>
      <p:sp>
        <p:nvSpPr>
          <p:cNvPr id="4" name="Slide Number Placeholder 3"/>
          <p:cNvSpPr>
            <a:spLocks noGrp="1"/>
          </p:cNvSpPr>
          <p:nvPr>
            <p:ph type="sldNum" sz="quarter" idx="5"/>
          </p:nvPr>
        </p:nvSpPr>
        <p:spPr/>
        <p:txBody>
          <a:bodyPr/>
          <a:lstStyle/>
          <a:p>
            <a:fld id="{2CA0F054-3E8C-458F-8714-3CE26FDD32BA}" type="slidenum">
              <a:rPr lang="en-NZ" smtClean="0"/>
              <a:t>7</a:t>
            </a:fld>
            <a:endParaRPr lang="en-NZ"/>
          </a:p>
        </p:txBody>
      </p:sp>
    </p:spTree>
    <p:extLst>
      <p:ext uri="{BB962C8B-B14F-4D97-AF65-F5344CB8AC3E}">
        <p14:creationId xmlns:p14="http://schemas.microsoft.com/office/powerpoint/2010/main" val="3767884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Photo - Native </a:t>
            </a:r>
            <a:r>
              <a:rPr lang="en-NZ" i="1" dirty="0"/>
              <a:t>Clematis </a:t>
            </a:r>
            <a:r>
              <a:rPr lang="en-NZ" i="1" dirty="0" err="1"/>
              <a:t>paniculata</a:t>
            </a:r>
            <a:r>
              <a:rPr lang="en-NZ" dirty="0"/>
              <a:t> growing up a pine tree which has been tagged not fell as at edge so relatively stable/open.</a:t>
            </a: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We don’t have much Clematis on our property, and it’s notoriously hard to establish, so we decided to forgo income from the pine and will poison the pine in a few years time – alternatively (and probably better) we could have asked the harvester to remove the top of the pine tree (we may still do that!)</a:t>
            </a:r>
          </a:p>
        </p:txBody>
      </p:sp>
      <p:sp>
        <p:nvSpPr>
          <p:cNvPr id="4" name="Slide Number Placeholder 3"/>
          <p:cNvSpPr>
            <a:spLocks noGrp="1"/>
          </p:cNvSpPr>
          <p:nvPr>
            <p:ph type="sldNum" sz="quarter" idx="5"/>
          </p:nvPr>
        </p:nvSpPr>
        <p:spPr/>
        <p:txBody>
          <a:bodyPr/>
          <a:lstStyle/>
          <a:p>
            <a:fld id="{2CA0F054-3E8C-458F-8714-3CE26FDD32BA}" type="slidenum">
              <a:rPr lang="en-NZ" smtClean="0"/>
              <a:t>8</a:t>
            </a:fld>
            <a:endParaRPr lang="en-NZ"/>
          </a:p>
        </p:txBody>
      </p:sp>
    </p:spTree>
    <p:extLst>
      <p:ext uri="{BB962C8B-B14F-4D97-AF65-F5344CB8AC3E}">
        <p14:creationId xmlns:p14="http://schemas.microsoft.com/office/powerpoint/2010/main" val="3849128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i="1" kern="1200" dirty="0">
                <a:solidFill>
                  <a:schemeClr val="tx1"/>
                </a:solidFill>
                <a:effectLst/>
                <a:latin typeface="+mn-lt"/>
                <a:ea typeface="+mn-ea"/>
                <a:cs typeface="+mn-cs"/>
              </a:rPr>
              <a:t>Remnant beech forest in gullies from core conservation areas with pines being felled, Blenheim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5"/>
          </p:nvPr>
        </p:nvSpPr>
        <p:spPr/>
        <p:txBody>
          <a:bodyPr/>
          <a:lstStyle/>
          <a:p>
            <a:fld id="{2CA0F054-3E8C-458F-8714-3CE26FDD32BA}" type="slidenum">
              <a:rPr lang="en-NZ" smtClean="0"/>
              <a:t>9</a:t>
            </a:fld>
            <a:endParaRPr lang="en-NZ"/>
          </a:p>
        </p:txBody>
      </p:sp>
    </p:spTree>
    <p:extLst>
      <p:ext uri="{BB962C8B-B14F-4D97-AF65-F5344CB8AC3E}">
        <p14:creationId xmlns:p14="http://schemas.microsoft.com/office/powerpoint/2010/main" val="3582754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Intro_1">
    <p:spTree>
      <p:nvGrpSpPr>
        <p:cNvPr id="1" name=""/>
        <p:cNvGrpSpPr/>
        <p:nvPr/>
      </p:nvGrpSpPr>
      <p:grpSpPr>
        <a:xfrm>
          <a:off x="0" y="0"/>
          <a:ext cx="0" cy="0"/>
          <a:chOff x="0" y="0"/>
          <a:chExt cx="0" cy="0"/>
        </a:xfrm>
      </p:grpSpPr>
      <p:pic>
        <p:nvPicPr>
          <p:cNvPr id="6" name="Picture 4" descr="C:\nic\ppt\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66" y="0"/>
            <a:ext cx="9140268"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67544" y="4485117"/>
            <a:ext cx="5688632" cy="1077218"/>
          </a:xfrm>
          <a:prstGeom prst="rect">
            <a:avLst/>
          </a:prstGeom>
          <a:noFill/>
        </p:spPr>
        <p:txBody>
          <a:bodyPr wrap="square" rtlCol="0">
            <a:spAutoFit/>
          </a:bodyPr>
          <a:lstStyle/>
          <a:p>
            <a:r>
              <a:rPr lang="en-NZ" sz="4000" b="1" spc="110" dirty="0">
                <a:solidFill>
                  <a:schemeClr val="bg1"/>
                </a:solidFill>
                <a:latin typeface="+mn-lt"/>
                <a:ea typeface="Ebrima" panose="02000000000000000000" pitchFamily="2" charset="0"/>
                <a:cs typeface="Adobe Gurmukhi" pitchFamily="50" charset="0"/>
              </a:rPr>
              <a:t>Our</a:t>
            </a:r>
            <a:r>
              <a:rPr lang="en-NZ" sz="4000" b="1" spc="110" baseline="0" dirty="0">
                <a:solidFill>
                  <a:schemeClr val="bg1"/>
                </a:solidFill>
                <a:latin typeface="+mn-lt"/>
                <a:ea typeface="Ebrima" panose="02000000000000000000" pitchFamily="2" charset="0"/>
                <a:cs typeface="Adobe Gurmukhi" pitchFamily="50" charset="0"/>
              </a:rPr>
              <a:t> Land, Our Future</a:t>
            </a:r>
          </a:p>
          <a:p>
            <a:r>
              <a:rPr lang="en-NZ" sz="2400" b="0" spc="40" baseline="0" dirty="0" err="1">
                <a:solidFill>
                  <a:schemeClr val="bg1"/>
                </a:solidFill>
                <a:latin typeface="+mn-lt"/>
                <a:ea typeface="Ebrima" panose="02000000000000000000" pitchFamily="2" charset="0"/>
                <a:cs typeface="Adobe Gurmukhi" pitchFamily="50" charset="0"/>
              </a:rPr>
              <a:t>T</a:t>
            </a:r>
            <a:r>
              <a:rPr lang="en-NZ" sz="2400" b="0" kern="1200" spc="40" dirty="0" err="1">
                <a:solidFill>
                  <a:schemeClr val="bg1"/>
                </a:solidFill>
                <a:latin typeface="+mn-lt"/>
                <a:ea typeface="Ebrima" panose="02000000000000000000" pitchFamily="2" charset="0"/>
                <a:cs typeface="Adobe Gurmukhi" pitchFamily="50" charset="0"/>
              </a:rPr>
              <a:t>ō</a:t>
            </a:r>
            <a:r>
              <a:rPr lang="en-NZ" sz="2400" b="0" spc="40" baseline="0" dirty="0">
                <a:solidFill>
                  <a:schemeClr val="bg1"/>
                </a:solidFill>
                <a:latin typeface="+mn-lt"/>
                <a:ea typeface="Ebrima" panose="02000000000000000000" pitchFamily="2" charset="0"/>
                <a:cs typeface="Adobe Gurmukhi" pitchFamily="50" charset="0"/>
              </a:rPr>
              <a:t> </a:t>
            </a:r>
            <a:r>
              <a:rPr lang="en-NZ" sz="2400" b="0" spc="40" baseline="0" dirty="0" err="1">
                <a:solidFill>
                  <a:schemeClr val="bg1"/>
                </a:solidFill>
                <a:latin typeface="+mn-lt"/>
                <a:ea typeface="Ebrima" panose="02000000000000000000" pitchFamily="2" charset="0"/>
                <a:cs typeface="Adobe Gurmukhi" pitchFamily="50" charset="0"/>
              </a:rPr>
              <a:t>t</a:t>
            </a:r>
            <a:r>
              <a:rPr lang="en-NZ" sz="2400" b="0" kern="1200" spc="40" dirty="0" err="1">
                <a:solidFill>
                  <a:schemeClr val="bg1"/>
                </a:solidFill>
                <a:latin typeface="+mn-lt"/>
                <a:ea typeface="Ebrima" panose="02000000000000000000" pitchFamily="2" charset="0"/>
                <a:cs typeface="Adobe Gurmukhi" pitchFamily="50" charset="0"/>
              </a:rPr>
              <a:t>ā</a:t>
            </a:r>
            <a:r>
              <a:rPr lang="en-NZ" sz="2400" b="0" spc="40" baseline="0" dirty="0" err="1">
                <a:solidFill>
                  <a:schemeClr val="bg1"/>
                </a:solidFill>
                <a:latin typeface="+mn-lt"/>
                <a:ea typeface="Ebrima" panose="02000000000000000000" pitchFamily="2" charset="0"/>
                <a:cs typeface="Adobe Gurmukhi" pitchFamily="50" charset="0"/>
              </a:rPr>
              <a:t>tou</a:t>
            </a:r>
            <a:r>
              <a:rPr lang="en-NZ" sz="2400" b="0" spc="40" baseline="0" dirty="0">
                <a:solidFill>
                  <a:schemeClr val="bg1"/>
                </a:solidFill>
                <a:latin typeface="+mn-lt"/>
                <a:ea typeface="Ebrima" panose="02000000000000000000" pitchFamily="2" charset="0"/>
                <a:cs typeface="Adobe Gurmukhi" pitchFamily="50" charset="0"/>
              </a:rPr>
              <a:t> whenua, </a:t>
            </a:r>
            <a:r>
              <a:rPr lang="en-NZ" sz="2400" b="0" spc="40" baseline="0" dirty="0" err="1">
                <a:solidFill>
                  <a:schemeClr val="bg1"/>
                </a:solidFill>
                <a:latin typeface="+mn-lt"/>
                <a:ea typeface="Ebrima" panose="02000000000000000000" pitchFamily="2" charset="0"/>
                <a:cs typeface="Adobe Gurmukhi" pitchFamily="50" charset="0"/>
              </a:rPr>
              <a:t>m</a:t>
            </a:r>
            <a:r>
              <a:rPr lang="en-NZ" sz="2400" b="0" kern="1200" spc="40" dirty="0" err="1">
                <a:solidFill>
                  <a:schemeClr val="bg1"/>
                </a:solidFill>
                <a:latin typeface="+mn-lt"/>
                <a:ea typeface="Ebrima" panose="02000000000000000000" pitchFamily="2" charset="0"/>
                <a:cs typeface="Adobe Gurmukhi" pitchFamily="50" charset="0"/>
              </a:rPr>
              <a:t>ō</a:t>
            </a:r>
            <a:r>
              <a:rPr lang="en-NZ" sz="2400" b="0" spc="40" baseline="0" dirty="0">
                <a:solidFill>
                  <a:schemeClr val="bg1"/>
                </a:solidFill>
                <a:latin typeface="+mn-lt"/>
                <a:ea typeface="Ebrima" panose="02000000000000000000" pitchFamily="2" charset="0"/>
                <a:cs typeface="Adobe Gurmukhi" pitchFamily="50" charset="0"/>
              </a:rPr>
              <a:t> </a:t>
            </a:r>
            <a:r>
              <a:rPr lang="en-NZ" sz="2400" b="0" kern="1200" spc="40" dirty="0" err="1">
                <a:solidFill>
                  <a:schemeClr val="bg1"/>
                </a:solidFill>
                <a:latin typeface="+mn-lt"/>
                <a:ea typeface="Ebrima" panose="02000000000000000000" pitchFamily="2" charset="0"/>
                <a:cs typeface="Adobe Gurmukhi" pitchFamily="50" charset="0"/>
              </a:rPr>
              <a:t>ā</a:t>
            </a:r>
            <a:r>
              <a:rPr lang="en-NZ" sz="2400" b="0" spc="40" baseline="0" dirty="0" err="1">
                <a:solidFill>
                  <a:schemeClr val="bg1"/>
                </a:solidFill>
                <a:latin typeface="+mn-lt"/>
                <a:ea typeface="Ebrima" panose="02000000000000000000" pitchFamily="2" charset="0"/>
                <a:cs typeface="Adobe Gurmukhi" pitchFamily="50" charset="0"/>
              </a:rPr>
              <a:t>p</a:t>
            </a:r>
            <a:r>
              <a:rPr lang="en-NZ" sz="2400" b="0" kern="1200" spc="40" dirty="0" err="1">
                <a:solidFill>
                  <a:schemeClr val="bg1"/>
                </a:solidFill>
                <a:latin typeface="+mn-lt"/>
                <a:ea typeface="Ebrima" panose="02000000000000000000" pitchFamily="2" charset="0"/>
                <a:cs typeface="Adobe Gurmukhi" pitchFamily="50" charset="0"/>
              </a:rPr>
              <a:t>ō</a:t>
            </a:r>
            <a:r>
              <a:rPr lang="en-NZ" sz="2400" b="0" spc="40" baseline="0" dirty="0" err="1">
                <a:solidFill>
                  <a:schemeClr val="bg1"/>
                </a:solidFill>
                <a:latin typeface="+mn-lt"/>
                <a:ea typeface="Ebrima" panose="02000000000000000000" pitchFamily="2" charset="0"/>
                <a:cs typeface="Adobe Gurmukhi" pitchFamily="50" charset="0"/>
              </a:rPr>
              <a:t>p</a:t>
            </a:r>
            <a:r>
              <a:rPr lang="en-NZ" sz="2400" b="0" kern="1200" spc="40" dirty="0" err="1">
                <a:solidFill>
                  <a:schemeClr val="bg1"/>
                </a:solidFill>
                <a:latin typeface="+mn-lt"/>
                <a:ea typeface="Ebrima" panose="02000000000000000000" pitchFamily="2" charset="0"/>
                <a:cs typeface="Adobe Gurmukhi" pitchFamily="50" charset="0"/>
              </a:rPr>
              <a:t>ō</a:t>
            </a:r>
            <a:endParaRPr lang="en-NZ" sz="2400" b="0" spc="40" baseline="0" dirty="0">
              <a:solidFill>
                <a:schemeClr val="bg1"/>
              </a:solidFill>
              <a:latin typeface="+mn-lt"/>
              <a:ea typeface="Ebrima" panose="02000000000000000000" pitchFamily="2" charset="0"/>
              <a:cs typeface="Adobe Gurmukhi" pitchFamily="50" charset="0"/>
            </a:endParaRPr>
          </a:p>
        </p:txBody>
      </p:sp>
      <p:pic>
        <p:nvPicPr>
          <p:cNvPr id="8" name="Picture 5" descr="C:\nic\branding\logo files\MW_LR_landscape_whit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92080" y="667829"/>
            <a:ext cx="3384376" cy="13706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nic\ppt\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66" y="0"/>
            <a:ext cx="9140268"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67544" y="4485117"/>
            <a:ext cx="5688632" cy="1077218"/>
          </a:xfrm>
          <a:prstGeom prst="rect">
            <a:avLst/>
          </a:prstGeom>
          <a:noFill/>
        </p:spPr>
        <p:txBody>
          <a:bodyPr wrap="square" rtlCol="0">
            <a:spAutoFit/>
          </a:bodyPr>
          <a:lstStyle/>
          <a:p>
            <a:r>
              <a:rPr lang="en-NZ" sz="4000" b="1" spc="110" dirty="0">
                <a:solidFill>
                  <a:schemeClr val="bg1"/>
                </a:solidFill>
                <a:latin typeface="+mn-lt"/>
                <a:ea typeface="Ebrima" panose="02000000000000000000" pitchFamily="2" charset="0"/>
                <a:cs typeface="Arial" panose="020B0604020202020204" pitchFamily="34" charset="0"/>
              </a:rPr>
              <a:t>Our</a:t>
            </a:r>
            <a:r>
              <a:rPr lang="en-NZ" sz="4000" b="1" spc="110" baseline="0" dirty="0">
                <a:solidFill>
                  <a:schemeClr val="bg1"/>
                </a:solidFill>
                <a:latin typeface="+mn-lt"/>
                <a:ea typeface="Ebrima" panose="02000000000000000000" pitchFamily="2" charset="0"/>
                <a:cs typeface="Arial" panose="020B0604020202020204" pitchFamily="34" charset="0"/>
              </a:rPr>
              <a:t> Land, Our Future</a:t>
            </a:r>
          </a:p>
          <a:p>
            <a:r>
              <a:rPr lang="en-NZ" sz="2400" b="0" spc="40" baseline="0" dirty="0" err="1">
                <a:solidFill>
                  <a:schemeClr val="bg1"/>
                </a:solidFill>
                <a:latin typeface="+mn-lt"/>
                <a:ea typeface="Ebrima" panose="02000000000000000000" pitchFamily="2" charset="0"/>
                <a:cs typeface="Arial" panose="020B0604020202020204" pitchFamily="34" charset="0"/>
              </a:rPr>
              <a:t>T</a:t>
            </a:r>
            <a:r>
              <a:rPr lang="en-NZ" sz="2400" b="0" kern="1200" spc="40" dirty="0" err="1">
                <a:solidFill>
                  <a:schemeClr val="bg1"/>
                </a:solidFill>
                <a:latin typeface="+mn-lt"/>
                <a:ea typeface="Ebrima" panose="02000000000000000000" pitchFamily="2" charset="0"/>
                <a:cs typeface="Arial" panose="020B0604020202020204" pitchFamily="34" charset="0"/>
              </a:rPr>
              <a:t>ō</a:t>
            </a:r>
            <a:r>
              <a:rPr lang="en-NZ" sz="2400" b="0" spc="40" baseline="0" dirty="0">
                <a:solidFill>
                  <a:schemeClr val="bg1"/>
                </a:solidFill>
                <a:latin typeface="+mn-lt"/>
                <a:ea typeface="Ebrima" panose="02000000000000000000" pitchFamily="2" charset="0"/>
                <a:cs typeface="Arial" panose="020B0604020202020204" pitchFamily="34" charset="0"/>
              </a:rPr>
              <a:t> </a:t>
            </a:r>
            <a:r>
              <a:rPr lang="en-NZ" sz="2400" b="0" spc="40" baseline="0" dirty="0" err="1">
                <a:solidFill>
                  <a:schemeClr val="bg1"/>
                </a:solidFill>
                <a:latin typeface="+mn-lt"/>
                <a:ea typeface="Ebrima" panose="02000000000000000000" pitchFamily="2" charset="0"/>
                <a:cs typeface="Arial" panose="020B0604020202020204" pitchFamily="34" charset="0"/>
              </a:rPr>
              <a:t>t</a:t>
            </a:r>
            <a:r>
              <a:rPr lang="en-NZ" sz="2400" b="0" kern="1200" spc="40" dirty="0" err="1">
                <a:solidFill>
                  <a:schemeClr val="bg1"/>
                </a:solidFill>
                <a:latin typeface="+mn-lt"/>
                <a:ea typeface="Ebrima" panose="02000000000000000000" pitchFamily="2" charset="0"/>
                <a:cs typeface="Arial" panose="020B0604020202020204" pitchFamily="34" charset="0"/>
              </a:rPr>
              <a:t>ā</a:t>
            </a:r>
            <a:r>
              <a:rPr lang="en-NZ" sz="2400" b="0" spc="40" baseline="0" dirty="0" err="1">
                <a:solidFill>
                  <a:schemeClr val="bg1"/>
                </a:solidFill>
                <a:latin typeface="+mn-lt"/>
                <a:ea typeface="Ebrima" panose="02000000000000000000" pitchFamily="2" charset="0"/>
                <a:cs typeface="Arial" panose="020B0604020202020204" pitchFamily="34" charset="0"/>
              </a:rPr>
              <a:t>tou</a:t>
            </a:r>
            <a:r>
              <a:rPr lang="en-NZ" sz="2400" b="0" spc="40" baseline="0" dirty="0">
                <a:solidFill>
                  <a:schemeClr val="bg1"/>
                </a:solidFill>
                <a:latin typeface="+mn-lt"/>
                <a:ea typeface="Ebrima" panose="02000000000000000000" pitchFamily="2" charset="0"/>
                <a:cs typeface="Arial" panose="020B0604020202020204" pitchFamily="34" charset="0"/>
              </a:rPr>
              <a:t> whenua, </a:t>
            </a:r>
            <a:r>
              <a:rPr lang="en-NZ" sz="2400" b="0" spc="40" baseline="0" dirty="0" err="1">
                <a:solidFill>
                  <a:schemeClr val="bg1"/>
                </a:solidFill>
                <a:latin typeface="+mn-lt"/>
                <a:ea typeface="Ebrima" panose="02000000000000000000" pitchFamily="2" charset="0"/>
                <a:cs typeface="Arial" panose="020B0604020202020204" pitchFamily="34" charset="0"/>
              </a:rPr>
              <a:t>m</a:t>
            </a:r>
            <a:r>
              <a:rPr lang="en-NZ" sz="2400" b="0" kern="1200" spc="40" dirty="0" err="1">
                <a:solidFill>
                  <a:schemeClr val="bg1"/>
                </a:solidFill>
                <a:latin typeface="+mn-lt"/>
                <a:ea typeface="Ebrima" panose="02000000000000000000" pitchFamily="2" charset="0"/>
                <a:cs typeface="Arial" panose="020B0604020202020204" pitchFamily="34" charset="0"/>
              </a:rPr>
              <a:t>ō</a:t>
            </a:r>
            <a:r>
              <a:rPr lang="en-NZ" sz="2400" b="0" spc="40" baseline="0" dirty="0">
                <a:solidFill>
                  <a:schemeClr val="bg1"/>
                </a:solidFill>
                <a:latin typeface="+mn-lt"/>
                <a:ea typeface="Ebrima" panose="02000000000000000000" pitchFamily="2" charset="0"/>
                <a:cs typeface="Arial" panose="020B0604020202020204" pitchFamily="34" charset="0"/>
              </a:rPr>
              <a:t> </a:t>
            </a:r>
            <a:r>
              <a:rPr lang="en-NZ" sz="2400" b="0" kern="1200" spc="40" dirty="0" err="1">
                <a:solidFill>
                  <a:schemeClr val="bg1"/>
                </a:solidFill>
                <a:latin typeface="+mn-lt"/>
                <a:ea typeface="Ebrima" panose="02000000000000000000" pitchFamily="2" charset="0"/>
                <a:cs typeface="Arial" panose="020B0604020202020204" pitchFamily="34" charset="0"/>
              </a:rPr>
              <a:t>ā</a:t>
            </a:r>
            <a:r>
              <a:rPr lang="en-NZ" sz="2400" b="0" spc="40" baseline="0" dirty="0" err="1">
                <a:solidFill>
                  <a:schemeClr val="bg1"/>
                </a:solidFill>
                <a:latin typeface="+mn-lt"/>
                <a:ea typeface="Ebrima" panose="02000000000000000000" pitchFamily="2" charset="0"/>
                <a:cs typeface="Arial" panose="020B0604020202020204" pitchFamily="34" charset="0"/>
              </a:rPr>
              <a:t>p</a:t>
            </a:r>
            <a:r>
              <a:rPr lang="en-NZ" sz="2400" b="0" kern="1200" spc="40" dirty="0" err="1">
                <a:solidFill>
                  <a:schemeClr val="bg1"/>
                </a:solidFill>
                <a:latin typeface="+mn-lt"/>
                <a:ea typeface="Ebrima" panose="02000000000000000000" pitchFamily="2" charset="0"/>
                <a:cs typeface="Arial" panose="020B0604020202020204" pitchFamily="34" charset="0"/>
              </a:rPr>
              <a:t>ō</a:t>
            </a:r>
            <a:r>
              <a:rPr lang="en-NZ" sz="2400" b="0" spc="40" baseline="0" dirty="0" err="1">
                <a:solidFill>
                  <a:schemeClr val="bg1"/>
                </a:solidFill>
                <a:latin typeface="+mn-lt"/>
                <a:ea typeface="Ebrima" panose="02000000000000000000" pitchFamily="2" charset="0"/>
                <a:cs typeface="Arial" panose="020B0604020202020204" pitchFamily="34" charset="0"/>
              </a:rPr>
              <a:t>p</a:t>
            </a:r>
            <a:r>
              <a:rPr lang="en-NZ" sz="2400" b="0" kern="1200" spc="40" dirty="0" err="1">
                <a:solidFill>
                  <a:schemeClr val="bg1"/>
                </a:solidFill>
                <a:latin typeface="+mn-lt"/>
                <a:ea typeface="Ebrima" panose="02000000000000000000" pitchFamily="2" charset="0"/>
                <a:cs typeface="Arial" panose="020B0604020202020204" pitchFamily="34" charset="0"/>
              </a:rPr>
              <a:t>ō</a:t>
            </a:r>
            <a:endParaRPr lang="en-NZ" sz="2400" b="0" spc="40" baseline="0" dirty="0">
              <a:solidFill>
                <a:schemeClr val="bg1"/>
              </a:solidFill>
              <a:latin typeface="+mn-lt"/>
              <a:ea typeface="Ebrima" panose="02000000000000000000" pitchFamily="2" charset="0"/>
              <a:cs typeface="Arial" panose="020B0604020202020204" pitchFamily="34" charset="0"/>
            </a:endParaRPr>
          </a:p>
        </p:txBody>
      </p:sp>
      <p:pic>
        <p:nvPicPr>
          <p:cNvPr id="10" name="Picture 5" descr="C:\nic\branding\logo files\MW_LR_landscape_whit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92080" y="667829"/>
            <a:ext cx="3384376" cy="1370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957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ull image">
    <p:bg>
      <p:bgPr>
        <a:solidFill>
          <a:schemeClr val="tx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9144000" cy="6858000"/>
          </a:xfrm>
        </p:spPr>
        <p:txBody>
          <a:bodyPr/>
          <a:lstStyle>
            <a:lvl1pPr algn="ctr">
              <a:defRPr>
                <a:solidFill>
                  <a:schemeClr val="bg1"/>
                </a:solidFill>
                <a:latin typeface="+mj-lt"/>
              </a:defRPr>
            </a:lvl1pPr>
          </a:lstStyle>
          <a:p>
            <a:r>
              <a:rPr lang="en-US"/>
              <a:t>Click icon to add picture</a:t>
            </a:r>
            <a:endParaRPr lang="en-NZ" dirty="0"/>
          </a:p>
        </p:txBody>
      </p:sp>
      <p:pic>
        <p:nvPicPr>
          <p:cNvPr id="9" name="Picture 5" descr="C:\nic\branding\logo files\MW_LR_landscape_white.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463216" y="164637"/>
            <a:ext cx="573280" cy="576000"/>
          </a:xfrm>
          <a:prstGeom prst="rect">
            <a:avLst/>
          </a:prstGeom>
          <a:noFill/>
          <a:extLst>
            <a:ext uri="{909E8E84-426E-40DD-AFC4-6F175D3DCCD1}">
              <a14:hiddenFill xmlns:a14="http://schemas.microsoft.com/office/drawing/2010/main">
                <a:solidFill>
                  <a:srgbClr val="FFFFFF"/>
                </a:solidFill>
              </a14:hiddenFill>
            </a:ext>
          </a:extLst>
        </p:spPr>
      </p:pic>
      <p:sp>
        <p:nvSpPr>
          <p:cNvPr id="12" name="Date Placeholder 3"/>
          <p:cNvSpPr>
            <a:spLocks noGrp="1"/>
          </p:cNvSpPr>
          <p:nvPr>
            <p:ph type="dt" sz="half" idx="2"/>
          </p:nvPr>
        </p:nvSpPr>
        <p:spPr>
          <a:xfrm rot="16200000">
            <a:off x="-248547" y="5748401"/>
            <a:ext cx="1137403" cy="273600"/>
          </a:xfrm>
          <a:prstGeom prst="rect">
            <a:avLst/>
          </a:prstGeom>
        </p:spPr>
        <p:txBody>
          <a:bodyPr vert="horz" lIns="91440" tIns="45720" rIns="91440" bIns="45720" rtlCol="0" anchor="ctr"/>
          <a:lstStyle>
            <a:lvl1pPr algn="l">
              <a:defRPr sz="600" b="0" spc="100" baseline="0">
                <a:solidFill>
                  <a:schemeClr val="tx1">
                    <a:tint val="75000"/>
                  </a:schemeClr>
                </a:solidFill>
                <a:latin typeface="+mj-lt"/>
                <a:cs typeface="Arial" panose="020B0604020202020204" pitchFamily="34" charset="0"/>
              </a:defRPr>
            </a:lvl1pPr>
          </a:lstStyle>
          <a:p>
            <a:pPr fontAlgn="auto">
              <a:spcBef>
                <a:spcPts val="0"/>
              </a:spcBef>
              <a:spcAft>
                <a:spcPts val="0"/>
              </a:spcAft>
            </a:pPr>
            <a:fld id="{1D8BD707-D9CF-40AE-B4C6-C98DA3205C09}" type="datetimeFigureOut">
              <a:rPr lang="en-US" smtClean="0">
                <a:solidFill>
                  <a:prstClr val="black">
                    <a:tint val="75000"/>
                  </a:prstClr>
                </a:solidFill>
                <a:latin typeface="Calibri"/>
              </a:rPr>
              <a:pPr fontAlgn="auto">
                <a:spcBef>
                  <a:spcPts val="0"/>
                </a:spcBef>
                <a:spcAft>
                  <a:spcPts val="0"/>
                </a:spcAft>
              </a:pPr>
              <a:t>5/18/2020</a:t>
            </a:fld>
            <a:endParaRPr lang="en-US">
              <a:solidFill>
                <a:prstClr val="black">
                  <a:tint val="75000"/>
                </a:prstClr>
              </a:solidFill>
              <a:latin typeface="Calibri"/>
            </a:endParaRPr>
          </a:p>
        </p:txBody>
      </p:sp>
      <p:sp>
        <p:nvSpPr>
          <p:cNvPr id="13" name="Footer Placeholder 4"/>
          <p:cNvSpPr>
            <a:spLocks noGrp="1"/>
          </p:cNvSpPr>
          <p:nvPr>
            <p:ph type="ftr" sz="quarter" idx="3"/>
          </p:nvPr>
        </p:nvSpPr>
        <p:spPr>
          <a:xfrm rot="16200000">
            <a:off x="-1557024" y="3256277"/>
            <a:ext cx="3754603" cy="273844"/>
          </a:xfrm>
          <a:prstGeom prst="rect">
            <a:avLst/>
          </a:prstGeom>
        </p:spPr>
        <p:txBody>
          <a:bodyPr vert="horz" lIns="91440" tIns="45720" rIns="91440" bIns="45720" rtlCol="0" anchor="ctr"/>
          <a:lstStyle>
            <a:lvl1pPr algn="ctr">
              <a:defRPr sz="600" b="0" spc="100" baseline="0">
                <a:solidFill>
                  <a:schemeClr val="tx1">
                    <a:tint val="75000"/>
                  </a:schemeClr>
                </a:solidFill>
                <a:latin typeface="+mj-lt"/>
                <a:cs typeface="Arial" panose="020B0604020202020204" pitchFamily="34" charset="0"/>
              </a:defRPr>
            </a:lvl1pPr>
          </a:lstStyle>
          <a:p>
            <a:pPr fontAlgn="auto">
              <a:spcBef>
                <a:spcPts val="0"/>
              </a:spcBef>
              <a:spcAft>
                <a:spcPts val="0"/>
              </a:spcAft>
            </a:pPr>
            <a:endParaRPr lang="en-US">
              <a:solidFill>
                <a:prstClr val="black">
                  <a:tint val="75000"/>
                </a:prstClr>
              </a:solidFill>
              <a:latin typeface="Calibri"/>
            </a:endParaRPr>
          </a:p>
        </p:txBody>
      </p:sp>
      <p:sp>
        <p:nvSpPr>
          <p:cNvPr id="14" name="Slide Number Placeholder 5"/>
          <p:cNvSpPr>
            <a:spLocks noGrp="1"/>
          </p:cNvSpPr>
          <p:nvPr>
            <p:ph type="sldNum" sz="quarter" idx="4"/>
          </p:nvPr>
        </p:nvSpPr>
        <p:spPr>
          <a:xfrm rot="16200000">
            <a:off x="-251223" y="761477"/>
            <a:ext cx="1143000" cy="273844"/>
          </a:xfrm>
          <a:prstGeom prst="rect">
            <a:avLst/>
          </a:prstGeom>
        </p:spPr>
        <p:txBody>
          <a:bodyPr vert="horz" lIns="91440" tIns="45720" rIns="91440" bIns="45720" rtlCol="0" anchor="ctr"/>
          <a:lstStyle>
            <a:lvl1pPr algn="r">
              <a:defRPr sz="600" b="0" i="0" spc="100" baseline="0">
                <a:solidFill>
                  <a:schemeClr val="tx1">
                    <a:tint val="75000"/>
                  </a:schemeClr>
                </a:solidFill>
                <a:latin typeface="+mj-lt"/>
                <a:cs typeface="Arial" panose="020B0604020202020204" pitchFamily="34" charset="0"/>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32260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50/50 content">
    <p:bg>
      <p:bgPr>
        <a:solidFill>
          <a:schemeClr val="tx1"/>
        </a:solidFill>
        <a:effectLst/>
      </p:bgPr>
    </p:bg>
    <p:spTree>
      <p:nvGrpSpPr>
        <p:cNvPr id="1" name=""/>
        <p:cNvGrpSpPr/>
        <p:nvPr/>
      </p:nvGrpSpPr>
      <p:grpSpPr>
        <a:xfrm>
          <a:off x="0" y="0"/>
          <a:ext cx="0" cy="0"/>
          <a:chOff x="0" y="0"/>
          <a:chExt cx="0" cy="0"/>
        </a:xfrm>
      </p:grpSpPr>
      <p:sp>
        <p:nvSpPr>
          <p:cNvPr id="11" name="Rectangle 10"/>
          <p:cNvSpPr/>
          <p:nvPr/>
        </p:nvSpPr>
        <p:spPr>
          <a:xfrm>
            <a:off x="4572000" y="0"/>
            <a:ext cx="457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12"/>
          <p:cNvSpPr>
            <a:spLocks noGrp="1"/>
          </p:cNvSpPr>
          <p:nvPr>
            <p:ph sz="quarter" idx="14" hasCustomPrompt="1"/>
          </p:nvPr>
        </p:nvSpPr>
        <p:spPr>
          <a:xfrm>
            <a:off x="4860033" y="356659"/>
            <a:ext cx="3925193" cy="6097244"/>
          </a:xfrm>
        </p:spPr>
        <p:txBody>
          <a:bodyPr/>
          <a:lstStyle>
            <a:lvl1pPr>
              <a:defRPr/>
            </a:lvl1pPr>
          </a:lstStyle>
          <a:p>
            <a:pPr lvl="0"/>
            <a:r>
              <a:rPr lang="en-US" dirty="0"/>
              <a:t>Add content</a:t>
            </a:r>
          </a:p>
        </p:txBody>
      </p:sp>
      <p:pic>
        <p:nvPicPr>
          <p:cNvPr id="10" name="Picture 3" descr="C:\nic\branding\logo files\MW_LR_Landscape_big.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5847" t="17674" r="60294" b="17674"/>
          <a:stretch/>
        </p:blipFill>
        <p:spPr bwMode="auto">
          <a:xfrm>
            <a:off x="8533072" y="164637"/>
            <a:ext cx="504104" cy="5760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title"/>
          </p:nvPr>
        </p:nvSpPr>
        <p:spPr>
          <a:xfrm>
            <a:off x="611560" y="356659"/>
            <a:ext cx="3600400" cy="905552"/>
          </a:xfrm>
        </p:spPr>
        <p:txBody>
          <a:bodyPr>
            <a:noAutofit/>
          </a:bodyPr>
          <a:lstStyle>
            <a:lvl1pPr>
              <a:lnSpc>
                <a:spcPts val="2480"/>
              </a:lnSpc>
              <a:defRPr sz="2000">
                <a:solidFill>
                  <a:schemeClr val="bg1"/>
                </a:solidFill>
                <a:latin typeface="+mn-lt"/>
                <a:cs typeface="Arial" panose="020B0604020202020204" pitchFamily="34" charset="0"/>
              </a:defRPr>
            </a:lvl1pPr>
          </a:lstStyle>
          <a:p>
            <a:r>
              <a:rPr lang="en-US"/>
              <a:t>Click to edit Master title style</a:t>
            </a:r>
            <a:endParaRPr lang="en-US" dirty="0"/>
          </a:p>
        </p:txBody>
      </p:sp>
      <p:sp>
        <p:nvSpPr>
          <p:cNvPr id="15" name="Content Placeholder 2"/>
          <p:cNvSpPr>
            <a:spLocks noGrp="1"/>
          </p:cNvSpPr>
          <p:nvPr>
            <p:ph idx="1" hasCustomPrompt="1"/>
          </p:nvPr>
        </p:nvSpPr>
        <p:spPr>
          <a:xfrm>
            <a:off x="611560" y="1412777"/>
            <a:ext cx="3600400" cy="5041127"/>
          </a:xfrm>
        </p:spPr>
        <p:txBody>
          <a:bodyPr>
            <a:normAutofit/>
          </a:bodyPr>
          <a:lstStyle>
            <a:lvl1pPr>
              <a:lnSpc>
                <a:spcPct val="100000"/>
              </a:lnSpc>
              <a:defRPr sz="1800">
                <a:solidFill>
                  <a:schemeClr val="bg1"/>
                </a:solidFill>
                <a:latin typeface="+mn-lt"/>
                <a:cs typeface="Arial" panose="020B0604020202020204" pitchFamily="34" charset="0"/>
              </a:defRPr>
            </a:lvl1pPr>
          </a:lstStyle>
          <a:p>
            <a:pPr lvl="0"/>
            <a:r>
              <a:rPr lang="en-US" dirty="0"/>
              <a:t>Click to edit Master </a:t>
            </a:r>
            <a:br>
              <a:rPr lang="en-US" dirty="0"/>
            </a:br>
            <a:r>
              <a:rPr lang="en-US" dirty="0"/>
              <a:t>text styles</a:t>
            </a:r>
          </a:p>
        </p:txBody>
      </p:sp>
      <p:pic>
        <p:nvPicPr>
          <p:cNvPr id="12" name="Picture 3" descr="C:\nic\branding\logo files\MW_LR_Landscape_big.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5847" t="17674" r="60294" b="17674"/>
          <a:stretch/>
        </p:blipFill>
        <p:spPr bwMode="auto">
          <a:xfrm>
            <a:off x="8533072" y="164637"/>
            <a:ext cx="504104" cy="576000"/>
          </a:xfrm>
          <a:prstGeom prst="rect">
            <a:avLst/>
          </a:prstGeom>
          <a:noFill/>
          <a:extLst>
            <a:ext uri="{909E8E84-426E-40DD-AFC4-6F175D3DCCD1}">
              <a14:hiddenFill xmlns:a14="http://schemas.microsoft.com/office/drawing/2010/main">
                <a:solidFill>
                  <a:srgbClr val="FFFFFF"/>
                </a:solidFill>
              </a14:hiddenFill>
            </a:ext>
          </a:extLst>
        </p:spPr>
      </p:pic>
      <p:sp>
        <p:nvSpPr>
          <p:cNvPr id="16" name="Date Placeholder 3"/>
          <p:cNvSpPr>
            <a:spLocks noGrp="1"/>
          </p:cNvSpPr>
          <p:nvPr>
            <p:ph type="dt" sz="half" idx="2"/>
          </p:nvPr>
        </p:nvSpPr>
        <p:spPr>
          <a:xfrm rot="16200000">
            <a:off x="-248547" y="5748401"/>
            <a:ext cx="1137403" cy="273600"/>
          </a:xfrm>
          <a:prstGeom prst="rect">
            <a:avLst/>
          </a:prstGeom>
        </p:spPr>
        <p:txBody>
          <a:bodyPr vert="horz" lIns="91440" tIns="45720" rIns="91440" bIns="45720" rtlCol="0" anchor="ctr"/>
          <a:lstStyle>
            <a:lvl1pPr algn="l">
              <a:defRPr sz="600" b="0" spc="100" baseline="0">
                <a:solidFill>
                  <a:schemeClr val="tx1">
                    <a:tint val="75000"/>
                  </a:schemeClr>
                </a:solidFill>
                <a:latin typeface="Arial" panose="020B0604020202020204" pitchFamily="34" charset="0"/>
                <a:cs typeface="Arial" panose="020B0604020202020204" pitchFamily="34" charset="0"/>
              </a:defRPr>
            </a:lvl1pPr>
          </a:lstStyle>
          <a:p>
            <a:pPr fontAlgn="auto">
              <a:spcBef>
                <a:spcPts val="0"/>
              </a:spcBef>
              <a:spcAft>
                <a:spcPts val="0"/>
              </a:spcAft>
            </a:pPr>
            <a:fld id="{1D8BD707-D9CF-40AE-B4C6-C98DA3205C09}" type="datetimeFigureOut">
              <a:rPr lang="en-US" smtClean="0">
                <a:solidFill>
                  <a:prstClr val="black">
                    <a:tint val="75000"/>
                  </a:prstClr>
                </a:solidFill>
                <a:latin typeface="Calibri"/>
              </a:rPr>
              <a:pPr fontAlgn="auto">
                <a:spcBef>
                  <a:spcPts val="0"/>
                </a:spcBef>
                <a:spcAft>
                  <a:spcPts val="0"/>
                </a:spcAft>
              </a:pPr>
              <a:t>5/18/2020</a:t>
            </a:fld>
            <a:endParaRPr lang="en-US">
              <a:solidFill>
                <a:prstClr val="black">
                  <a:tint val="75000"/>
                </a:prstClr>
              </a:solidFill>
              <a:latin typeface="Calibri"/>
            </a:endParaRPr>
          </a:p>
        </p:txBody>
      </p:sp>
      <p:sp>
        <p:nvSpPr>
          <p:cNvPr id="17" name="Footer Placeholder 4"/>
          <p:cNvSpPr>
            <a:spLocks noGrp="1"/>
          </p:cNvSpPr>
          <p:nvPr>
            <p:ph type="ftr" sz="quarter" idx="3"/>
          </p:nvPr>
        </p:nvSpPr>
        <p:spPr>
          <a:xfrm rot="16200000">
            <a:off x="-1557024" y="3256277"/>
            <a:ext cx="3754603" cy="273844"/>
          </a:xfrm>
          <a:prstGeom prst="rect">
            <a:avLst/>
          </a:prstGeom>
        </p:spPr>
        <p:txBody>
          <a:bodyPr vert="horz" lIns="91440" tIns="45720" rIns="91440" bIns="45720" rtlCol="0" anchor="ctr"/>
          <a:lstStyle>
            <a:lvl1pPr algn="ctr">
              <a:defRPr sz="600" b="0" spc="100" baseline="0">
                <a:solidFill>
                  <a:schemeClr val="tx1">
                    <a:tint val="75000"/>
                  </a:schemeClr>
                </a:solidFill>
                <a:latin typeface="Arial" panose="020B0604020202020204" pitchFamily="34" charset="0"/>
                <a:cs typeface="Arial" panose="020B0604020202020204" pitchFamily="34" charset="0"/>
              </a:defRPr>
            </a:lvl1pPr>
          </a:lstStyle>
          <a:p>
            <a:pPr fontAlgn="auto">
              <a:spcBef>
                <a:spcPts val="0"/>
              </a:spcBef>
              <a:spcAft>
                <a:spcPts val="0"/>
              </a:spcAft>
            </a:pPr>
            <a:endParaRPr lang="en-US">
              <a:solidFill>
                <a:prstClr val="black">
                  <a:tint val="75000"/>
                </a:prstClr>
              </a:solidFill>
              <a:latin typeface="Calibri"/>
            </a:endParaRPr>
          </a:p>
        </p:txBody>
      </p:sp>
      <p:sp>
        <p:nvSpPr>
          <p:cNvPr id="18" name="Slide Number Placeholder 5"/>
          <p:cNvSpPr>
            <a:spLocks noGrp="1"/>
          </p:cNvSpPr>
          <p:nvPr>
            <p:ph type="sldNum" sz="quarter" idx="4"/>
          </p:nvPr>
        </p:nvSpPr>
        <p:spPr>
          <a:xfrm rot="16200000">
            <a:off x="-251223" y="761477"/>
            <a:ext cx="1143000" cy="273844"/>
          </a:xfrm>
          <a:prstGeom prst="rect">
            <a:avLst/>
          </a:prstGeom>
        </p:spPr>
        <p:txBody>
          <a:bodyPr vert="horz" lIns="91440" tIns="45720" rIns="91440" bIns="45720" rtlCol="0" anchor="ctr"/>
          <a:lstStyle>
            <a:lvl1pPr algn="r">
              <a:defRPr sz="600" b="0" i="0" spc="100" baseline="0">
                <a:solidFill>
                  <a:schemeClr val="tx1">
                    <a:tint val="75000"/>
                  </a:schemeClr>
                </a:solidFill>
                <a:latin typeface="Arial" panose="020B0604020202020204" pitchFamily="34" charset="0"/>
                <a:cs typeface="Arial" panose="020B0604020202020204" pitchFamily="34" charset="0"/>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45959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bg>
      <p:bgPr>
        <a:solidFill>
          <a:schemeClr val="tx1"/>
        </a:solidFill>
        <a:effectLst/>
      </p:bgPr>
    </p:bg>
    <p:spTree>
      <p:nvGrpSpPr>
        <p:cNvPr id="1" name=""/>
        <p:cNvGrpSpPr/>
        <p:nvPr/>
      </p:nvGrpSpPr>
      <p:grpSpPr>
        <a:xfrm>
          <a:off x="0" y="0"/>
          <a:ext cx="0" cy="0"/>
          <a:chOff x="0" y="0"/>
          <a:chExt cx="0" cy="0"/>
        </a:xfrm>
      </p:grpSpPr>
      <p:pic>
        <p:nvPicPr>
          <p:cNvPr id="9" name="Picture 5" descr="C:\nic\branding\logo files\MW_LR_landscape_white.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463216" y="164637"/>
            <a:ext cx="573280" cy="576000"/>
          </a:xfrm>
          <a:prstGeom prst="rect">
            <a:avLst/>
          </a:prstGeom>
          <a:noFill/>
          <a:extLst>
            <a:ext uri="{909E8E84-426E-40DD-AFC4-6F175D3DCCD1}">
              <a14:hiddenFill xmlns:a14="http://schemas.microsoft.com/office/drawing/2010/main">
                <a:solidFill>
                  <a:srgbClr val="FFFFFF"/>
                </a:solidFill>
              </a14:hiddenFill>
            </a:ext>
          </a:extLst>
        </p:spPr>
      </p:pic>
      <p:sp>
        <p:nvSpPr>
          <p:cNvPr id="12" name="Date Placeholder 3"/>
          <p:cNvSpPr>
            <a:spLocks noGrp="1"/>
          </p:cNvSpPr>
          <p:nvPr>
            <p:ph type="dt" sz="half" idx="2"/>
          </p:nvPr>
        </p:nvSpPr>
        <p:spPr>
          <a:xfrm rot="16200000">
            <a:off x="-248547" y="5748401"/>
            <a:ext cx="1137403" cy="273600"/>
          </a:xfrm>
          <a:prstGeom prst="rect">
            <a:avLst/>
          </a:prstGeom>
        </p:spPr>
        <p:txBody>
          <a:bodyPr vert="horz" lIns="91440" tIns="45720" rIns="91440" bIns="45720" rtlCol="0" anchor="ctr"/>
          <a:lstStyle>
            <a:lvl1pPr algn="l">
              <a:defRPr sz="600" b="0" spc="100" baseline="0">
                <a:solidFill>
                  <a:schemeClr val="tx1">
                    <a:tint val="75000"/>
                  </a:schemeClr>
                </a:solidFill>
                <a:latin typeface="+mj-lt"/>
                <a:cs typeface="Arial" panose="020B0604020202020204" pitchFamily="34" charset="0"/>
              </a:defRPr>
            </a:lvl1pPr>
          </a:lstStyle>
          <a:p>
            <a:fld id="{1D8BD707-D9CF-40AE-B4C6-C98DA3205C09}" type="datetimeFigureOut">
              <a:rPr lang="en-US" smtClean="0">
                <a:solidFill>
                  <a:prstClr val="black">
                    <a:tint val="75000"/>
                  </a:prstClr>
                </a:solidFill>
              </a:rPr>
              <a:pPr/>
              <a:t>5/18/2020</a:t>
            </a:fld>
            <a:endParaRPr lang="en-US">
              <a:solidFill>
                <a:prstClr val="black">
                  <a:tint val="75000"/>
                </a:prstClr>
              </a:solidFill>
            </a:endParaRPr>
          </a:p>
        </p:txBody>
      </p:sp>
      <p:sp>
        <p:nvSpPr>
          <p:cNvPr id="13" name="Footer Placeholder 4"/>
          <p:cNvSpPr>
            <a:spLocks noGrp="1"/>
          </p:cNvSpPr>
          <p:nvPr>
            <p:ph type="ftr" sz="quarter" idx="3"/>
          </p:nvPr>
        </p:nvSpPr>
        <p:spPr>
          <a:xfrm rot="16200000">
            <a:off x="-1557024" y="3256277"/>
            <a:ext cx="3754603" cy="273844"/>
          </a:xfrm>
          <a:prstGeom prst="rect">
            <a:avLst/>
          </a:prstGeom>
        </p:spPr>
        <p:txBody>
          <a:bodyPr vert="horz" lIns="91440" tIns="45720" rIns="91440" bIns="45720" rtlCol="0" anchor="ctr"/>
          <a:lstStyle>
            <a:lvl1pPr algn="ctr">
              <a:defRPr sz="600" b="0" spc="100" baseline="0">
                <a:solidFill>
                  <a:schemeClr val="tx1">
                    <a:tint val="75000"/>
                  </a:schemeClr>
                </a:solidFill>
                <a:latin typeface="+mj-lt"/>
                <a:cs typeface="Arial" panose="020B0604020202020204" pitchFamily="34" charset="0"/>
              </a:defRPr>
            </a:lvl1pPr>
          </a:lstStyle>
          <a:p>
            <a:endParaRPr lang="en-US">
              <a:solidFill>
                <a:prstClr val="black">
                  <a:tint val="75000"/>
                </a:prstClr>
              </a:solidFill>
            </a:endParaRPr>
          </a:p>
        </p:txBody>
      </p:sp>
      <p:sp>
        <p:nvSpPr>
          <p:cNvPr id="14" name="Slide Number Placeholder 5"/>
          <p:cNvSpPr>
            <a:spLocks noGrp="1"/>
          </p:cNvSpPr>
          <p:nvPr>
            <p:ph type="sldNum" sz="quarter" idx="4"/>
          </p:nvPr>
        </p:nvSpPr>
        <p:spPr>
          <a:xfrm rot="16200000">
            <a:off x="-251223" y="761477"/>
            <a:ext cx="1143000" cy="273844"/>
          </a:xfrm>
          <a:prstGeom prst="rect">
            <a:avLst/>
          </a:prstGeom>
        </p:spPr>
        <p:txBody>
          <a:bodyPr vert="horz" lIns="91440" tIns="45720" rIns="91440" bIns="45720" rtlCol="0" anchor="ctr"/>
          <a:lstStyle>
            <a:lvl1pPr algn="r">
              <a:defRPr sz="600" b="0" i="0" spc="100" baseline="0">
                <a:solidFill>
                  <a:schemeClr val="tx1">
                    <a:tint val="75000"/>
                  </a:schemeClr>
                </a:solidFill>
                <a:latin typeface="+mj-lt"/>
                <a:cs typeface="Arial" panose="020B0604020202020204" pitchFamily="34" charset="0"/>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01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5004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396329" y="2130425"/>
            <a:ext cx="7126288" cy="1470025"/>
          </a:xfrm>
        </p:spPr>
        <p:txBody>
          <a:bodyPr/>
          <a:lstStyle>
            <a:lvl1pPr>
              <a:defRPr>
                <a:latin typeface="Calibri" panose="020F0502020204030204" pitchFamily="34" charset="0"/>
              </a:defRPr>
            </a:lvl1pPr>
          </a:lstStyle>
          <a:p>
            <a:r>
              <a:rPr lang="en-US" dirty="0"/>
              <a:t>Welcome to</a:t>
            </a:r>
            <a:br>
              <a:rPr lang="en-US" dirty="0"/>
            </a:br>
            <a:r>
              <a:rPr lang="en-US" dirty="0" err="1"/>
              <a:t>Landcare</a:t>
            </a:r>
            <a:r>
              <a:rPr lang="en-US" dirty="0"/>
              <a:t> Research</a:t>
            </a: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6979" y="590"/>
            <a:ext cx="1227021" cy="6858000"/>
          </a:xfrm>
          <a:prstGeom prst="rect">
            <a:avLst/>
          </a:prstGeom>
        </p:spPr>
      </p:pic>
      <p:pic>
        <p:nvPicPr>
          <p:cNvPr id="1026" name="Picture 2" descr="X:\Lincoln\Graphics\1 LOGOS\Landcare Research 2015\LCR_ rgb_150dpi.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835398" y="5733256"/>
            <a:ext cx="4248150" cy="82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714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_MWLR only">
    <p:bg>
      <p:bgPr>
        <a:solidFill>
          <a:schemeClr val="tx1"/>
        </a:solidFill>
        <a:effectLst/>
      </p:bgPr>
    </p:bg>
    <p:spTree>
      <p:nvGrpSpPr>
        <p:cNvPr id="1" name=""/>
        <p:cNvGrpSpPr/>
        <p:nvPr/>
      </p:nvGrpSpPr>
      <p:grpSpPr>
        <a:xfrm>
          <a:off x="0" y="0"/>
          <a:ext cx="0" cy="0"/>
          <a:chOff x="0" y="0"/>
          <a:chExt cx="0" cy="0"/>
        </a:xfrm>
      </p:grpSpPr>
      <p:pic>
        <p:nvPicPr>
          <p:cNvPr id="15" name="Picture 2" descr="C:\nic\ppt\Data 3B.jpg"/>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bright="-60000" contrast="40000"/>
                    </a14:imgEffect>
                  </a14:imgLayer>
                </a14:imgProps>
              </a:ext>
              <a:ext uri="{28A0092B-C50C-407E-A947-70E740481C1C}">
                <a14:useLocalDpi xmlns:a14="http://schemas.microsoft.com/office/drawing/2010/main"/>
              </a:ext>
            </a:extLst>
          </a:blip>
          <a:srcRect/>
          <a:stretch/>
        </p:blipFill>
        <p:spPr bwMode="auto">
          <a:xfrm>
            <a:off x="0" y="2084851"/>
            <a:ext cx="9144000" cy="4608512"/>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3"/>
          </p:nvPr>
        </p:nvSpPr>
        <p:spPr>
          <a:xfrm rot="16200000">
            <a:off x="-1610122" y="3292078"/>
            <a:ext cx="3860800" cy="273844"/>
          </a:xfrm>
          <a:prstGeom prst="rect">
            <a:avLst/>
          </a:prstGeom>
        </p:spPr>
        <p:txBody>
          <a:bodyPr vert="horz" lIns="91440" tIns="45720" rIns="91440" bIns="45720" rtlCol="0" anchor="ctr"/>
          <a:lstStyle>
            <a:lvl1pPr algn="ctr">
              <a:defRPr sz="600" b="0" spc="100" baseline="0">
                <a:solidFill>
                  <a:srgbClr val="FFFFFF"/>
                </a:solidFill>
                <a:latin typeface="+mj-lt"/>
              </a:defRPr>
            </a:lvl1pPr>
          </a:lstStyle>
          <a:p>
            <a:pPr fontAlgn="auto">
              <a:spcBef>
                <a:spcPts val="0"/>
              </a:spcBef>
              <a:spcAft>
                <a:spcPts val="0"/>
              </a:spcAft>
            </a:pPr>
            <a:endParaRPr lang="en-US">
              <a:solidFill>
                <a:prstClr val="black">
                  <a:tint val="75000"/>
                </a:prstClr>
              </a:solidFill>
              <a:latin typeface="Calibri"/>
            </a:endParaRPr>
          </a:p>
        </p:txBody>
      </p:sp>
      <p:sp>
        <p:nvSpPr>
          <p:cNvPr id="11" name="Title 1"/>
          <p:cNvSpPr>
            <a:spLocks noGrp="1"/>
          </p:cNvSpPr>
          <p:nvPr>
            <p:ph type="title" hasCustomPrompt="1"/>
          </p:nvPr>
        </p:nvSpPr>
        <p:spPr>
          <a:xfrm>
            <a:off x="1178728" y="1794176"/>
            <a:ext cx="6273592" cy="1622397"/>
          </a:xfrm>
        </p:spPr>
        <p:txBody>
          <a:bodyPr>
            <a:noAutofit/>
          </a:bodyPr>
          <a:lstStyle>
            <a:lvl1pPr>
              <a:lnSpc>
                <a:spcPts val="4780"/>
              </a:lnSpc>
              <a:defRPr sz="4200">
                <a:solidFill>
                  <a:srgbClr val="FFFFFF"/>
                </a:solidFill>
                <a:latin typeface="+mj-lt"/>
              </a:defRPr>
            </a:lvl1pPr>
          </a:lstStyle>
          <a:p>
            <a:r>
              <a:rPr lang="en-US" dirty="0"/>
              <a:t>Click to edit title style</a:t>
            </a:r>
          </a:p>
        </p:txBody>
      </p:sp>
      <p:sp>
        <p:nvSpPr>
          <p:cNvPr id="12" name="Content Placeholder 2"/>
          <p:cNvSpPr>
            <a:spLocks noGrp="1"/>
          </p:cNvSpPr>
          <p:nvPr>
            <p:ph idx="1" hasCustomPrompt="1"/>
          </p:nvPr>
        </p:nvSpPr>
        <p:spPr>
          <a:xfrm>
            <a:off x="1178729" y="3898002"/>
            <a:ext cx="6256235" cy="1124143"/>
          </a:xfrm>
        </p:spPr>
        <p:txBody>
          <a:bodyPr/>
          <a:lstStyle>
            <a:lvl1pPr>
              <a:defRPr b="0" i="0">
                <a:solidFill>
                  <a:srgbClr val="FFFFFF"/>
                </a:solidFill>
                <a:latin typeface="+mj-lt"/>
                <a:cs typeface="Calibri Light"/>
              </a:defRPr>
            </a:lvl1pPr>
          </a:lstStyle>
          <a:p>
            <a:pPr lvl="0"/>
            <a:r>
              <a:rPr lang="en-US" dirty="0"/>
              <a:t>Click to add authors</a:t>
            </a:r>
          </a:p>
        </p:txBody>
      </p:sp>
      <p:pic>
        <p:nvPicPr>
          <p:cNvPr id="14" name="Picture 5" descr="C:\nic\branding\logo files\MW_LR_landscape_whit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06440" y="441763"/>
            <a:ext cx="2133332" cy="8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491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2+ orgs">
    <p:bg>
      <p:bgPr>
        <a:solidFill>
          <a:schemeClr val="tx1"/>
        </a:solidFill>
        <a:effectLst/>
      </p:bgPr>
    </p:bg>
    <p:spTree>
      <p:nvGrpSpPr>
        <p:cNvPr id="1" name=""/>
        <p:cNvGrpSpPr/>
        <p:nvPr/>
      </p:nvGrpSpPr>
      <p:grpSpPr>
        <a:xfrm>
          <a:off x="0" y="0"/>
          <a:ext cx="0" cy="0"/>
          <a:chOff x="0" y="0"/>
          <a:chExt cx="0" cy="0"/>
        </a:xfrm>
      </p:grpSpPr>
      <p:pic>
        <p:nvPicPr>
          <p:cNvPr id="9" name="Picture 2" descr="C:\nic\ppt\Data 3B.jpg"/>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bright="-60000" contrast="40000"/>
                    </a14:imgEffect>
                  </a14:imgLayer>
                </a14:imgProps>
              </a:ext>
              <a:ext uri="{28A0092B-C50C-407E-A947-70E740481C1C}">
                <a14:useLocalDpi xmlns:a14="http://schemas.microsoft.com/office/drawing/2010/main"/>
              </a:ext>
            </a:extLst>
          </a:blip>
          <a:srcRect t="-16783" r="-23"/>
          <a:stretch/>
        </p:blipFill>
        <p:spPr bwMode="auto">
          <a:xfrm>
            <a:off x="0" y="1440160"/>
            <a:ext cx="9144000" cy="54178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20000" y="0"/>
            <a:ext cx="302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latin typeface="+mn-lt"/>
            </a:endParaRPr>
          </a:p>
        </p:txBody>
      </p:sp>
      <p:pic>
        <p:nvPicPr>
          <p:cNvPr id="13" name="Picture 3" descr="C:\nic\branding\logo files\MW_LR_Landscape_big.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7674" b="17674"/>
          <a:stretch/>
        </p:blipFill>
        <p:spPr bwMode="auto">
          <a:xfrm>
            <a:off x="6623888" y="452670"/>
            <a:ext cx="2016224" cy="78003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hasCustomPrompt="1"/>
          </p:nvPr>
        </p:nvSpPr>
        <p:spPr>
          <a:xfrm>
            <a:off x="323528" y="1794176"/>
            <a:ext cx="5400600" cy="1622397"/>
          </a:xfrm>
        </p:spPr>
        <p:txBody>
          <a:bodyPr>
            <a:noAutofit/>
          </a:bodyPr>
          <a:lstStyle>
            <a:lvl1pPr>
              <a:lnSpc>
                <a:spcPts val="4780"/>
              </a:lnSpc>
              <a:defRPr sz="4000" baseline="0">
                <a:solidFill>
                  <a:srgbClr val="FFFFFF"/>
                </a:solidFill>
                <a:latin typeface="+mn-lt"/>
              </a:defRPr>
            </a:lvl1pPr>
          </a:lstStyle>
          <a:p>
            <a:r>
              <a:rPr lang="en-US" dirty="0"/>
              <a:t>Click to add title</a:t>
            </a:r>
          </a:p>
        </p:txBody>
      </p:sp>
      <p:sp>
        <p:nvSpPr>
          <p:cNvPr id="14" name="Content Placeholder 2"/>
          <p:cNvSpPr>
            <a:spLocks noGrp="1"/>
          </p:cNvSpPr>
          <p:nvPr>
            <p:ph idx="1" hasCustomPrompt="1"/>
          </p:nvPr>
        </p:nvSpPr>
        <p:spPr>
          <a:xfrm>
            <a:off x="323529" y="3898002"/>
            <a:ext cx="5472608" cy="1124143"/>
          </a:xfrm>
        </p:spPr>
        <p:txBody>
          <a:bodyPr/>
          <a:lstStyle>
            <a:lvl1pPr>
              <a:defRPr b="0" i="0">
                <a:solidFill>
                  <a:srgbClr val="FFFFFF"/>
                </a:solidFill>
                <a:latin typeface="+mn-lt"/>
                <a:cs typeface="Calibri Light"/>
              </a:defRPr>
            </a:lvl1pPr>
          </a:lstStyle>
          <a:p>
            <a:pPr lvl="0"/>
            <a:r>
              <a:rPr lang="en-US" dirty="0"/>
              <a:t>Click to add authors</a:t>
            </a:r>
          </a:p>
        </p:txBody>
      </p:sp>
      <p:pic>
        <p:nvPicPr>
          <p:cNvPr id="12" name="Picture 3" descr="C:\nic\branding\logo files\MW_LR_Landscape_big.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7674" b="17674"/>
          <a:stretch/>
        </p:blipFill>
        <p:spPr bwMode="auto">
          <a:xfrm>
            <a:off x="6623888" y="452670"/>
            <a:ext cx="2016224" cy="78003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2" hasCustomPrompt="1"/>
          </p:nvPr>
        </p:nvSpPr>
        <p:spPr>
          <a:xfrm>
            <a:off x="6443663" y="5541433"/>
            <a:ext cx="2449512" cy="863600"/>
          </a:xfrm>
        </p:spPr>
        <p:txBody>
          <a:bodyPr>
            <a:normAutofit/>
          </a:bodyPr>
          <a:lstStyle>
            <a:lvl1pPr>
              <a:lnSpc>
                <a:spcPct val="100000"/>
              </a:lnSpc>
              <a:spcBef>
                <a:spcPts val="0"/>
              </a:spcBef>
              <a:defRPr sz="1400" baseline="0">
                <a:latin typeface="+mn-lt"/>
              </a:defRPr>
            </a:lvl1pPr>
          </a:lstStyle>
          <a:p>
            <a:pPr lvl="0"/>
            <a:r>
              <a:rPr lang="en-NZ" sz="1400" dirty="0"/>
              <a:t>Click to add affiliation names</a:t>
            </a:r>
            <a:endParaRPr lang="en-NZ" dirty="0"/>
          </a:p>
        </p:txBody>
      </p:sp>
      <p:sp>
        <p:nvSpPr>
          <p:cNvPr id="7" name="Content Placeholder 6"/>
          <p:cNvSpPr>
            <a:spLocks noGrp="1"/>
          </p:cNvSpPr>
          <p:nvPr>
            <p:ph sz="quarter" idx="13" hasCustomPrompt="1"/>
          </p:nvPr>
        </p:nvSpPr>
        <p:spPr>
          <a:xfrm>
            <a:off x="6444208" y="1604433"/>
            <a:ext cx="2448272" cy="3744384"/>
          </a:xfrm>
        </p:spPr>
        <p:txBody>
          <a:bodyPr/>
          <a:lstStyle>
            <a:lvl1pPr>
              <a:defRPr/>
            </a:lvl1pPr>
          </a:lstStyle>
          <a:p>
            <a:pPr lvl="0"/>
            <a:r>
              <a:rPr lang="en-NZ" dirty="0"/>
              <a:t>Add extra logos here</a:t>
            </a:r>
          </a:p>
        </p:txBody>
      </p:sp>
    </p:spTree>
    <p:extLst>
      <p:ext uri="{BB962C8B-B14F-4D97-AF65-F5344CB8AC3E}">
        <p14:creationId xmlns:p14="http://schemas.microsoft.com/office/powerpoint/2010/main" val="2091667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651" y="326899"/>
            <a:ext cx="8133139" cy="960107"/>
          </a:xfrm>
        </p:spPr>
        <p:txBody>
          <a:bodyPr>
            <a:normAutofit/>
          </a:bodyPr>
          <a:lstStyle>
            <a:lvl1pPr>
              <a:defRPr sz="3400">
                <a:latin typeface="+mn-lt"/>
                <a:cs typeface="Arial" panose="020B0604020202020204" pitchFamily="34" charset="0"/>
              </a:defRPr>
            </a:lvl1pPr>
          </a:lstStyle>
          <a:p>
            <a:r>
              <a:rPr lang="en-US" dirty="0"/>
              <a:t>Click to add title</a:t>
            </a:r>
          </a:p>
        </p:txBody>
      </p:sp>
      <p:pic>
        <p:nvPicPr>
          <p:cNvPr id="1027" name="Picture 3" descr="C:\nic\branding\logo files\MW_LR_Landscape_big.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5847" t="17674" r="60294" b="17674"/>
          <a:stretch/>
        </p:blipFill>
        <p:spPr bwMode="auto">
          <a:xfrm>
            <a:off x="8533072" y="164637"/>
            <a:ext cx="504104" cy="576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4"/>
          <p:cNvSpPr>
            <a:spLocks noGrp="1"/>
          </p:cNvSpPr>
          <p:nvPr>
            <p:ph type="body" sz="quarter" idx="10"/>
          </p:nvPr>
        </p:nvSpPr>
        <p:spPr>
          <a:xfrm>
            <a:off x="755651" y="1412777"/>
            <a:ext cx="8136830" cy="5041128"/>
          </a:xfrm>
        </p:spPr>
        <p:txBody>
          <a:bodyPr>
            <a:normAutofit/>
          </a:bodyPr>
          <a:lstStyle>
            <a:lvl1pPr marL="342900" indent="-342900">
              <a:buFont typeface="Arial" panose="020B0604020202020204" pitchFamily="34" charset="0"/>
              <a:buChar char="•"/>
              <a:defRPr sz="22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500">
                <a:solidFill>
                  <a:schemeClr val="tx1"/>
                </a:solidFill>
                <a:latin typeface="+mn-lt"/>
                <a:cs typeface="Arial" panose="020B0604020202020204" pitchFamily="34" charset="0"/>
              </a:defRPr>
            </a:lvl3pPr>
            <a:lvl4pPr>
              <a:defRPr sz="1500">
                <a:solidFill>
                  <a:schemeClr val="tx1"/>
                </a:solidFill>
                <a:latin typeface="+mn-lt"/>
                <a:cs typeface="Arial" panose="020B0604020202020204" pitchFamily="34" charset="0"/>
              </a:defRPr>
            </a:lvl4pPr>
            <a:lvl5pPr>
              <a:defRPr sz="1500">
                <a:solidFill>
                  <a:schemeClr val="tx1"/>
                </a:solidFill>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pic>
        <p:nvPicPr>
          <p:cNvPr id="10" name="Picture 3" descr="C:\nic\branding\logo files\MW_LR_Landscape_big.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5847" t="17674" r="60294" b="17674"/>
          <a:stretch/>
        </p:blipFill>
        <p:spPr bwMode="auto">
          <a:xfrm>
            <a:off x="8533072" y="164637"/>
            <a:ext cx="504104" cy="576000"/>
          </a:xfrm>
          <a:prstGeom prst="rect">
            <a:avLst/>
          </a:prstGeom>
          <a:noFill/>
          <a:extLst>
            <a:ext uri="{909E8E84-426E-40DD-AFC4-6F175D3DCCD1}">
              <a14:hiddenFill xmlns:a14="http://schemas.microsoft.com/office/drawing/2010/main">
                <a:solidFill>
                  <a:srgbClr val="FFFFFF"/>
                </a:solidFill>
              </a14:hiddenFill>
            </a:ext>
          </a:extLst>
        </p:spPr>
      </p:pic>
      <p:sp>
        <p:nvSpPr>
          <p:cNvPr id="13" name="Date Placeholder 3"/>
          <p:cNvSpPr>
            <a:spLocks noGrp="1"/>
          </p:cNvSpPr>
          <p:nvPr>
            <p:ph type="dt" sz="half" idx="2"/>
          </p:nvPr>
        </p:nvSpPr>
        <p:spPr>
          <a:xfrm rot="16200000">
            <a:off x="-248547" y="5748401"/>
            <a:ext cx="1137403" cy="273600"/>
          </a:xfrm>
          <a:prstGeom prst="rect">
            <a:avLst/>
          </a:prstGeom>
        </p:spPr>
        <p:txBody>
          <a:bodyPr vert="horz" lIns="91440" tIns="45720" rIns="91440" bIns="45720" rtlCol="0" anchor="ctr"/>
          <a:lstStyle>
            <a:lvl1pPr algn="l">
              <a:defRPr sz="600" b="0" spc="100" baseline="0">
                <a:solidFill>
                  <a:schemeClr val="tx1">
                    <a:tint val="75000"/>
                  </a:schemeClr>
                </a:solidFill>
                <a:latin typeface="+mn-lt"/>
                <a:cs typeface="Arial" panose="020B0604020202020204" pitchFamily="34" charset="0"/>
              </a:defRPr>
            </a:lvl1pPr>
          </a:lstStyle>
          <a:p>
            <a:pPr fontAlgn="auto">
              <a:spcBef>
                <a:spcPts val="0"/>
              </a:spcBef>
              <a:spcAft>
                <a:spcPts val="0"/>
              </a:spcAft>
            </a:pPr>
            <a:fld id="{1D8BD707-D9CF-40AE-B4C6-C98DA3205C09}" type="datetimeFigureOut">
              <a:rPr lang="en-US" smtClean="0">
                <a:solidFill>
                  <a:prstClr val="black">
                    <a:tint val="75000"/>
                  </a:prstClr>
                </a:solidFill>
                <a:latin typeface="Calibri"/>
              </a:rPr>
              <a:pPr fontAlgn="auto">
                <a:spcBef>
                  <a:spcPts val="0"/>
                </a:spcBef>
                <a:spcAft>
                  <a:spcPts val="0"/>
                </a:spcAft>
              </a:pPr>
              <a:t>5/18/2020</a:t>
            </a:fld>
            <a:endParaRPr lang="en-US">
              <a:solidFill>
                <a:prstClr val="black">
                  <a:tint val="75000"/>
                </a:prstClr>
              </a:solidFill>
              <a:latin typeface="Calibri"/>
            </a:endParaRPr>
          </a:p>
        </p:txBody>
      </p:sp>
      <p:sp>
        <p:nvSpPr>
          <p:cNvPr id="14" name="Footer Placeholder 4"/>
          <p:cNvSpPr>
            <a:spLocks noGrp="1"/>
          </p:cNvSpPr>
          <p:nvPr>
            <p:ph type="ftr" sz="quarter" idx="3"/>
          </p:nvPr>
        </p:nvSpPr>
        <p:spPr>
          <a:xfrm rot="16200000">
            <a:off x="-1557024" y="3256277"/>
            <a:ext cx="3754603" cy="273844"/>
          </a:xfrm>
          <a:prstGeom prst="rect">
            <a:avLst/>
          </a:prstGeom>
        </p:spPr>
        <p:txBody>
          <a:bodyPr vert="horz" lIns="91440" tIns="45720" rIns="91440" bIns="45720" rtlCol="0" anchor="ctr"/>
          <a:lstStyle>
            <a:lvl1pPr algn="ctr">
              <a:defRPr sz="600" b="0" spc="100" baseline="0">
                <a:solidFill>
                  <a:schemeClr val="tx1">
                    <a:tint val="75000"/>
                  </a:schemeClr>
                </a:solidFill>
                <a:latin typeface="+mn-lt"/>
                <a:cs typeface="Arial" panose="020B0604020202020204" pitchFamily="34" charset="0"/>
              </a:defRPr>
            </a:lvl1pPr>
          </a:lstStyle>
          <a:p>
            <a:pPr fontAlgn="auto">
              <a:spcBef>
                <a:spcPts val="0"/>
              </a:spcBef>
              <a:spcAft>
                <a:spcPts val="0"/>
              </a:spcAft>
            </a:pPr>
            <a:endParaRPr lang="en-US">
              <a:solidFill>
                <a:prstClr val="black">
                  <a:tint val="75000"/>
                </a:prstClr>
              </a:solidFill>
              <a:latin typeface="Calibri"/>
            </a:endParaRPr>
          </a:p>
        </p:txBody>
      </p:sp>
      <p:sp>
        <p:nvSpPr>
          <p:cNvPr id="15" name="Slide Number Placeholder 5"/>
          <p:cNvSpPr>
            <a:spLocks noGrp="1"/>
          </p:cNvSpPr>
          <p:nvPr>
            <p:ph type="sldNum" sz="quarter" idx="4"/>
          </p:nvPr>
        </p:nvSpPr>
        <p:spPr>
          <a:xfrm rot="16200000">
            <a:off x="-251223" y="761477"/>
            <a:ext cx="1143000" cy="273844"/>
          </a:xfrm>
          <a:prstGeom prst="rect">
            <a:avLst/>
          </a:prstGeom>
        </p:spPr>
        <p:txBody>
          <a:bodyPr vert="horz" lIns="91440" tIns="45720" rIns="91440" bIns="45720" rtlCol="0" anchor="ctr"/>
          <a:lstStyle>
            <a:lvl1pPr algn="r">
              <a:defRPr sz="600" b="0" i="0" spc="100" baseline="0">
                <a:solidFill>
                  <a:schemeClr val="tx1">
                    <a:tint val="75000"/>
                  </a:schemeClr>
                </a:solidFill>
                <a:latin typeface="+mn-lt"/>
                <a:cs typeface="Arial" panose="020B0604020202020204" pitchFamily="34" charset="0"/>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4030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and Content">
    <p:bg>
      <p:bgPr>
        <a:solidFill>
          <a:schemeClr val="tx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755651" y="326899"/>
            <a:ext cx="8133139" cy="960107"/>
          </a:xfrm>
        </p:spPr>
        <p:txBody>
          <a:bodyPr>
            <a:normAutofit/>
          </a:bodyPr>
          <a:lstStyle>
            <a:lvl1pPr>
              <a:defRPr sz="3400">
                <a:solidFill>
                  <a:schemeClr val="bg1"/>
                </a:solidFill>
                <a:latin typeface="+mn-lt"/>
                <a:cs typeface="Arial" panose="020B0604020202020204" pitchFamily="34" charset="0"/>
              </a:defRPr>
            </a:lvl1pPr>
          </a:lstStyle>
          <a:p>
            <a:r>
              <a:rPr lang="en-US" dirty="0"/>
              <a:t>Click to add title</a:t>
            </a:r>
          </a:p>
        </p:txBody>
      </p:sp>
      <p:pic>
        <p:nvPicPr>
          <p:cNvPr id="13" name="Picture 3" descr="C:\nic\branding\logo files\MW_LR_Landscape_big.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5847" t="17674" r="60294" b="17674"/>
          <a:stretch/>
        </p:blipFill>
        <p:spPr bwMode="auto">
          <a:xfrm>
            <a:off x="8533072" y="164637"/>
            <a:ext cx="504104" cy="576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4"/>
          <p:cNvSpPr>
            <a:spLocks noGrp="1"/>
          </p:cNvSpPr>
          <p:nvPr>
            <p:ph type="body" sz="quarter" idx="10"/>
          </p:nvPr>
        </p:nvSpPr>
        <p:spPr>
          <a:xfrm>
            <a:off x="755651" y="1412777"/>
            <a:ext cx="8136830" cy="5041128"/>
          </a:xfrm>
        </p:spPr>
        <p:txBody>
          <a:bodyPr>
            <a:normAutofit/>
          </a:bodyPr>
          <a:lstStyle>
            <a:lvl1pPr marL="342900" indent="-342900">
              <a:buFont typeface="Arial" panose="020B0604020202020204" pitchFamily="34" charset="0"/>
              <a:buChar char="•"/>
              <a:defRPr sz="2200">
                <a:solidFill>
                  <a:schemeClr val="bg1"/>
                </a:solidFill>
                <a:latin typeface="+mn-lt"/>
                <a:cs typeface="Arial" panose="020B0604020202020204" pitchFamily="34" charset="0"/>
              </a:defRPr>
            </a:lvl1pPr>
            <a:lvl2pPr>
              <a:defRPr sz="1800">
                <a:solidFill>
                  <a:schemeClr val="bg1"/>
                </a:solidFill>
                <a:latin typeface="+mn-lt"/>
                <a:cs typeface="Arial" panose="020B0604020202020204" pitchFamily="34" charset="0"/>
              </a:defRPr>
            </a:lvl2pPr>
            <a:lvl3pPr>
              <a:defRPr sz="1500">
                <a:solidFill>
                  <a:schemeClr val="bg1"/>
                </a:solidFill>
                <a:latin typeface="+mn-lt"/>
                <a:cs typeface="Arial" panose="020B0604020202020204" pitchFamily="34" charset="0"/>
              </a:defRPr>
            </a:lvl3pPr>
            <a:lvl4pPr>
              <a:defRPr sz="1500">
                <a:solidFill>
                  <a:schemeClr val="bg1"/>
                </a:solidFill>
                <a:latin typeface="+mn-lt"/>
                <a:cs typeface="Arial" panose="020B0604020202020204" pitchFamily="34" charset="0"/>
              </a:defRPr>
            </a:lvl4pPr>
            <a:lvl5pPr>
              <a:defRPr sz="1500">
                <a:solidFill>
                  <a:schemeClr val="bg1"/>
                </a:solidFill>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15" name="Date Placeholder 3"/>
          <p:cNvSpPr>
            <a:spLocks noGrp="1"/>
          </p:cNvSpPr>
          <p:nvPr>
            <p:ph type="dt" sz="half" idx="2"/>
          </p:nvPr>
        </p:nvSpPr>
        <p:spPr>
          <a:xfrm rot="16200000">
            <a:off x="-252388" y="5748403"/>
            <a:ext cx="1137403" cy="273600"/>
          </a:xfrm>
          <a:prstGeom prst="rect">
            <a:avLst/>
          </a:prstGeom>
        </p:spPr>
        <p:txBody>
          <a:bodyPr vert="horz" lIns="91440" tIns="45720" rIns="91440" bIns="45720" rtlCol="0" anchor="ctr"/>
          <a:lstStyle>
            <a:lvl1pPr algn="l">
              <a:defRPr sz="600" b="0" spc="100" baseline="0">
                <a:solidFill>
                  <a:schemeClr val="tx1">
                    <a:tint val="75000"/>
                  </a:schemeClr>
                </a:solidFill>
                <a:latin typeface="+mn-lt"/>
                <a:cs typeface="Arial" panose="020B0604020202020204" pitchFamily="34" charset="0"/>
              </a:defRPr>
            </a:lvl1pPr>
          </a:lstStyle>
          <a:p>
            <a:pPr fontAlgn="auto">
              <a:spcBef>
                <a:spcPts val="0"/>
              </a:spcBef>
              <a:spcAft>
                <a:spcPts val="0"/>
              </a:spcAft>
            </a:pPr>
            <a:fld id="{1D8BD707-D9CF-40AE-B4C6-C98DA3205C09}" type="datetimeFigureOut">
              <a:rPr lang="en-US" smtClean="0">
                <a:solidFill>
                  <a:prstClr val="black">
                    <a:tint val="75000"/>
                  </a:prstClr>
                </a:solidFill>
                <a:latin typeface="Calibri"/>
              </a:rPr>
              <a:pPr fontAlgn="auto">
                <a:spcBef>
                  <a:spcPts val="0"/>
                </a:spcBef>
                <a:spcAft>
                  <a:spcPts val="0"/>
                </a:spcAft>
              </a:pPr>
              <a:t>5/18/2020</a:t>
            </a:fld>
            <a:endParaRPr lang="en-US">
              <a:solidFill>
                <a:prstClr val="black">
                  <a:tint val="75000"/>
                </a:prstClr>
              </a:solidFill>
              <a:latin typeface="Calibri"/>
            </a:endParaRPr>
          </a:p>
        </p:txBody>
      </p:sp>
      <p:sp>
        <p:nvSpPr>
          <p:cNvPr id="16" name="Footer Placeholder 4"/>
          <p:cNvSpPr>
            <a:spLocks noGrp="1"/>
          </p:cNvSpPr>
          <p:nvPr>
            <p:ph type="ftr" sz="quarter" idx="3"/>
          </p:nvPr>
        </p:nvSpPr>
        <p:spPr>
          <a:xfrm rot="16200000">
            <a:off x="-1557024" y="3256278"/>
            <a:ext cx="3754603" cy="273844"/>
          </a:xfrm>
          <a:prstGeom prst="rect">
            <a:avLst/>
          </a:prstGeom>
        </p:spPr>
        <p:txBody>
          <a:bodyPr vert="horz" lIns="91440" tIns="45720" rIns="91440" bIns="45720" rtlCol="0" anchor="ctr"/>
          <a:lstStyle>
            <a:lvl1pPr algn="ctr">
              <a:defRPr sz="600" b="0" spc="100" baseline="0">
                <a:solidFill>
                  <a:schemeClr val="tx1">
                    <a:tint val="75000"/>
                  </a:schemeClr>
                </a:solidFill>
                <a:latin typeface="+mn-lt"/>
                <a:cs typeface="Arial" panose="020B0604020202020204" pitchFamily="34" charset="0"/>
              </a:defRPr>
            </a:lvl1pPr>
          </a:lstStyle>
          <a:p>
            <a:pPr fontAlgn="auto">
              <a:spcBef>
                <a:spcPts val="0"/>
              </a:spcBef>
              <a:spcAft>
                <a:spcPts val="0"/>
              </a:spcAft>
            </a:pPr>
            <a:endParaRPr lang="en-US">
              <a:solidFill>
                <a:prstClr val="black">
                  <a:tint val="75000"/>
                </a:prstClr>
              </a:solidFill>
              <a:latin typeface="Calibri"/>
            </a:endParaRPr>
          </a:p>
        </p:txBody>
      </p:sp>
      <p:sp>
        <p:nvSpPr>
          <p:cNvPr id="17" name="Slide Number Placeholder 5"/>
          <p:cNvSpPr>
            <a:spLocks noGrp="1"/>
          </p:cNvSpPr>
          <p:nvPr>
            <p:ph type="sldNum" sz="quarter" idx="4"/>
          </p:nvPr>
        </p:nvSpPr>
        <p:spPr>
          <a:xfrm rot="16200000">
            <a:off x="-251222" y="761477"/>
            <a:ext cx="1143000" cy="273844"/>
          </a:xfrm>
          <a:prstGeom prst="rect">
            <a:avLst/>
          </a:prstGeom>
        </p:spPr>
        <p:txBody>
          <a:bodyPr vert="horz" lIns="91440" tIns="45720" rIns="91440" bIns="45720" rtlCol="0" anchor="ctr"/>
          <a:lstStyle>
            <a:lvl1pPr algn="r">
              <a:defRPr sz="600" b="0" i="0" spc="100" baseline="0">
                <a:solidFill>
                  <a:schemeClr val="tx1">
                    <a:tint val="75000"/>
                  </a:schemeClr>
                </a:solidFill>
                <a:latin typeface="+mn-lt"/>
                <a:cs typeface="Arial" panose="020B0604020202020204" pitchFamily="34" charset="0"/>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pic>
        <p:nvPicPr>
          <p:cNvPr id="18" name="Picture 5" descr="C:\nic\branding\logo files\MW_LR_landscape_white.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463216" y="164637"/>
            <a:ext cx="573280" cy="5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616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Grey:white 1:2 Content">
    <p:bg>
      <p:bgPr>
        <a:solidFill>
          <a:schemeClr val="bg1">
            <a:lumMod val="85000"/>
          </a:schemeClr>
        </a:solidFill>
        <a:effectLst/>
      </p:bgPr>
    </p:bg>
    <p:spTree>
      <p:nvGrpSpPr>
        <p:cNvPr id="1" name=""/>
        <p:cNvGrpSpPr/>
        <p:nvPr/>
      </p:nvGrpSpPr>
      <p:grpSpPr>
        <a:xfrm>
          <a:off x="0" y="0"/>
          <a:ext cx="0" cy="0"/>
          <a:chOff x="0" y="0"/>
          <a:chExt cx="0" cy="0"/>
        </a:xfrm>
      </p:grpSpPr>
      <p:sp>
        <p:nvSpPr>
          <p:cNvPr id="6" name="Rectangle 5"/>
          <p:cNvSpPr/>
          <p:nvPr/>
        </p:nvSpPr>
        <p:spPr>
          <a:xfrm>
            <a:off x="3049200" y="0"/>
            <a:ext cx="60948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cs typeface="Arial" panose="020B0604020202020204" pitchFamily="34" charset="0"/>
            </a:endParaRPr>
          </a:p>
        </p:txBody>
      </p:sp>
      <p:sp>
        <p:nvSpPr>
          <p:cNvPr id="13" name="Content Placeholder 12"/>
          <p:cNvSpPr>
            <a:spLocks noGrp="1"/>
          </p:cNvSpPr>
          <p:nvPr>
            <p:ph sz="quarter" idx="14" hasCustomPrompt="1"/>
          </p:nvPr>
        </p:nvSpPr>
        <p:spPr>
          <a:xfrm>
            <a:off x="3276601" y="356659"/>
            <a:ext cx="5508625" cy="6097244"/>
          </a:xfrm>
        </p:spPr>
        <p:txBody>
          <a:bodyPr/>
          <a:lstStyle>
            <a:lvl1pPr>
              <a:defRPr>
                <a:latin typeface="+mn-lt"/>
                <a:cs typeface="Arial" panose="020B0604020202020204" pitchFamily="34" charset="0"/>
              </a:defRPr>
            </a:lvl1pPr>
          </a:lstStyle>
          <a:p>
            <a:pPr lvl="0"/>
            <a:r>
              <a:rPr lang="en-US" dirty="0"/>
              <a:t>Add content</a:t>
            </a:r>
          </a:p>
        </p:txBody>
      </p:sp>
      <p:sp>
        <p:nvSpPr>
          <p:cNvPr id="7" name="Title 1"/>
          <p:cNvSpPr>
            <a:spLocks noGrp="1"/>
          </p:cNvSpPr>
          <p:nvPr>
            <p:ph type="title"/>
          </p:nvPr>
        </p:nvSpPr>
        <p:spPr>
          <a:xfrm>
            <a:off x="611560" y="356659"/>
            <a:ext cx="2232248" cy="905552"/>
          </a:xfrm>
        </p:spPr>
        <p:txBody>
          <a:bodyPr>
            <a:noAutofit/>
          </a:bodyPr>
          <a:lstStyle>
            <a:lvl1pPr>
              <a:lnSpc>
                <a:spcPts val="2480"/>
              </a:lnSpc>
              <a:defRPr sz="2000">
                <a:solidFill>
                  <a:schemeClr val="tx1"/>
                </a:solidFill>
                <a:latin typeface="+mn-lt"/>
                <a:cs typeface="Arial" panose="020B0604020202020204" pitchFamily="34" charset="0"/>
              </a:defRPr>
            </a:lvl1pPr>
          </a:lstStyle>
          <a:p>
            <a:r>
              <a:rPr lang="en-US"/>
              <a:t>Click to edit Master title style</a:t>
            </a:r>
            <a:endParaRPr lang="en-US" dirty="0"/>
          </a:p>
        </p:txBody>
      </p:sp>
      <p:sp>
        <p:nvSpPr>
          <p:cNvPr id="8" name="Content Placeholder 2"/>
          <p:cNvSpPr>
            <a:spLocks noGrp="1"/>
          </p:cNvSpPr>
          <p:nvPr>
            <p:ph idx="1" hasCustomPrompt="1"/>
          </p:nvPr>
        </p:nvSpPr>
        <p:spPr>
          <a:xfrm>
            <a:off x="611560" y="1412777"/>
            <a:ext cx="2232248" cy="5041127"/>
          </a:xfrm>
        </p:spPr>
        <p:txBody>
          <a:bodyPr>
            <a:normAutofit/>
          </a:bodyPr>
          <a:lstStyle>
            <a:lvl1pPr>
              <a:lnSpc>
                <a:spcPct val="100000"/>
              </a:lnSpc>
              <a:defRPr sz="1800">
                <a:solidFill>
                  <a:schemeClr val="tx1"/>
                </a:solidFill>
                <a:latin typeface="+mn-lt"/>
                <a:cs typeface="Arial" panose="020B0604020202020204" pitchFamily="34" charset="0"/>
              </a:defRPr>
            </a:lvl1pPr>
          </a:lstStyle>
          <a:p>
            <a:pPr lvl="0"/>
            <a:r>
              <a:rPr lang="en-US" dirty="0"/>
              <a:t>Click to edit Master </a:t>
            </a:r>
            <a:br>
              <a:rPr lang="en-US" dirty="0"/>
            </a:br>
            <a:r>
              <a:rPr lang="en-US" dirty="0"/>
              <a:t>text styles</a:t>
            </a:r>
          </a:p>
        </p:txBody>
      </p:sp>
      <p:pic>
        <p:nvPicPr>
          <p:cNvPr id="9" name="Picture 3" descr="C:\nic\branding\logo files\MW_LR_Landscape_big.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5847" t="17674" r="60294" b="17674"/>
          <a:stretch/>
        </p:blipFill>
        <p:spPr bwMode="auto">
          <a:xfrm>
            <a:off x="8533072" y="164637"/>
            <a:ext cx="504104" cy="576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nic\branding\logo files\MW_LR_Landscape_big.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5847" t="17674" r="60294" b="17674"/>
          <a:stretch/>
        </p:blipFill>
        <p:spPr bwMode="auto">
          <a:xfrm>
            <a:off x="8533072" y="164637"/>
            <a:ext cx="504104" cy="576000"/>
          </a:xfrm>
          <a:prstGeom prst="rect">
            <a:avLst/>
          </a:prstGeom>
          <a:noFill/>
          <a:extLst>
            <a:ext uri="{909E8E84-426E-40DD-AFC4-6F175D3DCCD1}">
              <a14:hiddenFill xmlns:a14="http://schemas.microsoft.com/office/drawing/2010/main">
                <a:solidFill>
                  <a:srgbClr val="FFFFFF"/>
                </a:solidFill>
              </a14:hiddenFill>
            </a:ext>
          </a:extLst>
        </p:spPr>
      </p:pic>
      <p:sp>
        <p:nvSpPr>
          <p:cNvPr id="14" name="Date Placeholder 3"/>
          <p:cNvSpPr>
            <a:spLocks noGrp="1"/>
          </p:cNvSpPr>
          <p:nvPr>
            <p:ph type="dt" sz="half" idx="2"/>
          </p:nvPr>
        </p:nvSpPr>
        <p:spPr>
          <a:xfrm rot="16200000">
            <a:off x="-248547" y="5748401"/>
            <a:ext cx="1137403" cy="273600"/>
          </a:xfrm>
          <a:prstGeom prst="rect">
            <a:avLst/>
          </a:prstGeom>
        </p:spPr>
        <p:txBody>
          <a:bodyPr vert="horz" lIns="91440" tIns="45720" rIns="91440" bIns="45720" rtlCol="0" anchor="ctr"/>
          <a:lstStyle>
            <a:lvl1pPr algn="l">
              <a:defRPr sz="600" b="0" spc="100" baseline="0">
                <a:solidFill>
                  <a:schemeClr val="tx1">
                    <a:tint val="75000"/>
                  </a:schemeClr>
                </a:solidFill>
                <a:latin typeface="+mn-lt"/>
                <a:cs typeface="Arial" panose="020B0604020202020204" pitchFamily="34" charset="0"/>
              </a:defRPr>
            </a:lvl1pPr>
          </a:lstStyle>
          <a:p>
            <a:pPr fontAlgn="auto">
              <a:spcBef>
                <a:spcPts val="0"/>
              </a:spcBef>
              <a:spcAft>
                <a:spcPts val="0"/>
              </a:spcAft>
            </a:pPr>
            <a:fld id="{1D8BD707-D9CF-40AE-B4C6-C98DA3205C09}" type="datetimeFigureOut">
              <a:rPr lang="en-US" smtClean="0">
                <a:solidFill>
                  <a:prstClr val="black">
                    <a:tint val="75000"/>
                  </a:prstClr>
                </a:solidFill>
                <a:latin typeface="Calibri"/>
              </a:rPr>
              <a:pPr fontAlgn="auto">
                <a:spcBef>
                  <a:spcPts val="0"/>
                </a:spcBef>
                <a:spcAft>
                  <a:spcPts val="0"/>
                </a:spcAft>
              </a:pPr>
              <a:t>5/18/2020</a:t>
            </a:fld>
            <a:endParaRPr lang="en-US">
              <a:solidFill>
                <a:prstClr val="black">
                  <a:tint val="75000"/>
                </a:prstClr>
              </a:solidFill>
              <a:latin typeface="Calibri"/>
            </a:endParaRPr>
          </a:p>
        </p:txBody>
      </p:sp>
      <p:sp>
        <p:nvSpPr>
          <p:cNvPr id="15" name="Footer Placeholder 4"/>
          <p:cNvSpPr>
            <a:spLocks noGrp="1"/>
          </p:cNvSpPr>
          <p:nvPr>
            <p:ph type="ftr" sz="quarter" idx="3"/>
          </p:nvPr>
        </p:nvSpPr>
        <p:spPr>
          <a:xfrm rot="16200000">
            <a:off x="-1557024" y="3272634"/>
            <a:ext cx="3754603" cy="273844"/>
          </a:xfrm>
          <a:prstGeom prst="rect">
            <a:avLst/>
          </a:prstGeom>
        </p:spPr>
        <p:txBody>
          <a:bodyPr vert="horz" lIns="91440" tIns="45720" rIns="91440" bIns="45720" rtlCol="0" anchor="ctr"/>
          <a:lstStyle>
            <a:lvl1pPr algn="ctr">
              <a:defRPr sz="600" b="0" spc="100" baseline="0">
                <a:solidFill>
                  <a:schemeClr val="tx1">
                    <a:tint val="75000"/>
                  </a:schemeClr>
                </a:solidFill>
                <a:latin typeface="+mn-lt"/>
                <a:cs typeface="Arial" panose="020B0604020202020204" pitchFamily="34" charset="0"/>
              </a:defRPr>
            </a:lvl1pPr>
          </a:lstStyle>
          <a:p>
            <a:pPr fontAlgn="auto">
              <a:spcBef>
                <a:spcPts val="0"/>
              </a:spcBef>
              <a:spcAft>
                <a:spcPts val="0"/>
              </a:spcAft>
            </a:pPr>
            <a:endParaRPr lang="en-US">
              <a:solidFill>
                <a:prstClr val="black">
                  <a:tint val="75000"/>
                </a:prstClr>
              </a:solidFill>
              <a:latin typeface="Calibri"/>
            </a:endParaRPr>
          </a:p>
        </p:txBody>
      </p:sp>
      <p:sp>
        <p:nvSpPr>
          <p:cNvPr id="16" name="Slide Number Placeholder 5"/>
          <p:cNvSpPr>
            <a:spLocks noGrp="1"/>
          </p:cNvSpPr>
          <p:nvPr>
            <p:ph type="sldNum" sz="quarter" idx="4"/>
          </p:nvPr>
        </p:nvSpPr>
        <p:spPr>
          <a:xfrm rot="16200000">
            <a:off x="-251223" y="761477"/>
            <a:ext cx="1143000" cy="273844"/>
          </a:xfrm>
          <a:prstGeom prst="rect">
            <a:avLst/>
          </a:prstGeom>
        </p:spPr>
        <p:txBody>
          <a:bodyPr vert="horz" lIns="91440" tIns="45720" rIns="91440" bIns="45720" rtlCol="0" anchor="ctr"/>
          <a:lstStyle>
            <a:lvl1pPr algn="r">
              <a:defRPr sz="600" b="0" i="0" spc="100" baseline="0">
                <a:solidFill>
                  <a:schemeClr val="tx1">
                    <a:tint val="75000"/>
                  </a:schemeClr>
                </a:solidFill>
                <a:latin typeface="+mn-lt"/>
                <a:cs typeface="Arial" panose="020B0604020202020204" pitchFamily="34" charset="0"/>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43106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ck:White 1:2 content">
    <p:bg>
      <p:bgPr>
        <a:solidFill>
          <a:schemeClr val="tx1"/>
        </a:solidFill>
        <a:effectLst/>
      </p:bgPr>
    </p:bg>
    <p:spTree>
      <p:nvGrpSpPr>
        <p:cNvPr id="1" name=""/>
        <p:cNvGrpSpPr/>
        <p:nvPr/>
      </p:nvGrpSpPr>
      <p:grpSpPr>
        <a:xfrm>
          <a:off x="0" y="0"/>
          <a:ext cx="0" cy="0"/>
          <a:chOff x="0" y="0"/>
          <a:chExt cx="0" cy="0"/>
        </a:xfrm>
      </p:grpSpPr>
      <p:sp>
        <p:nvSpPr>
          <p:cNvPr id="10" name="Rectangle 9"/>
          <p:cNvSpPr/>
          <p:nvPr/>
        </p:nvSpPr>
        <p:spPr>
          <a:xfrm>
            <a:off x="3049200" y="0"/>
            <a:ext cx="60948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cs typeface="Arial" panose="020B0604020202020204" pitchFamily="34" charset="0"/>
            </a:endParaRPr>
          </a:p>
        </p:txBody>
      </p:sp>
      <p:sp>
        <p:nvSpPr>
          <p:cNvPr id="17" name="Content Placeholder 12"/>
          <p:cNvSpPr>
            <a:spLocks noGrp="1"/>
          </p:cNvSpPr>
          <p:nvPr>
            <p:ph sz="quarter" idx="14" hasCustomPrompt="1"/>
          </p:nvPr>
        </p:nvSpPr>
        <p:spPr>
          <a:xfrm>
            <a:off x="3276601" y="356659"/>
            <a:ext cx="5508625" cy="6097244"/>
          </a:xfrm>
        </p:spPr>
        <p:txBody>
          <a:bodyPr/>
          <a:lstStyle>
            <a:lvl1pPr>
              <a:defRPr>
                <a:latin typeface="+mj-lt"/>
                <a:cs typeface="Arial" panose="020B0604020202020204" pitchFamily="34" charset="0"/>
              </a:defRPr>
            </a:lvl1pPr>
          </a:lstStyle>
          <a:p>
            <a:pPr lvl="0"/>
            <a:r>
              <a:rPr lang="en-US" dirty="0"/>
              <a:t>Add content</a:t>
            </a:r>
          </a:p>
        </p:txBody>
      </p:sp>
      <p:pic>
        <p:nvPicPr>
          <p:cNvPr id="12" name="Picture 3" descr="C:\nic\branding\logo files\MW_LR_Landscape_big.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5847" t="17674" r="60294" b="17674"/>
          <a:stretch/>
        </p:blipFill>
        <p:spPr bwMode="auto">
          <a:xfrm>
            <a:off x="8533072" y="164637"/>
            <a:ext cx="504104" cy="576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nic\branding\logo files\MW_LR_Landscape_big.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5847" t="17674" r="60294" b="17674"/>
          <a:stretch/>
        </p:blipFill>
        <p:spPr bwMode="auto">
          <a:xfrm>
            <a:off x="8533072" y="164637"/>
            <a:ext cx="504104" cy="5760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title"/>
          </p:nvPr>
        </p:nvSpPr>
        <p:spPr>
          <a:xfrm>
            <a:off x="611560" y="356659"/>
            <a:ext cx="2232248" cy="905552"/>
          </a:xfrm>
        </p:spPr>
        <p:txBody>
          <a:bodyPr>
            <a:noAutofit/>
          </a:bodyPr>
          <a:lstStyle>
            <a:lvl1pPr>
              <a:lnSpc>
                <a:spcPts val="2480"/>
              </a:lnSpc>
              <a:defRPr sz="200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15" name="Content Placeholder 2"/>
          <p:cNvSpPr>
            <a:spLocks noGrp="1"/>
          </p:cNvSpPr>
          <p:nvPr>
            <p:ph idx="1" hasCustomPrompt="1"/>
          </p:nvPr>
        </p:nvSpPr>
        <p:spPr>
          <a:xfrm>
            <a:off x="611560" y="1412777"/>
            <a:ext cx="2232248" cy="5041127"/>
          </a:xfrm>
        </p:spPr>
        <p:txBody>
          <a:bodyPr>
            <a:normAutofit/>
          </a:bodyPr>
          <a:lstStyle>
            <a:lvl1pPr>
              <a:lnSpc>
                <a:spcPct val="100000"/>
              </a:lnSpc>
              <a:defRPr sz="1800">
                <a:solidFill>
                  <a:schemeClr val="bg1"/>
                </a:solidFill>
                <a:latin typeface="+mj-lt"/>
                <a:cs typeface="Arial" panose="020B0604020202020204" pitchFamily="34" charset="0"/>
              </a:defRPr>
            </a:lvl1pPr>
          </a:lstStyle>
          <a:p>
            <a:pPr lvl="0"/>
            <a:r>
              <a:rPr lang="en-US" dirty="0"/>
              <a:t>Click to edit Master </a:t>
            </a:r>
            <a:br>
              <a:rPr lang="en-US" dirty="0"/>
            </a:br>
            <a:r>
              <a:rPr lang="en-US" dirty="0"/>
              <a:t>text styles</a:t>
            </a:r>
          </a:p>
        </p:txBody>
      </p:sp>
      <p:sp>
        <p:nvSpPr>
          <p:cNvPr id="18" name="Date Placeholder 3"/>
          <p:cNvSpPr>
            <a:spLocks noGrp="1"/>
          </p:cNvSpPr>
          <p:nvPr>
            <p:ph type="dt" sz="half" idx="2"/>
          </p:nvPr>
        </p:nvSpPr>
        <p:spPr>
          <a:xfrm rot="16200000">
            <a:off x="-248547" y="5748401"/>
            <a:ext cx="1137403" cy="273600"/>
          </a:xfrm>
          <a:prstGeom prst="rect">
            <a:avLst/>
          </a:prstGeom>
        </p:spPr>
        <p:txBody>
          <a:bodyPr vert="horz" lIns="91440" tIns="45720" rIns="91440" bIns="45720" rtlCol="0" anchor="ctr"/>
          <a:lstStyle>
            <a:lvl1pPr algn="l">
              <a:defRPr sz="600" b="0" spc="100" baseline="0">
                <a:solidFill>
                  <a:schemeClr val="tx1">
                    <a:tint val="75000"/>
                  </a:schemeClr>
                </a:solidFill>
                <a:latin typeface="+mj-lt"/>
                <a:cs typeface="Arial" panose="020B0604020202020204" pitchFamily="34" charset="0"/>
              </a:defRPr>
            </a:lvl1pPr>
          </a:lstStyle>
          <a:p>
            <a:pPr fontAlgn="auto">
              <a:spcBef>
                <a:spcPts val="0"/>
              </a:spcBef>
              <a:spcAft>
                <a:spcPts val="0"/>
              </a:spcAft>
            </a:pPr>
            <a:fld id="{1D8BD707-D9CF-40AE-B4C6-C98DA3205C09}" type="datetimeFigureOut">
              <a:rPr lang="en-US" smtClean="0">
                <a:solidFill>
                  <a:prstClr val="black">
                    <a:tint val="75000"/>
                  </a:prstClr>
                </a:solidFill>
                <a:latin typeface="Calibri"/>
              </a:rPr>
              <a:pPr fontAlgn="auto">
                <a:spcBef>
                  <a:spcPts val="0"/>
                </a:spcBef>
                <a:spcAft>
                  <a:spcPts val="0"/>
                </a:spcAft>
              </a:pPr>
              <a:t>5/18/2020</a:t>
            </a:fld>
            <a:endParaRPr lang="en-US">
              <a:solidFill>
                <a:prstClr val="black">
                  <a:tint val="75000"/>
                </a:prstClr>
              </a:solidFill>
              <a:latin typeface="Calibri"/>
            </a:endParaRPr>
          </a:p>
        </p:txBody>
      </p:sp>
      <p:sp>
        <p:nvSpPr>
          <p:cNvPr id="19" name="Footer Placeholder 4"/>
          <p:cNvSpPr>
            <a:spLocks noGrp="1"/>
          </p:cNvSpPr>
          <p:nvPr>
            <p:ph type="ftr" sz="quarter" idx="3"/>
          </p:nvPr>
        </p:nvSpPr>
        <p:spPr>
          <a:xfrm rot="16200000">
            <a:off x="-1557024" y="3256277"/>
            <a:ext cx="3754603" cy="273844"/>
          </a:xfrm>
          <a:prstGeom prst="rect">
            <a:avLst/>
          </a:prstGeom>
        </p:spPr>
        <p:txBody>
          <a:bodyPr vert="horz" lIns="91440" tIns="45720" rIns="91440" bIns="45720" rtlCol="0" anchor="ctr"/>
          <a:lstStyle>
            <a:lvl1pPr algn="ctr">
              <a:defRPr sz="600" b="0" spc="100" baseline="0">
                <a:solidFill>
                  <a:schemeClr val="tx1">
                    <a:tint val="75000"/>
                  </a:schemeClr>
                </a:solidFill>
                <a:latin typeface="+mj-lt"/>
                <a:cs typeface="Arial" panose="020B0604020202020204" pitchFamily="34" charset="0"/>
              </a:defRPr>
            </a:lvl1pPr>
          </a:lstStyle>
          <a:p>
            <a:pPr fontAlgn="auto">
              <a:spcBef>
                <a:spcPts val="0"/>
              </a:spcBef>
              <a:spcAft>
                <a:spcPts val="0"/>
              </a:spcAft>
            </a:pPr>
            <a:endParaRPr lang="en-US">
              <a:solidFill>
                <a:prstClr val="black">
                  <a:tint val="75000"/>
                </a:prstClr>
              </a:solidFill>
              <a:latin typeface="Calibri"/>
            </a:endParaRPr>
          </a:p>
        </p:txBody>
      </p:sp>
      <p:sp>
        <p:nvSpPr>
          <p:cNvPr id="20" name="Slide Number Placeholder 5"/>
          <p:cNvSpPr>
            <a:spLocks noGrp="1"/>
          </p:cNvSpPr>
          <p:nvPr>
            <p:ph type="sldNum" sz="quarter" idx="4"/>
          </p:nvPr>
        </p:nvSpPr>
        <p:spPr>
          <a:xfrm rot="16200000">
            <a:off x="-251223" y="761477"/>
            <a:ext cx="1143000" cy="273844"/>
          </a:xfrm>
          <a:prstGeom prst="rect">
            <a:avLst/>
          </a:prstGeom>
        </p:spPr>
        <p:txBody>
          <a:bodyPr vert="horz" lIns="91440" tIns="45720" rIns="91440" bIns="45720" rtlCol="0" anchor="ctr"/>
          <a:lstStyle>
            <a:lvl1pPr algn="r">
              <a:defRPr sz="600" b="0" i="0" spc="100" baseline="0">
                <a:solidFill>
                  <a:schemeClr val="tx1">
                    <a:tint val="75000"/>
                  </a:schemeClr>
                </a:solidFill>
                <a:latin typeface="+mj-lt"/>
                <a:cs typeface="Arial" panose="020B0604020202020204" pitchFamily="34" charset="0"/>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91905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ey:White 2:1 Content">
    <p:bg>
      <p:bgPr>
        <a:solidFill>
          <a:schemeClr val="bg1">
            <a:lumMod val="85000"/>
          </a:schemeClr>
        </a:solidFill>
        <a:effectLst/>
      </p:bgPr>
    </p:bg>
    <p:spTree>
      <p:nvGrpSpPr>
        <p:cNvPr id="1" name=""/>
        <p:cNvGrpSpPr/>
        <p:nvPr/>
      </p:nvGrpSpPr>
      <p:grpSpPr>
        <a:xfrm>
          <a:off x="0" y="0"/>
          <a:ext cx="0" cy="0"/>
          <a:chOff x="0" y="0"/>
          <a:chExt cx="0" cy="0"/>
        </a:xfrm>
      </p:grpSpPr>
      <p:sp>
        <p:nvSpPr>
          <p:cNvPr id="6" name="Rectangle 5"/>
          <p:cNvSpPr/>
          <p:nvPr/>
        </p:nvSpPr>
        <p:spPr>
          <a:xfrm>
            <a:off x="6085122" y="0"/>
            <a:ext cx="30492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cs typeface="Arial" panose="020B0604020202020204" pitchFamily="34" charset="0"/>
            </a:endParaRPr>
          </a:p>
        </p:txBody>
      </p:sp>
      <p:pic>
        <p:nvPicPr>
          <p:cNvPr id="9" name="Picture 3" descr="C:\nic\branding\logo files\MW_LR_Landscape_big.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5847" t="17674" r="60294" b="17674"/>
          <a:stretch/>
        </p:blipFill>
        <p:spPr bwMode="auto">
          <a:xfrm>
            <a:off x="8533072" y="164637"/>
            <a:ext cx="504104" cy="576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15"/>
          <p:cNvSpPr>
            <a:spLocks noGrp="1"/>
          </p:cNvSpPr>
          <p:nvPr>
            <p:ph type="body" sz="quarter" idx="15"/>
          </p:nvPr>
        </p:nvSpPr>
        <p:spPr>
          <a:xfrm>
            <a:off x="6227763" y="1028700"/>
            <a:ext cx="2736850" cy="5376333"/>
          </a:xfrm>
        </p:spPr>
        <p:txBody>
          <a:bodyPr/>
          <a:lstStyle>
            <a:lvl1pPr>
              <a:defRPr>
                <a:latin typeface="+mn-lt"/>
                <a:cs typeface="Arial" panose="020B0604020202020204" pitchFamily="34" charset="0"/>
              </a:defRPr>
            </a:lvl1pPr>
          </a:lstStyle>
          <a:p>
            <a:pPr lvl="0"/>
            <a:r>
              <a:rPr lang="en-US"/>
              <a:t>Edit Master text styles</a:t>
            </a:r>
          </a:p>
        </p:txBody>
      </p:sp>
      <p:sp>
        <p:nvSpPr>
          <p:cNvPr id="10" name="Rectangle 9"/>
          <p:cNvSpPr/>
          <p:nvPr/>
        </p:nvSpPr>
        <p:spPr>
          <a:xfrm>
            <a:off x="6085122" y="0"/>
            <a:ext cx="30492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cs typeface="Arial" panose="020B0604020202020204" pitchFamily="34" charset="0"/>
            </a:endParaRPr>
          </a:p>
        </p:txBody>
      </p:sp>
      <p:pic>
        <p:nvPicPr>
          <p:cNvPr id="11" name="Picture 3" descr="C:\nic\branding\logo files\MW_LR_Landscape_big.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5847" t="17674" r="60294" b="17674"/>
          <a:stretch/>
        </p:blipFill>
        <p:spPr bwMode="auto">
          <a:xfrm>
            <a:off x="8533072" y="164637"/>
            <a:ext cx="504104" cy="57600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2"/>
          <p:cNvSpPr>
            <a:spLocks noGrp="1"/>
          </p:cNvSpPr>
          <p:nvPr>
            <p:ph sz="quarter" idx="14" hasCustomPrompt="1"/>
          </p:nvPr>
        </p:nvSpPr>
        <p:spPr>
          <a:xfrm>
            <a:off x="6300192" y="356659"/>
            <a:ext cx="2592288" cy="6097244"/>
          </a:xfrm>
        </p:spPr>
        <p:txBody>
          <a:bodyPr/>
          <a:lstStyle>
            <a:lvl1pPr>
              <a:defRPr>
                <a:latin typeface="+mn-lt"/>
                <a:cs typeface="Arial" panose="020B0604020202020204" pitchFamily="34" charset="0"/>
              </a:defRPr>
            </a:lvl1pPr>
          </a:lstStyle>
          <a:p>
            <a:pPr lvl="0"/>
            <a:r>
              <a:rPr lang="en-US" dirty="0"/>
              <a:t>Add content</a:t>
            </a:r>
          </a:p>
        </p:txBody>
      </p:sp>
      <p:sp>
        <p:nvSpPr>
          <p:cNvPr id="13" name="Title 1"/>
          <p:cNvSpPr>
            <a:spLocks noGrp="1"/>
          </p:cNvSpPr>
          <p:nvPr>
            <p:ph type="title"/>
          </p:nvPr>
        </p:nvSpPr>
        <p:spPr>
          <a:xfrm>
            <a:off x="611560" y="356659"/>
            <a:ext cx="5184576" cy="905552"/>
          </a:xfrm>
        </p:spPr>
        <p:txBody>
          <a:bodyPr>
            <a:noAutofit/>
          </a:bodyPr>
          <a:lstStyle>
            <a:lvl1pPr>
              <a:lnSpc>
                <a:spcPts val="2480"/>
              </a:lnSpc>
              <a:defRPr sz="2000">
                <a:solidFill>
                  <a:schemeClr val="bg1"/>
                </a:solidFill>
                <a:latin typeface="+mn-lt"/>
                <a:cs typeface="Arial" panose="020B0604020202020204" pitchFamily="34" charset="0"/>
              </a:defRPr>
            </a:lvl1pPr>
          </a:lstStyle>
          <a:p>
            <a:r>
              <a:rPr lang="en-US"/>
              <a:t>Click to edit Master title style</a:t>
            </a:r>
            <a:endParaRPr lang="en-US" dirty="0"/>
          </a:p>
        </p:txBody>
      </p:sp>
      <p:sp>
        <p:nvSpPr>
          <p:cNvPr id="15" name="Content Placeholder 2"/>
          <p:cNvSpPr>
            <a:spLocks noGrp="1"/>
          </p:cNvSpPr>
          <p:nvPr>
            <p:ph idx="1" hasCustomPrompt="1"/>
          </p:nvPr>
        </p:nvSpPr>
        <p:spPr>
          <a:xfrm>
            <a:off x="611560" y="1412777"/>
            <a:ext cx="5184576" cy="5041127"/>
          </a:xfrm>
        </p:spPr>
        <p:txBody>
          <a:bodyPr>
            <a:normAutofit/>
          </a:bodyPr>
          <a:lstStyle>
            <a:lvl1pPr>
              <a:lnSpc>
                <a:spcPct val="100000"/>
              </a:lnSpc>
              <a:defRPr sz="1800">
                <a:solidFill>
                  <a:schemeClr val="bg1"/>
                </a:solidFill>
                <a:latin typeface="+mn-lt"/>
                <a:cs typeface="Arial" panose="020B0604020202020204" pitchFamily="34" charset="0"/>
              </a:defRPr>
            </a:lvl1pPr>
          </a:lstStyle>
          <a:p>
            <a:pPr lvl="0"/>
            <a:r>
              <a:rPr lang="en-US" dirty="0"/>
              <a:t>Click to edit Master </a:t>
            </a:r>
            <a:br>
              <a:rPr lang="en-US" dirty="0"/>
            </a:br>
            <a:r>
              <a:rPr lang="en-US" dirty="0"/>
              <a:t>text styles</a:t>
            </a:r>
          </a:p>
        </p:txBody>
      </p:sp>
      <p:sp>
        <p:nvSpPr>
          <p:cNvPr id="17" name="Date Placeholder 3"/>
          <p:cNvSpPr>
            <a:spLocks noGrp="1"/>
          </p:cNvSpPr>
          <p:nvPr>
            <p:ph type="dt" sz="half" idx="2"/>
          </p:nvPr>
        </p:nvSpPr>
        <p:spPr>
          <a:xfrm rot="16200000">
            <a:off x="-248547" y="5748401"/>
            <a:ext cx="1137403" cy="273600"/>
          </a:xfrm>
          <a:prstGeom prst="rect">
            <a:avLst/>
          </a:prstGeom>
        </p:spPr>
        <p:txBody>
          <a:bodyPr vert="horz" lIns="91440" tIns="45720" rIns="91440" bIns="45720" rtlCol="0" anchor="ctr"/>
          <a:lstStyle>
            <a:lvl1pPr algn="l">
              <a:defRPr sz="600" b="0" spc="100" baseline="0">
                <a:solidFill>
                  <a:schemeClr val="tx1">
                    <a:tint val="75000"/>
                  </a:schemeClr>
                </a:solidFill>
                <a:latin typeface="+mn-lt"/>
                <a:cs typeface="Arial" panose="020B0604020202020204" pitchFamily="34" charset="0"/>
              </a:defRPr>
            </a:lvl1pPr>
          </a:lstStyle>
          <a:p>
            <a:pPr fontAlgn="auto">
              <a:spcBef>
                <a:spcPts val="0"/>
              </a:spcBef>
              <a:spcAft>
                <a:spcPts val="0"/>
              </a:spcAft>
            </a:pPr>
            <a:fld id="{1D8BD707-D9CF-40AE-B4C6-C98DA3205C09}" type="datetimeFigureOut">
              <a:rPr lang="en-US" smtClean="0">
                <a:solidFill>
                  <a:prstClr val="black">
                    <a:tint val="75000"/>
                  </a:prstClr>
                </a:solidFill>
                <a:latin typeface="Calibri"/>
              </a:rPr>
              <a:pPr fontAlgn="auto">
                <a:spcBef>
                  <a:spcPts val="0"/>
                </a:spcBef>
                <a:spcAft>
                  <a:spcPts val="0"/>
                </a:spcAft>
              </a:pPr>
              <a:t>5/18/2020</a:t>
            </a:fld>
            <a:endParaRPr lang="en-US">
              <a:solidFill>
                <a:prstClr val="black">
                  <a:tint val="75000"/>
                </a:prstClr>
              </a:solidFill>
              <a:latin typeface="Calibri"/>
            </a:endParaRPr>
          </a:p>
        </p:txBody>
      </p:sp>
      <p:sp>
        <p:nvSpPr>
          <p:cNvPr id="18" name="Footer Placeholder 4"/>
          <p:cNvSpPr>
            <a:spLocks noGrp="1"/>
          </p:cNvSpPr>
          <p:nvPr>
            <p:ph type="ftr" sz="quarter" idx="3"/>
          </p:nvPr>
        </p:nvSpPr>
        <p:spPr>
          <a:xfrm rot="16200000">
            <a:off x="-1557024" y="3256277"/>
            <a:ext cx="3754603" cy="273844"/>
          </a:xfrm>
          <a:prstGeom prst="rect">
            <a:avLst/>
          </a:prstGeom>
        </p:spPr>
        <p:txBody>
          <a:bodyPr vert="horz" lIns="91440" tIns="45720" rIns="91440" bIns="45720" rtlCol="0" anchor="ctr"/>
          <a:lstStyle>
            <a:lvl1pPr algn="ctr">
              <a:defRPr sz="600" b="0" spc="100" baseline="0">
                <a:solidFill>
                  <a:schemeClr val="tx1">
                    <a:tint val="75000"/>
                  </a:schemeClr>
                </a:solidFill>
                <a:latin typeface="+mn-lt"/>
                <a:cs typeface="Arial" panose="020B0604020202020204" pitchFamily="34" charset="0"/>
              </a:defRPr>
            </a:lvl1pPr>
          </a:lstStyle>
          <a:p>
            <a:pPr fontAlgn="auto">
              <a:spcBef>
                <a:spcPts val="0"/>
              </a:spcBef>
              <a:spcAft>
                <a:spcPts val="0"/>
              </a:spcAft>
            </a:pPr>
            <a:endParaRPr lang="en-US">
              <a:solidFill>
                <a:prstClr val="black">
                  <a:tint val="75000"/>
                </a:prstClr>
              </a:solidFill>
              <a:latin typeface="Calibri"/>
            </a:endParaRPr>
          </a:p>
        </p:txBody>
      </p:sp>
      <p:sp>
        <p:nvSpPr>
          <p:cNvPr id="19" name="Slide Number Placeholder 5"/>
          <p:cNvSpPr>
            <a:spLocks noGrp="1"/>
          </p:cNvSpPr>
          <p:nvPr>
            <p:ph type="sldNum" sz="quarter" idx="4"/>
          </p:nvPr>
        </p:nvSpPr>
        <p:spPr>
          <a:xfrm rot="16200000">
            <a:off x="-251223" y="761477"/>
            <a:ext cx="1143000" cy="273844"/>
          </a:xfrm>
          <a:prstGeom prst="rect">
            <a:avLst/>
          </a:prstGeom>
        </p:spPr>
        <p:txBody>
          <a:bodyPr vert="horz" lIns="91440" tIns="45720" rIns="91440" bIns="45720" rtlCol="0" anchor="ctr"/>
          <a:lstStyle>
            <a:lvl1pPr algn="r">
              <a:defRPr sz="600" b="0" i="0" spc="100" baseline="0">
                <a:solidFill>
                  <a:schemeClr val="tx1">
                    <a:tint val="75000"/>
                  </a:schemeClr>
                </a:solidFill>
                <a:latin typeface="+mn-lt"/>
                <a:cs typeface="Arial" panose="020B0604020202020204" pitchFamily="34" charset="0"/>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42452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ull image + Heading">
    <p:bg>
      <p:bgPr>
        <a:solidFill>
          <a:schemeClr val="tx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9144000" cy="6858000"/>
          </a:xfrm>
        </p:spPr>
        <p:txBody>
          <a:bodyPr/>
          <a:lstStyle>
            <a:lvl1pPr algn="ctr">
              <a:defRPr>
                <a:solidFill>
                  <a:schemeClr val="bg1"/>
                </a:solidFill>
                <a:latin typeface="+mj-lt"/>
              </a:defRPr>
            </a:lvl1pPr>
          </a:lstStyle>
          <a:p>
            <a:r>
              <a:rPr lang="en-US"/>
              <a:t>Click icon to add picture</a:t>
            </a:r>
            <a:endParaRPr lang="en-NZ" dirty="0"/>
          </a:p>
        </p:txBody>
      </p:sp>
      <p:pic>
        <p:nvPicPr>
          <p:cNvPr id="9" name="Picture 5" descr="C:\nic\branding\logo files\MW_LR_landscape_white.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463216" y="164637"/>
            <a:ext cx="573280" cy="576000"/>
          </a:xfrm>
          <a:prstGeom prst="rect">
            <a:avLst/>
          </a:prstGeom>
          <a:noFill/>
          <a:extLst>
            <a:ext uri="{909E8E84-426E-40DD-AFC4-6F175D3DCCD1}">
              <a14:hiddenFill xmlns:a14="http://schemas.microsoft.com/office/drawing/2010/main">
                <a:solidFill>
                  <a:srgbClr val="FFFFFF"/>
                </a:solidFill>
              </a14:hiddenFill>
            </a:ext>
          </a:extLst>
        </p:spPr>
      </p:pic>
      <p:sp>
        <p:nvSpPr>
          <p:cNvPr id="12" name="Date Placeholder 3"/>
          <p:cNvSpPr>
            <a:spLocks noGrp="1"/>
          </p:cNvSpPr>
          <p:nvPr>
            <p:ph type="dt" sz="half" idx="2"/>
          </p:nvPr>
        </p:nvSpPr>
        <p:spPr>
          <a:xfrm rot="16200000">
            <a:off x="-248547" y="5748401"/>
            <a:ext cx="1137403" cy="273600"/>
          </a:xfrm>
          <a:prstGeom prst="rect">
            <a:avLst/>
          </a:prstGeom>
        </p:spPr>
        <p:txBody>
          <a:bodyPr vert="horz" lIns="91440" tIns="45720" rIns="91440" bIns="45720" rtlCol="0" anchor="ctr"/>
          <a:lstStyle>
            <a:lvl1pPr algn="l">
              <a:defRPr sz="600" b="0" spc="100" baseline="0">
                <a:solidFill>
                  <a:schemeClr val="tx1">
                    <a:tint val="75000"/>
                  </a:schemeClr>
                </a:solidFill>
                <a:latin typeface="+mj-lt"/>
                <a:cs typeface="Arial" panose="020B0604020202020204" pitchFamily="34" charset="0"/>
              </a:defRPr>
            </a:lvl1pPr>
          </a:lstStyle>
          <a:p>
            <a:pPr fontAlgn="auto">
              <a:spcBef>
                <a:spcPts val="0"/>
              </a:spcBef>
              <a:spcAft>
                <a:spcPts val="0"/>
              </a:spcAft>
            </a:pPr>
            <a:fld id="{1D8BD707-D9CF-40AE-B4C6-C98DA3205C09}" type="datetimeFigureOut">
              <a:rPr lang="en-US" smtClean="0">
                <a:solidFill>
                  <a:prstClr val="black">
                    <a:tint val="75000"/>
                  </a:prstClr>
                </a:solidFill>
                <a:latin typeface="Calibri"/>
              </a:rPr>
              <a:pPr fontAlgn="auto">
                <a:spcBef>
                  <a:spcPts val="0"/>
                </a:spcBef>
                <a:spcAft>
                  <a:spcPts val="0"/>
                </a:spcAft>
              </a:pPr>
              <a:t>5/18/2020</a:t>
            </a:fld>
            <a:endParaRPr lang="en-US">
              <a:solidFill>
                <a:prstClr val="black">
                  <a:tint val="75000"/>
                </a:prstClr>
              </a:solidFill>
              <a:latin typeface="Calibri"/>
            </a:endParaRPr>
          </a:p>
        </p:txBody>
      </p:sp>
      <p:sp>
        <p:nvSpPr>
          <p:cNvPr id="13" name="Footer Placeholder 4"/>
          <p:cNvSpPr>
            <a:spLocks noGrp="1"/>
          </p:cNvSpPr>
          <p:nvPr>
            <p:ph type="ftr" sz="quarter" idx="3"/>
          </p:nvPr>
        </p:nvSpPr>
        <p:spPr>
          <a:xfrm rot="16200000">
            <a:off x="-1557024" y="3256277"/>
            <a:ext cx="3754603" cy="273844"/>
          </a:xfrm>
          <a:prstGeom prst="rect">
            <a:avLst/>
          </a:prstGeom>
        </p:spPr>
        <p:txBody>
          <a:bodyPr vert="horz" lIns="91440" tIns="45720" rIns="91440" bIns="45720" rtlCol="0" anchor="ctr"/>
          <a:lstStyle>
            <a:lvl1pPr algn="ctr">
              <a:defRPr sz="600" b="0" spc="100" baseline="0">
                <a:solidFill>
                  <a:schemeClr val="tx1">
                    <a:tint val="75000"/>
                  </a:schemeClr>
                </a:solidFill>
                <a:latin typeface="+mj-lt"/>
                <a:cs typeface="Arial" panose="020B0604020202020204" pitchFamily="34" charset="0"/>
              </a:defRPr>
            </a:lvl1pPr>
          </a:lstStyle>
          <a:p>
            <a:pPr fontAlgn="auto">
              <a:spcBef>
                <a:spcPts val="0"/>
              </a:spcBef>
              <a:spcAft>
                <a:spcPts val="0"/>
              </a:spcAft>
            </a:pPr>
            <a:endParaRPr lang="en-US">
              <a:solidFill>
                <a:prstClr val="black">
                  <a:tint val="75000"/>
                </a:prstClr>
              </a:solidFill>
              <a:latin typeface="Calibri"/>
            </a:endParaRPr>
          </a:p>
        </p:txBody>
      </p:sp>
      <p:sp>
        <p:nvSpPr>
          <p:cNvPr id="14" name="Slide Number Placeholder 5"/>
          <p:cNvSpPr>
            <a:spLocks noGrp="1"/>
          </p:cNvSpPr>
          <p:nvPr>
            <p:ph type="sldNum" sz="quarter" idx="4"/>
          </p:nvPr>
        </p:nvSpPr>
        <p:spPr>
          <a:xfrm rot="16200000">
            <a:off x="-251223" y="761477"/>
            <a:ext cx="1143000" cy="273844"/>
          </a:xfrm>
          <a:prstGeom prst="rect">
            <a:avLst/>
          </a:prstGeom>
        </p:spPr>
        <p:txBody>
          <a:bodyPr vert="horz" lIns="91440" tIns="45720" rIns="91440" bIns="45720" rtlCol="0" anchor="ctr"/>
          <a:lstStyle>
            <a:lvl1pPr algn="r">
              <a:defRPr sz="600" b="0" i="0" spc="100" baseline="0">
                <a:solidFill>
                  <a:schemeClr val="tx1">
                    <a:tint val="75000"/>
                  </a:schemeClr>
                </a:solidFill>
                <a:latin typeface="+mj-lt"/>
                <a:cs typeface="Arial" panose="020B0604020202020204" pitchFamily="34" charset="0"/>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
        <p:nvSpPr>
          <p:cNvPr id="15" name="Title 1"/>
          <p:cNvSpPr>
            <a:spLocks noGrp="1"/>
          </p:cNvSpPr>
          <p:nvPr>
            <p:ph type="title" hasCustomPrompt="1"/>
          </p:nvPr>
        </p:nvSpPr>
        <p:spPr>
          <a:xfrm>
            <a:off x="899592" y="4677139"/>
            <a:ext cx="5904656" cy="1056117"/>
          </a:xfrm>
        </p:spPr>
        <p:txBody>
          <a:bodyPr>
            <a:noAutofit/>
          </a:bodyPr>
          <a:lstStyle>
            <a:lvl1pPr>
              <a:lnSpc>
                <a:spcPts val="4780"/>
              </a:lnSpc>
              <a:defRPr sz="4000" baseline="0">
                <a:solidFill>
                  <a:srgbClr val="FFFFFF"/>
                </a:solidFill>
                <a:latin typeface="+mj-lt"/>
              </a:defRPr>
            </a:lvl1pPr>
          </a:lstStyle>
          <a:p>
            <a:r>
              <a:rPr lang="en-US" dirty="0"/>
              <a:t>Click to add text</a:t>
            </a:r>
          </a:p>
        </p:txBody>
      </p:sp>
    </p:spTree>
    <p:extLst>
      <p:ext uri="{BB962C8B-B14F-4D97-AF65-F5344CB8AC3E}">
        <p14:creationId xmlns:p14="http://schemas.microsoft.com/office/powerpoint/2010/main" val="906479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7584" y="326899"/>
            <a:ext cx="7344816" cy="105611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27584" y="1557360"/>
            <a:ext cx="7344816" cy="4896544"/>
          </a:xfrm>
          <a:prstGeom prst="rect">
            <a:avLst/>
          </a:prstGeom>
        </p:spPr>
        <p:txBody>
          <a:bodyPr vert="horz" lIns="91440" tIns="45720" rIns="91440" bIns="45720" rtlCol="0">
            <a:normAutofit/>
          </a:bodyPr>
          <a:lstStyle/>
          <a:p>
            <a:pPr lvl="0"/>
            <a:r>
              <a:rPr lang="en-US" dirty="0"/>
              <a:t>Click to edit Master text styles</a:t>
            </a:r>
          </a:p>
        </p:txBody>
      </p:sp>
      <p:sp>
        <p:nvSpPr>
          <p:cNvPr id="4" name="Date Placeholder 3"/>
          <p:cNvSpPr>
            <a:spLocks noGrp="1"/>
          </p:cNvSpPr>
          <p:nvPr>
            <p:ph type="dt" sz="half" idx="2"/>
          </p:nvPr>
        </p:nvSpPr>
        <p:spPr>
          <a:xfrm rot="16200000">
            <a:off x="-232067" y="5777084"/>
            <a:ext cx="1104691" cy="248949"/>
          </a:xfrm>
          <a:prstGeom prst="rect">
            <a:avLst/>
          </a:prstGeom>
        </p:spPr>
        <p:txBody>
          <a:bodyPr vert="horz" lIns="91440" tIns="45720" rIns="91440" bIns="45720" rtlCol="0" anchor="ctr"/>
          <a:lstStyle>
            <a:lvl1pPr algn="l">
              <a:defRPr sz="600" b="0" spc="100" baseline="0">
                <a:solidFill>
                  <a:schemeClr val="tx1">
                    <a:tint val="75000"/>
                  </a:schemeClr>
                </a:solidFill>
                <a:latin typeface="+mn-lt"/>
                <a:cs typeface="Arial" panose="020B0604020202020204" pitchFamily="34" charset="0"/>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rot="16200000">
            <a:off x="-1557024" y="3272634"/>
            <a:ext cx="3754603" cy="273844"/>
          </a:xfrm>
          <a:prstGeom prst="rect">
            <a:avLst/>
          </a:prstGeom>
        </p:spPr>
        <p:txBody>
          <a:bodyPr vert="horz" lIns="91440" tIns="45720" rIns="91440" bIns="45720" rtlCol="0" anchor="ctr"/>
          <a:lstStyle>
            <a:lvl1pPr algn="ctr">
              <a:defRPr sz="600" b="0" spc="100" baseline="0">
                <a:solidFill>
                  <a:schemeClr val="tx1">
                    <a:tint val="75000"/>
                  </a:schemeClr>
                </a:solidFill>
                <a:latin typeface="+mn-lt"/>
                <a:cs typeface="Arial" panose="020B0604020202020204" pitchFamily="34" charset="0"/>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rot="16200000">
            <a:off x="-251222" y="761477"/>
            <a:ext cx="1143000" cy="273844"/>
          </a:xfrm>
          <a:prstGeom prst="rect">
            <a:avLst/>
          </a:prstGeom>
        </p:spPr>
        <p:txBody>
          <a:bodyPr vert="horz" lIns="91440" tIns="45720" rIns="91440" bIns="45720" rtlCol="0" anchor="ctr"/>
          <a:lstStyle>
            <a:lvl1pPr algn="r">
              <a:defRPr sz="600" b="0" i="0" spc="100" baseline="0">
                <a:solidFill>
                  <a:schemeClr val="tx1">
                    <a:tint val="75000"/>
                  </a:schemeClr>
                </a:solidFill>
                <a:latin typeface="+mn-lt"/>
                <a:cs typeface="Arial" panose="020B0604020202020204" pitchFamily="34" charset="0"/>
              </a:defRPr>
            </a:lvl1pPr>
          </a:lstStyle>
          <a:p>
            <a:fld id="{F3C1FC07-D89F-439E-A115-FF7B30F71334}" type="slidenum">
              <a:rPr lang="en-US" smtClean="0">
                <a:solidFill>
                  <a:prstClr val="black">
                    <a:tint val="75000"/>
                  </a:prstClr>
                </a:solidFill>
              </a:rPr>
              <a:pPr/>
              <a:t>‹#›</a:t>
            </a:fld>
            <a:endParaRPr lang="en-US">
              <a:solidFill>
                <a:prstClr val="black">
                  <a:tint val="75000"/>
                </a:prstClr>
              </a:solidFill>
            </a:endParaRPr>
          </a:p>
        </p:txBody>
      </p:sp>
      <p:pic>
        <p:nvPicPr>
          <p:cNvPr id="7" name="Picture 3" descr="C:\nic\branding\logo files\MW_LR_Landscape_big.png"/>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l="5847" t="17674" r="60294" b="17674"/>
          <a:stretch/>
        </p:blipFill>
        <p:spPr bwMode="auto">
          <a:xfrm>
            <a:off x="8533072" y="164637"/>
            <a:ext cx="504104" cy="576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nic\branding\logo files\MW_LR_Landscape_big.png"/>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l="5847" t="17674" r="60294" b="17674"/>
          <a:stretch/>
        </p:blipFill>
        <p:spPr bwMode="auto">
          <a:xfrm>
            <a:off x="8533072" y="164637"/>
            <a:ext cx="504104" cy="5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41445"/>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3" r:id="rId13"/>
    <p:sldLayoutId id="2147483768" r:id="rId14"/>
  </p:sldLayoutIdLst>
  <p:txStyles>
    <p:titleStyle>
      <a:lvl1pPr algn="l" defTabSz="457200" rtl="0" eaLnBrk="1" latinLnBrk="0" hangingPunct="1">
        <a:lnSpc>
          <a:spcPts val="4180"/>
        </a:lnSpc>
        <a:spcBef>
          <a:spcPct val="0"/>
        </a:spcBef>
        <a:buNone/>
        <a:defRPr sz="3200" b="1" kern="1200">
          <a:solidFill>
            <a:schemeClr val="tx1"/>
          </a:solidFill>
          <a:latin typeface="+mn-lt"/>
          <a:ea typeface="+mj-ea"/>
          <a:cs typeface="Arial" panose="020B0604020202020204" pitchFamily="34" charset="0"/>
        </a:defRPr>
      </a:lvl1pPr>
    </p:titleStyle>
    <p:bodyStyle>
      <a:lvl1pPr marL="0" indent="0" algn="l" defTabSz="457200" rtl="0" eaLnBrk="1" latinLnBrk="0" hangingPunct="1">
        <a:lnSpc>
          <a:spcPts val="2680"/>
        </a:lnSpc>
        <a:spcBef>
          <a:spcPct val="20000"/>
        </a:spcBef>
        <a:buFont typeface="Arial"/>
        <a:buNone/>
        <a:defRPr sz="2200" kern="1200">
          <a:solidFill>
            <a:schemeClr val="tx1"/>
          </a:solidFill>
          <a:latin typeface="+mn-lt"/>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cid:image001.jpg@01D44FF6.77E766F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42.jpeg"/><Relationship Id="rId5" Type="http://schemas.openxmlformats.org/officeDocument/2006/relationships/image" Target="../media/image41.png"/><Relationship Id="rId10" Type="http://schemas.openxmlformats.org/officeDocument/2006/relationships/comments" Target="../comments/comment3.xml"/><Relationship Id="rId4" Type="http://schemas.openxmlformats.org/officeDocument/2006/relationships/image" Target="../media/image40.png"/><Relationship Id="rId9"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comments" Target="../comments/comment4.xml"/><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hyperlink" Target="http://ourbigbackyard.nz/plant/" TargetMode="External"/><Relationship Id="rId3" Type="http://schemas.openxmlformats.org/officeDocument/2006/relationships/hyperlink" Target="https://inaturalist.nz/" TargetMode="External"/><Relationship Id="rId7" Type="http://schemas.openxmlformats.org/officeDocument/2006/relationships/hyperlink" Target="https://qeiinationaltrust.org.nz/wp-content/uploads/2018/02/Weedbusting-tips-a-Compilation-OS-weebusters-articles-FINAL-web.pdf"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hyperlink" Target="http://www.weedbusters.org.nz/" TargetMode="External"/><Relationship Id="rId11" Type="http://schemas.openxmlformats.org/officeDocument/2006/relationships/image" Target="../media/image53.jpeg"/><Relationship Id="rId5" Type="http://schemas.openxmlformats.org/officeDocument/2006/relationships/hyperlink" Target="https://www.landcareresearch.co.nz/publications/books/wetlands-handbook" TargetMode="External"/><Relationship Id="rId10" Type="http://schemas.openxmlformats.org/officeDocument/2006/relationships/image" Target="../media/image52.png"/><Relationship Id="rId4" Type="http://schemas.openxmlformats.org/officeDocument/2006/relationships/hyperlink" Target="http://www.nzpcn.org.nz/" TargetMode="External"/><Relationship Id="rId9"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comments" Target="../comments/comment1.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comments" Target="../comments/comment2.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7F19FD-DF7B-433F-A739-0AD6F61AF13D}"/>
              </a:ext>
            </a:extLst>
          </p:cNvPr>
          <p:cNvSpPr>
            <a:spLocks noGrp="1"/>
          </p:cNvSpPr>
          <p:nvPr>
            <p:ph type="title"/>
          </p:nvPr>
        </p:nvSpPr>
        <p:spPr>
          <a:xfrm>
            <a:off x="811610" y="548680"/>
            <a:ext cx="7344816" cy="1056117"/>
          </a:xfrm>
        </p:spPr>
        <p:txBody>
          <a:bodyPr>
            <a:normAutofit fontScale="90000"/>
          </a:bodyPr>
          <a:lstStyle/>
          <a:p>
            <a:pPr algn="ctr"/>
            <a:r>
              <a:rPr lang="en-NZ" dirty="0"/>
              <a:t>Using pre-harvest and harvest actions to enhance conversion to native ecosystems</a:t>
            </a:r>
          </a:p>
        </p:txBody>
      </p:sp>
      <p:pic>
        <p:nvPicPr>
          <p:cNvPr id="6" name="Picture 5">
            <a:extLst>
              <a:ext uri="{FF2B5EF4-FFF2-40B4-BE49-F238E27FC236}">
                <a16:creationId xmlns:a16="http://schemas.microsoft.com/office/drawing/2014/main" xmlns="" id="{29FCCAEB-84F6-4483-A9A2-FE372129B4E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1342" y="2276872"/>
            <a:ext cx="4032676" cy="3668207"/>
          </a:xfrm>
          <a:prstGeom prst="rect">
            <a:avLst/>
          </a:prstGeom>
        </p:spPr>
      </p:pic>
      <p:pic>
        <p:nvPicPr>
          <p:cNvPr id="8" name="Picture 7">
            <a:extLst>
              <a:ext uri="{FF2B5EF4-FFF2-40B4-BE49-F238E27FC236}">
                <a16:creationId xmlns:a16="http://schemas.microsoft.com/office/drawing/2014/main" xmlns="" id="{878149D2-72CB-462A-AF2D-52399696DF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59984" y="2276872"/>
            <a:ext cx="4074085" cy="3668207"/>
          </a:xfrm>
          <a:prstGeom prst="rect">
            <a:avLst/>
          </a:prstGeom>
        </p:spPr>
      </p:pic>
      <p:pic>
        <p:nvPicPr>
          <p:cNvPr id="9" name="Picture 8">
            <a:extLst>
              <a:ext uri="{FF2B5EF4-FFF2-40B4-BE49-F238E27FC236}">
                <a16:creationId xmlns:a16="http://schemas.microsoft.com/office/drawing/2014/main" xmlns="" id="{8BFC83B9-EF02-4567-8EF7-23C62DB9AFF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9393" y="1988840"/>
            <a:ext cx="8450526" cy="4577830"/>
          </a:xfrm>
          <a:prstGeom prst="rect">
            <a:avLst/>
          </a:prstGeom>
        </p:spPr>
      </p:pic>
    </p:spTree>
    <p:extLst>
      <p:ext uri="{BB962C8B-B14F-4D97-AF65-F5344CB8AC3E}">
        <p14:creationId xmlns:p14="http://schemas.microsoft.com/office/powerpoint/2010/main" val="3149427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E90CFF0-41D4-4B6F-BCB1-CAA2135931FA}"/>
              </a:ext>
            </a:extLst>
          </p:cNvPr>
          <p:cNvSpPr/>
          <p:nvPr/>
        </p:nvSpPr>
        <p:spPr>
          <a:xfrm>
            <a:off x="683568" y="851853"/>
            <a:ext cx="4896544" cy="5632311"/>
          </a:xfrm>
          <a:prstGeom prst="rect">
            <a:avLst/>
          </a:prstGeom>
        </p:spPr>
        <p:txBody>
          <a:bodyPr wrap="square">
            <a:spAutoFit/>
          </a:bodyPr>
          <a:lstStyle/>
          <a:p>
            <a:pPr lvl="0">
              <a:spcAft>
                <a:spcPts val="0"/>
              </a:spcAft>
            </a:pPr>
            <a:r>
              <a:rPr lang="en-NZ" sz="2000" b="1" dirty="0">
                <a:latin typeface="+mn-lt"/>
                <a:ea typeface="Calibri" panose="020F0502020204030204" pitchFamily="34" charset="0"/>
                <a:cs typeface="Arial" panose="020B0604020202020204" pitchFamily="34" charset="0"/>
              </a:rPr>
              <a:t>Build on native remnants</a:t>
            </a:r>
          </a:p>
          <a:p>
            <a:pPr lvl="0">
              <a:spcAft>
                <a:spcPts val="0"/>
              </a:spcAft>
            </a:pPr>
            <a:endParaRPr lang="en-NZ" sz="2000" dirty="0">
              <a:effectLst/>
              <a:latin typeface="+mn-lt"/>
              <a:ea typeface="Calibri" panose="020F0502020204030204" pitchFamily="34" charset="0"/>
              <a:cs typeface="Arial" panose="020B0604020202020204" pitchFamily="34" charset="0"/>
            </a:endParaRPr>
          </a:p>
          <a:p>
            <a:pPr marL="342900" lvl="0" indent="-342900">
              <a:spcAft>
                <a:spcPts val="0"/>
              </a:spcAft>
              <a:buFont typeface="Arial" panose="020B0604020202020204" pitchFamily="34" charset="0"/>
              <a:buChar char="•"/>
            </a:pPr>
            <a:r>
              <a:rPr lang="en-NZ" sz="2000" dirty="0">
                <a:effectLst/>
                <a:latin typeface="+mn-lt"/>
                <a:ea typeface="Calibri" panose="020F0502020204030204" pitchFamily="34" charset="0"/>
                <a:cs typeface="Arial" panose="020B0604020202020204" pitchFamily="34" charset="0"/>
              </a:rPr>
              <a:t>shift roads away from remnants*</a:t>
            </a:r>
          </a:p>
          <a:p>
            <a:pPr marL="342900" lvl="0" indent="-342900">
              <a:spcAft>
                <a:spcPts val="0"/>
              </a:spcAft>
              <a:buFont typeface="Arial" panose="020B0604020202020204" pitchFamily="34" charset="0"/>
              <a:buChar char="•"/>
            </a:pPr>
            <a:r>
              <a:rPr lang="en-NZ" sz="2000" dirty="0">
                <a:effectLst/>
                <a:latin typeface="+mn-lt"/>
                <a:ea typeface="Calibri" panose="020F0502020204030204" pitchFamily="34" charset="0"/>
                <a:cs typeface="Arial" panose="020B0604020202020204" pitchFamily="34" charset="0"/>
              </a:rPr>
              <a:t>define road cuts*</a:t>
            </a:r>
          </a:p>
          <a:p>
            <a:pPr marL="342900" lvl="0" indent="-342900">
              <a:spcAft>
                <a:spcPts val="0"/>
              </a:spcAft>
              <a:buFont typeface="Arial" panose="020B0604020202020204" pitchFamily="34" charset="0"/>
              <a:buChar char="•"/>
            </a:pPr>
            <a:r>
              <a:rPr lang="en-NZ" sz="2000" dirty="0">
                <a:effectLst/>
                <a:latin typeface="+mn-lt"/>
                <a:ea typeface="Calibri" panose="020F0502020204030204" pitchFamily="34" charset="0"/>
                <a:cs typeface="Arial" panose="020B0604020202020204" pitchFamily="34" charset="0"/>
              </a:rPr>
              <a:t>designate road side-casts / fills*</a:t>
            </a:r>
          </a:p>
          <a:p>
            <a:pPr marL="342900" lvl="0" indent="-342900">
              <a:spcAft>
                <a:spcPts val="0"/>
              </a:spcAft>
              <a:buFont typeface="Arial" panose="020B0604020202020204" pitchFamily="34" charset="0"/>
              <a:buChar char="•"/>
            </a:pPr>
            <a:r>
              <a:rPr lang="en-NZ" sz="2000" dirty="0">
                <a:latin typeface="+mn-lt"/>
                <a:ea typeface="Calibri" panose="020F0502020204030204" pitchFamily="34" charset="0"/>
                <a:cs typeface="Arial" panose="020B0604020202020204" pitchFamily="34" charset="0"/>
              </a:rPr>
              <a:t>define </a:t>
            </a:r>
            <a:r>
              <a:rPr lang="en-NZ" sz="2000" dirty="0">
                <a:effectLst/>
                <a:latin typeface="+mn-lt"/>
                <a:ea typeface="Calibri" panose="020F0502020204030204" pitchFamily="34" charset="0"/>
                <a:cs typeface="Arial" panose="020B0604020202020204" pitchFamily="34" charset="0"/>
              </a:rPr>
              <a:t>stream crossings with water tables to prevent sediment</a:t>
            </a:r>
          </a:p>
          <a:p>
            <a:pPr marL="342900" lvl="0" indent="-342900">
              <a:spcAft>
                <a:spcPts val="0"/>
              </a:spcAft>
              <a:buFont typeface="Arial" panose="020B0604020202020204" pitchFamily="34" charset="0"/>
              <a:buChar char="•"/>
            </a:pPr>
            <a:endParaRPr lang="en-NZ" sz="2000" dirty="0">
              <a:effectLst/>
              <a:latin typeface="+mn-lt"/>
              <a:ea typeface="Calibri" panose="020F0502020204030204" pitchFamily="34" charset="0"/>
              <a:cs typeface="Arial" panose="020B0604020202020204" pitchFamily="34" charset="0"/>
            </a:endParaRPr>
          </a:p>
          <a:p>
            <a:pPr marL="342900" lvl="0" indent="-342900">
              <a:spcAft>
                <a:spcPts val="0"/>
              </a:spcAft>
              <a:buFont typeface="Arial" panose="020B0604020202020204" pitchFamily="34" charset="0"/>
              <a:buChar char="•"/>
            </a:pPr>
            <a:r>
              <a:rPr lang="en-NZ" sz="2000" dirty="0">
                <a:latin typeface="+mn-lt"/>
                <a:ea typeface="Calibri" panose="020F0502020204030204" pitchFamily="34" charset="0"/>
                <a:cs typeface="Arial" panose="020B0604020202020204" pitchFamily="34" charset="0"/>
              </a:rPr>
              <a:t>m</a:t>
            </a:r>
            <a:r>
              <a:rPr lang="en-NZ" sz="2000" dirty="0">
                <a:effectLst/>
                <a:latin typeface="+mn-lt"/>
                <a:ea typeface="Calibri" panose="020F0502020204030204" pitchFamily="34" charset="0"/>
                <a:cs typeface="Arial" panose="020B0604020202020204" pitchFamily="34" charset="0"/>
              </a:rPr>
              <a:t>ark trees to be retained</a:t>
            </a:r>
          </a:p>
          <a:p>
            <a:pPr marL="342900" lvl="0" indent="-342900">
              <a:spcAft>
                <a:spcPts val="0"/>
              </a:spcAft>
              <a:buFont typeface="Arial" panose="020B0604020202020204" pitchFamily="34" charset="0"/>
              <a:buChar char="•"/>
            </a:pPr>
            <a:r>
              <a:rPr lang="en-NZ" sz="2000" dirty="0">
                <a:latin typeface="+mn-lt"/>
                <a:ea typeface="Calibri" panose="020F0502020204030204" pitchFamily="34" charset="0"/>
                <a:cs typeface="Arial" panose="020B0604020202020204" pitchFamily="34" charset="0"/>
              </a:rPr>
              <a:t>mark native areas (</a:t>
            </a:r>
            <a:r>
              <a:rPr lang="en-NZ" sz="2000" dirty="0">
                <a:effectLst/>
                <a:latin typeface="+mn-lt"/>
                <a:ea typeface="Calibri" panose="020F0502020204030204" pitchFamily="34" charset="0"/>
                <a:cs typeface="Arial" panose="020B0604020202020204" pitchFamily="34" charset="0"/>
              </a:rPr>
              <a:t>drip zone)*</a:t>
            </a:r>
          </a:p>
          <a:p>
            <a:pPr marL="342900" lvl="0" indent="-342900">
              <a:spcAft>
                <a:spcPts val="0"/>
              </a:spcAft>
              <a:buFont typeface="Arial" panose="020B0604020202020204" pitchFamily="34" charset="0"/>
              <a:buChar char="•"/>
            </a:pPr>
            <a:r>
              <a:rPr lang="en-NZ" sz="2000" dirty="0">
                <a:latin typeface="+mn-lt"/>
                <a:ea typeface="Calibri" panose="020F0502020204030204" pitchFamily="34" charset="0"/>
                <a:cs typeface="Arial" panose="020B0604020202020204" pitchFamily="34" charset="0"/>
              </a:rPr>
              <a:t>leave temporary ‘pine’ protection row and use expert to fell without time pressure* </a:t>
            </a:r>
            <a:endParaRPr lang="en-NZ" sz="2000" dirty="0">
              <a:effectLst/>
              <a:latin typeface="+mn-lt"/>
              <a:ea typeface="Calibri" panose="020F0502020204030204" pitchFamily="34" charset="0"/>
              <a:cs typeface="Arial" panose="020B0604020202020204" pitchFamily="34" charset="0"/>
            </a:endParaRPr>
          </a:p>
          <a:p>
            <a:pPr marL="342900" lvl="0" indent="-342900">
              <a:spcAft>
                <a:spcPts val="0"/>
              </a:spcAft>
              <a:buFont typeface="Arial" panose="020B0604020202020204" pitchFamily="34" charset="0"/>
              <a:buChar char="•"/>
            </a:pPr>
            <a:r>
              <a:rPr lang="en-NZ" sz="2000" dirty="0">
                <a:latin typeface="+mn-lt"/>
                <a:ea typeface="Calibri" panose="020F0502020204030204" pitchFamily="34" charset="0"/>
                <a:cs typeface="Arial" panose="020B0604020202020204" pitchFamily="34" charset="0"/>
              </a:rPr>
              <a:t>use Bollards on road curves to prevent log sweep and scour*</a:t>
            </a:r>
          </a:p>
          <a:p>
            <a:pPr marL="342900" lvl="0" indent="-342900">
              <a:spcAft>
                <a:spcPts val="0"/>
              </a:spcAft>
              <a:buFont typeface="Arial" panose="020B0604020202020204" pitchFamily="34" charset="0"/>
              <a:buChar char="•"/>
            </a:pPr>
            <a:r>
              <a:rPr lang="en-NZ" sz="2000" dirty="0">
                <a:latin typeface="+mn-lt"/>
                <a:ea typeface="Calibri" panose="020F0502020204030204" pitchFamily="34" charset="0"/>
                <a:cs typeface="Arial" panose="020B0604020202020204" pitchFamily="34" charset="0"/>
              </a:rPr>
              <a:t>use forwarder in ground-based harvesting, and haulers that reduce dragging/smearing</a:t>
            </a:r>
            <a:endParaRPr lang="en-NZ" sz="2000" dirty="0">
              <a:effectLst/>
              <a:latin typeface="+mn-lt"/>
              <a:ea typeface="Calibri" panose="020F0502020204030204" pitchFamily="34"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xmlns="" id="{193A137B-E8A6-4281-920E-C93DABCBD7EB}"/>
              </a:ext>
            </a:extLst>
          </p:cNvPr>
          <p:cNvSpPr txBox="1">
            <a:spLocks/>
          </p:cNvSpPr>
          <p:nvPr/>
        </p:nvSpPr>
        <p:spPr>
          <a:xfrm>
            <a:off x="281310" y="339781"/>
            <a:ext cx="8581380" cy="640947"/>
          </a:xfrm>
          <a:prstGeom prst="rect">
            <a:avLst/>
          </a:prstGeom>
        </p:spPr>
        <p:txBody>
          <a:bodyPr vert="horz" lIns="91440" tIns="45720" rIns="91440" bIns="45720" rtlCol="0">
            <a:noAutofit/>
          </a:bodyPr>
          <a:lstStyle>
            <a:lvl1pPr marL="0" indent="0" algn="l" defTabSz="457200" rtl="0" eaLnBrk="1" latinLnBrk="0" hangingPunct="1">
              <a:lnSpc>
                <a:spcPts val="2680"/>
              </a:lnSpc>
              <a:spcBef>
                <a:spcPct val="20000"/>
              </a:spcBef>
              <a:buFont typeface="Arial"/>
              <a:buNone/>
              <a:defRPr sz="2200" kern="1200">
                <a:solidFill>
                  <a:schemeClr val="tx1"/>
                </a:solidFill>
                <a:latin typeface="+mn-lt"/>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fontAlgn="auto">
              <a:spcAft>
                <a:spcPts val="0"/>
              </a:spcAft>
            </a:pPr>
            <a:r>
              <a:rPr lang="en-NZ" sz="2800" b="1" dirty="0"/>
              <a:t>Principle 1</a:t>
            </a:r>
          </a:p>
        </p:txBody>
      </p:sp>
      <p:pic>
        <p:nvPicPr>
          <p:cNvPr id="5" name="Picture 4">
            <a:extLst>
              <a:ext uri="{FF2B5EF4-FFF2-40B4-BE49-F238E27FC236}">
                <a16:creationId xmlns:a16="http://schemas.microsoft.com/office/drawing/2014/main" xmlns="" id="{2FC423FD-CC69-47F9-89DC-417D25652D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4806298" y="1477313"/>
            <a:ext cx="4597709" cy="3338113"/>
          </a:xfrm>
          <a:prstGeom prst="rect">
            <a:avLst/>
          </a:prstGeom>
        </p:spPr>
      </p:pic>
    </p:spTree>
    <p:extLst>
      <p:ext uri="{BB962C8B-B14F-4D97-AF65-F5344CB8AC3E}">
        <p14:creationId xmlns:p14="http://schemas.microsoft.com/office/powerpoint/2010/main" val="3004582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E90CFF0-41D4-4B6F-BCB1-CAA2135931FA}"/>
              </a:ext>
            </a:extLst>
          </p:cNvPr>
          <p:cNvSpPr/>
          <p:nvPr/>
        </p:nvSpPr>
        <p:spPr>
          <a:xfrm>
            <a:off x="1067083" y="4828922"/>
            <a:ext cx="7009830" cy="1938992"/>
          </a:xfrm>
          <a:prstGeom prst="rect">
            <a:avLst/>
          </a:prstGeom>
        </p:spPr>
        <p:txBody>
          <a:bodyPr wrap="square">
            <a:spAutoFit/>
          </a:bodyPr>
          <a:lstStyle/>
          <a:p>
            <a:pPr lvl="0">
              <a:spcAft>
                <a:spcPts val="0"/>
              </a:spcAft>
            </a:pPr>
            <a:r>
              <a:rPr lang="en-NZ" sz="2000" b="1" dirty="0">
                <a:latin typeface="+mn-lt"/>
                <a:ea typeface="Calibri" panose="020F0502020204030204" pitchFamily="34" charset="0"/>
                <a:cs typeface="Times New Roman" panose="02020603050405020304" pitchFamily="18" charset="0"/>
              </a:rPr>
              <a:t>Not every pine tree is worth harvesting</a:t>
            </a:r>
            <a:r>
              <a:rPr lang="en-NZ" sz="2000" dirty="0">
                <a:latin typeface="+mn-lt"/>
                <a:ea typeface="Calibri" panose="020F0502020204030204" pitchFamily="34" charset="0"/>
                <a:cs typeface="Times New Roman" panose="02020603050405020304" pitchFamily="18" charset="0"/>
              </a:rPr>
              <a:t>; some have more value standing live (in interim), or standing dead (poisoned):</a:t>
            </a:r>
          </a:p>
          <a:p>
            <a:pPr marL="342900" lvl="0" indent="-342900">
              <a:spcAft>
                <a:spcPts val="0"/>
              </a:spcAft>
              <a:buFont typeface="Arial" panose="020B0604020202020204" pitchFamily="34" charset="0"/>
              <a:buChar char="•"/>
            </a:pPr>
            <a:r>
              <a:rPr lang="en-NZ" sz="2000" dirty="0">
                <a:latin typeface="+mn-lt"/>
                <a:ea typeface="Calibri" panose="020F0502020204030204" pitchFamily="34" charset="0"/>
                <a:cs typeface="Times New Roman" panose="02020603050405020304" pitchFamily="18" charset="0"/>
              </a:rPr>
              <a:t>a</a:t>
            </a:r>
            <a:r>
              <a:rPr lang="en-NZ" sz="2000" dirty="0">
                <a:effectLst/>
                <a:latin typeface="+mn-lt"/>
                <a:ea typeface="Calibri" panose="020F0502020204030204" pitchFamily="34" charset="0"/>
                <a:cs typeface="Times New Roman" panose="02020603050405020304" pitchFamily="18" charset="0"/>
              </a:rPr>
              <a:t>s buffers and soil stabilisers (steep slopes, near water, Separation Point granites, NES-PF ‘red erosion zones’)</a:t>
            </a:r>
          </a:p>
          <a:p>
            <a:pPr marL="342900" lvl="0" indent="-342900">
              <a:spcAft>
                <a:spcPts val="0"/>
              </a:spcAft>
              <a:buFont typeface="Arial" panose="020B0604020202020204" pitchFamily="34" charset="0"/>
              <a:buChar char="•"/>
            </a:pPr>
            <a:r>
              <a:rPr lang="en-NZ" sz="2000" dirty="0">
                <a:effectLst/>
                <a:latin typeface="+mn-lt"/>
                <a:ea typeface="Calibri" panose="020F0502020204030204" pitchFamily="34" charset="0"/>
                <a:cs typeface="Times New Roman" panose="02020603050405020304" pitchFamily="18" charset="0"/>
              </a:rPr>
              <a:t>low-disturbance corridors (bats, small insectivores)</a:t>
            </a:r>
          </a:p>
          <a:p>
            <a:pPr marL="342900" lvl="0" indent="-342900">
              <a:spcAft>
                <a:spcPts val="0"/>
              </a:spcAft>
              <a:buFont typeface="Arial" panose="020B0604020202020204" pitchFamily="34" charset="0"/>
              <a:buChar char="•"/>
            </a:pPr>
            <a:r>
              <a:rPr lang="en-NZ" sz="2000" dirty="0">
                <a:latin typeface="+mn-lt"/>
                <a:ea typeface="Calibri" panose="020F0502020204030204" pitchFamily="34" charset="0"/>
                <a:cs typeface="Times New Roman" panose="02020603050405020304" pitchFamily="18" charset="0"/>
              </a:rPr>
              <a:t>as habitat (snags, epiphytes, native understorey), karst</a:t>
            </a:r>
            <a:endParaRPr lang="en-NZ" sz="2000" dirty="0">
              <a:effectLst/>
              <a:latin typeface="+mn-lt"/>
              <a:ea typeface="Calibri" panose="020F0502020204030204" pitchFamily="34"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xmlns="" id="{193A137B-E8A6-4281-920E-C93DABCBD7EB}"/>
              </a:ext>
            </a:extLst>
          </p:cNvPr>
          <p:cNvSpPr txBox="1">
            <a:spLocks/>
          </p:cNvSpPr>
          <p:nvPr/>
        </p:nvSpPr>
        <p:spPr>
          <a:xfrm>
            <a:off x="281310" y="339781"/>
            <a:ext cx="8581380" cy="640947"/>
          </a:xfrm>
          <a:prstGeom prst="rect">
            <a:avLst/>
          </a:prstGeom>
        </p:spPr>
        <p:txBody>
          <a:bodyPr vert="horz" lIns="91440" tIns="45720" rIns="91440" bIns="45720" rtlCol="0">
            <a:noAutofit/>
          </a:bodyPr>
          <a:lstStyle>
            <a:lvl1pPr marL="0" indent="0" algn="l" defTabSz="457200" rtl="0" eaLnBrk="1" latinLnBrk="0" hangingPunct="1">
              <a:lnSpc>
                <a:spcPts val="2680"/>
              </a:lnSpc>
              <a:spcBef>
                <a:spcPct val="20000"/>
              </a:spcBef>
              <a:buFont typeface="Arial"/>
              <a:buNone/>
              <a:defRPr sz="2200" kern="1200">
                <a:solidFill>
                  <a:schemeClr val="tx1"/>
                </a:solidFill>
                <a:latin typeface="+mn-lt"/>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fontAlgn="auto">
              <a:spcAft>
                <a:spcPts val="0"/>
              </a:spcAft>
            </a:pPr>
            <a:r>
              <a:rPr lang="en-NZ" sz="2800" b="1" dirty="0"/>
              <a:t>Principle 2</a:t>
            </a:r>
          </a:p>
        </p:txBody>
      </p:sp>
      <p:pic>
        <p:nvPicPr>
          <p:cNvPr id="6" name="Picture 5">
            <a:extLst>
              <a:ext uri="{FF2B5EF4-FFF2-40B4-BE49-F238E27FC236}">
                <a16:creationId xmlns:a16="http://schemas.microsoft.com/office/drawing/2014/main" xmlns="" id="{7C81E519-FB6A-40F0-A80D-CA13E19CB46D}"/>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589717" y="980728"/>
            <a:ext cx="7964566" cy="36677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58693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xmlns="" id="{193A137B-E8A6-4281-920E-C93DABCBD7EB}"/>
              </a:ext>
            </a:extLst>
          </p:cNvPr>
          <p:cNvSpPr txBox="1">
            <a:spLocks/>
          </p:cNvSpPr>
          <p:nvPr/>
        </p:nvSpPr>
        <p:spPr>
          <a:xfrm>
            <a:off x="281310" y="339781"/>
            <a:ext cx="8581380" cy="640947"/>
          </a:xfrm>
          <a:prstGeom prst="rect">
            <a:avLst/>
          </a:prstGeom>
        </p:spPr>
        <p:txBody>
          <a:bodyPr vert="horz" lIns="91440" tIns="45720" rIns="91440" bIns="45720" rtlCol="0">
            <a:noAutofit/>
          </a:bodyPr>
          <a:lstStyle>
            <a:lvl1pPr marL="0" indent="0" algn="l" defTabSz="457200" rtl="0" eaLnBrk="1" latinLnBrk="0" hangingPunct="1">
              <a:lnSpc>
                <a:spcPts val="2680"/>
              </a:lnSpc>
              <a:spcBef>
                <a:spcPct val="20000"/>
              </a:spcBef>
              <a:buFont typeface="Arial"/>
              <a:buNone/>
              <a:defRPr sz="2200" kern="1200">
                <a:solidFill>
                  <a:schemeClr val="tx1"/>
                </a:solidFill>
                <a:latin typeface="+mn-lt"/>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fontAlgn="auto">
              <a:spcAft>
                <a:spcPts val="0"/>
              </a:spcAft>
            </a:pPr>
            <a:r>
              <a:rPr lang="en-NZ" sz="2800" b="1" dirty="0"/>
              <a:t>Principle 3</a:t>
            </a:r>
          </a:p>
        </p:txBody>
      </p:sp>
      <p:sp>
        <p:nvSpPr>
          <p:cNvPr id="4" name="Rectangle 3">
            <a:extLst>
              <a:ext uri="{FF2B5EF4-FFF2-40B4-BE49-F238E27FC236}">
                <a16:creationId xmlns:a16="http://schemas.microsoft.com/office/drawing/2014/main" xmlns="" id="{607BFFB3-A26A-4EBC-A741-5CDB08107A4F}"/>
              </a:ext>
            </a:extLst>
          </p:cNvPr>
          <p:cNvSpPr/>
          <p:nvPr/>
        </p:nvSpPr>
        <p:spPr>
          <a:xfrm>
            <a:off x="683568" y="4581128"/>
            <a:ext cx="8295152" cy="1323439"/>
          </a:xfrm>
          <a:prstGeom prst="rect">
            <a:avLst/>
          </a:prstGeom>
        </p:spPr>
        <p:txBody>
          <a:bodyPr wrap="square">
            <a:spAutoFit/>
          </a:bodyPr>
          <a:lstStyle/>
          <a:p>
            <a:pPr>
              <a:spcAft>
                <a:spcPts val="0"/>
              </a:spcAft>
            </a:pPr>
            <a:r>
              <a:rPr lang="en-NZ" sz="2000" b="1" dirty="0">
                <a:latin typeface="Arial" panose="020B0604020202020204" pitchFamily="34" charset="0"/>
                <a:ea typeface="Calibri" panose="020F0502020204030204" pitchFamily="34" charset="0"/>
                <a:cs typeface="Arial" panose="020B0604020202020204" pitchFamily="34" charset="0"/>
              </a:rPr>
              <a:t>Focus on easy wins</a:t>
            </a:r>
            <a:r>
              <a:rPr lang="en-NZ" sz="2000" dirty="0">
                <a:latin typeface="Arial" panose="020B0604020202020204" pitchFamily="34" charset="0"/>
                <a:ea typeface="Calibri" panose="020F0502020204030204" pitchFamily="34" charset="0"/>
                <a:cs typeface="Arial" panose="020B0604020202020204" pitchFamily="34" charset="0"/>
              </a:rPr>
              <a:t>. Weeds are soul destroying; prevent new weeds entering on logging equipment, stop spread of existing weeds (</a:t>
            </a:r>
            <a:r>
              <a:rPr lang="en-NZ" sz="2000" dirty="0" err="1">
                <a:latin typeface="Arial" panose="020B0604020202020204" pitchFamily="34" charset="0"/>
                <a:ea typeface="Calibri" panose="020F0502020204030204" pitchFamily="34" charset="0"/>
                <a:cs typeface="Arial" panose="020B0604020202020204" pitchFamily="34" charset="0"/>
              </a:rPr>
              <a:t>espec</a:t>
            </a:r>
            <a:r>
              <a:rPr lang="en-NZ" sz="2000" dirty="0">
                <a:latin typeface="Arial" panose="020B0604020202020204" pitchFamily="34" charset="0"/>
                <a:ea typeface="Calibri" panose="020F0502020204030204" pitchFamily="34" charset="0"/>
                <a:cs typeface="Arial" panose="020B0604020202020204" pitchFamily="34" charset="0"/>
              </a:rPr>
              <a:t>. road construction), use weed prevention strategies (over-sowing, pre-emptive removal)</a:t>
            </a:r>
          </a:p>
        </p:txBody>
      </p:sp>
      <p:pic>
        <p:nvPicPr>
          <p:cNvPr id="7" name="Picture 6">
            <a:extLst>
              <a:ext uri="{FF2B5EF4-FFF2-40B4-BE49-F238E27FC236}">
                <a16:creationId xmlns:a16="http://schemas.microsoft.com/office/drawing/2014/main" xmlns="" id="{E989B546-2B15-4F6B-89BE-06BA3638E148}"/>
              </a:ext>
            </a:extLst>
          </p:cNvPr>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467544" y="980728"/>
            <a:ext cx="8395146" cy="3168352"/>
          </a:xfrm>
          <a:prstGeom prst="rect">
            <a:avLst/>
          </a:prstGeom>
          <a:noFill/>
          <a:ln>
            <a:noFill/>
          </a:ln>
        </p:spPr>
      </p:pic>
    </p:spTree>
    <p:extLst>
      <p:ext uri="{BB962C8B-B14F-4D97-AF65-F5344CB8AC3E}">
        <p14:creationId xmlns:p14="http://schemas.microsoft.com/office/powerpoint/2010/main" val="3364989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E90CFF0-41D4-4B6F-BCB1-CAA2135931FA}"/>
              </a:ext>
            </a:extLst>
          </p:cNvPr>
          <p:cNvSpPr/>
          <p:nvPr/>
        </p:nvSpPr>
        <p:spPr>
          <a:xfrm>
            <a:off x="611560" y="1382286"/>
            <a:ext cx="5184576" cy="4401205"/>
          </a:xfrm>
          <a:prstGeom prst="rect">
            <a:avLst/>
          </a:prstGeom>
        </p:spPr>
        <p:txBody>
          <a:bodyPr wrap="square">
            <a:spAutoFit/>
          </a:bodyPr>
          <a:lstStyle/>
          <a:p>
            <a:pPr lvl="0">
              <a:spcAft>
                <a:spcPts val="0"/>
              </a:spcAft>
            </a:pPr>
            <a:r>
              <a:rPr lang="en-NZ" sz="2000" b="1" dirty="0">
                <a:effectLst/>
                <a:latin typeface="+mn-lt"/>
                <a:ea typeface="Calibri" panose="020F0502020204030204" pitchFamily="34" charset="0"/>
                <a:cs typeface="Times New Roman" panose="02020603050405020304" pitchFamily="18" charset="0"/>
              </a:rPr>
              <a:t>Use wood waste to help native regeneration (and falcons?)</a:t>
            </a:r>
          </a:p>
          <a:p>
            <a:pPr lvl="0">
              <a:spcAft>
                <a:spcPts val="0"/>
              </a:spcAft>
            </a:pPr>
            <a:endParaRPr lang="en-NZ" sz="2000" dirty="0">
              <a:latin typeface="+mn-lt"/>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pPr>
            <a:r>
              <a:rPr lang="en-NZ" sz="2000" dirty="0">
                <a:effectLst/>
                <a:latin typeface="+mn-lt"/>
                <a:ea typeface="Calibri" panose="020F0502020204030204" pitchFamily="34" charset="0"/>
                <a:cs typeface="Times New Roman" panose="02020603050405020304" pitchFamily="18" charset="0"/>
              </a:rPr>
              <a:t>Delimb across the site to leave slash that protects soil </a:t>
            </a:r>
          </a:p>
          <a:p>
            <a:pPr marL="342900" lvl="0" indent="-342900">
              <a:spcAft>
                <a:spcPts val="0"/>
              </a:spcAft>
              <a:buFont typeface="Arial" panose="020B0604020202020204" pitchFamily="34" charset="0"/>
              <a:buChar char="•"/>
            </a:pPr>
            <a:r>
              <a:rPr lang="en-NZ" sz="2000" dirty="0">
                <a:effectLst/>
                <a:latin typeface="+mn-lt"/>
                <a:ea typeface="Calibri" panose="020F0502020204030204" pitchFamily="34" charset="0"/>
                <a:cs typeface="Times New Roman" panose="02020603050405020304" pitchFamily="18" charset="0"/>
              </a:rPr>
              <a:t>If residual wood volumes impede access, use narrow, taller windrows (away from flood zones) = great valu</a:t>
            </a:r>
            <a:r>
              <a:rPr lang="en-NZ" sz="2000" dirty="0">
                <a:latin typeface="+mn-lt"/>
                <a:ea typeface="Calibri" panose="020F0502020204030204" pitchFamily="34" charset="0"/>
                <a:cs typeface="Times New Roman" panose="02020603050405020304" pitchFamily="18" charset="0"/>
              </a:rPr>
              <a:t>e for insectivore birds</a:t>
            </a:r>
            <a:endParaRPr lang="en-NZ" sz="2000" dirty="0">
              <a:effectLst/>
              <a:latin typeface="+mn-lt"/>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pPr>
            <a:r>
              <a:rPr lang="en-NZ" sz="2000" dirty="0">
                <a:latin typeface="+mn-lt"/>
                <a:ea typeface="Calibri" panose="020F0502020204030204" pitchFamily="34" charset="0"/>
                <a:cs typeface="Times New Roman" panose="02020603050405020304" pitchFamily="18" charset="0"/>
              </a:rPr>
              <a:t>Leave tall stumps standing </a:t>
            </a:r>
          </a:p>
          <a:p>
            <a:pPr marL="342900" lvl="0" indent="-342900">
              <a:spcAft>
                <a:spcPts val="0"/>
              </a:spcAft>
              <a:buFont typeface="Arial" panose="020B0604020202020204" pitchFamily="34" charset="0"/>
              <a:buChar char="•"/>
            </a:pPr>
            <a:r>
              <a:rPr lang="en-NZ" sz="2000" dirty="0">
                <a:effectLst/>
                <a:latin typeface="+mn-lt"/>
                <a:ea typeface="Calibri" panose="020F0502020204030204" pitchFamily="34" charset="0"/>
                <a:cs typeface="Times New Roman" panose="02020603050405020304" pitchFamily="18" charset="0"/>
              </a:rPr>
              <a:t>In dry areas, push stumps over </a:t>
            </a:r>
            <a:r>
              <a:rPr lang="en-NZ" sz="2000" dirty="0">
                <a:latin typeface="+mn-lt"/>
                <a:ea typeface="Calibri" panose="020F0502020204030204" pitchFamily="34" charset="0"/>
                <a:cs typeface="Times New Roman" panose="02020603050405020304" pitchFamily="18" charset="0"/>
              </a:rPr>
              <a:t>to create protected micro-sites</a:t>
            </a:r>
          </a:p>
          <a:p>
            <a:pPr marL="342900" lvl="0" indent="-342900">
              <a:spcAft>
                <a:spcPts val="0"/>
              </a:spcAft>
              <a:buFont typeface="Arial" panose="020B0604020202020204" pitchFamily="34" charset="0"/>
              <a:buChar char="•"/>
            </a:pPr>
            <a:r>
              <a:rPr lang="en-NZ" sz="2000" dirty="0">
                <a:effectLst/>
                <a:latin typeface="+mn-lt"/>
                <a:ea typeface="Calibri" panose="020F0502020204030204" pitchFamily="34" charset="0"/>
                <a:cs typeface="Times New Roman" panose="02020603050405020304" pitchFamily="18" charset="0"/>
              </a:rPr>
              <a:t>Use to physically protect palatable plants (</a:t>
            </a:r>
            <a:r>
              <a:rPr lang="en-NZ" sz="2000" dirty="0" err="1">
                <a:effectLst/>
                <a:latin typeface="+mn-lt"/>
                <a:ea typeface="Calibri" panose="020F0502020204030204" pitchFamily="34" charset="0"/>
                <a:cs typeface="Times New Roman" panose="02020603050405020304" pitchFamily="18" charset="0"/>
              </a:rPr>
              <a:t>fivefinger</a:t>
            </a:r>
            <a:r>
              <a:rPr lang="en-NZ" sz="2000" dirty="0">
                <a:effectLst/>
                <a:latin typeface="+mn-lt"/>
                <a:ea typeface="Calibri" panose="020F0502020204030204" pitchFamily="34" charset="0"/>
                <a:cs typeface="Times New Roman" panose="02020603050405020304" pitchFamily="18" charset="0"/>
              </a:rPr>
              <a:t>, largeleaf </a:t>
            </a:r>
            <a:r>
              <a:rPr lang="en-NZ" sz="2000" dirty="0" err="1">
                <a:effectLst/>
                <a:latin typeface="+mn-lt"/>
                <a:ea typeface="Calibri" panose="020F0502020204030204" pitchFamily="34" charset="0"/>
                <a:cs typeface="Times New Roman" panose="02020603050405020304" pitchFamily="18" charset="0"/>
              </a:rPr>
              <a:t>coprosma</a:t>
            </a:r>
            <a:r>
              <a:rPr lang="en-NZ" sz="2000" dirty="0">
                <a:effectLst/>
                <a:latin typeface="+mn-lt"/>
                <a:ea typeface="Calibri" panose="020F0502020204030204" pitchFamily="34" charset="0"/>
                <a:cs typeface="Times New Roman" panose="02020603050405020304" pitchFamily="18" charset="0"/>
              </a:rPr>
              <a:t>)</a:t>
            </a:r>
          </a:p>
        </p:txBody>
      </p:sp>
      <p:sp>
        <p:nvSpPr>
          <p:cNvPr id="8" name="Content Placeholder 2">
            <a:extLst>
              <a:ext uri="{FF2B5EF4-FFF2-40B4-BE49-F238E27FC236}">
                <a16:creationId xmlns:a16="http://schemas.microsoft.com/office/drawing/2014/main" xmlns="" id="{193A137B-E8A6-4281-920E-C93DABCBD7EB}"/>
              </a:ext>
            </a:extLst>
          </p:cNvPr>
          <p:cNvSpPr txBox="1">
            <a:spLocks/>
          </p:cNvSpPr>
          <p:nvPr/>
        </p:nvSpPr>
        <p:spPr>
          <a:xfrm>
            <a:off x="281310" y="339781"/>
            <a:ext cx="8581380" cy="640947"/>
          </a:xfrm>
          <a:prstGeom prst="rect">
            <a:avLst/>
          </a:prstGeom>
        </p:spPr>
        <p:txBody>
          <a:bodyPr vert="horz" lIns="91440" tIns="45720" rIns="91440" bIns="45720" rtlCol="0">
            <a:noAutofit/>
          </a:bodyPr>
          <a:lstStyle>
            <a:lvl1pPr marL="0" indent="0" algn="l" defTabSz="457200" rtl="0" eaLnBrk="1" latinLnBrk="0" hangingPunct="1">
              <a:lnSpc>
                <a:spcPts val="2680"/>
              </a:lnSpc>
              <a:spcBef>
                <a:spcPct val="20000"/>
              </a:spcBef>
              <a:buFont typeface="Arial"/>
              <a:buNone/>
              <a:defRPr sz="2200" kern="1200">
                <a:solidFill>
                  <a:schemeClr val="tx1"/>
                </a:solidFill>
                <a:latin typeface="+mn-lt"/>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fontAlgn="auto">
              <a:spcAft>
                <a:spcPts val="0"/>
              </a:spcAft>
            </a:pPr>
            <a:r>
              <a:rPr lang="en-NZ" sz="2800" b="1" dirty="0"/>
              <a:t>Principle 4</a:t>
            </a:r>
          </a:p>
        </p:txBody>
      </p:sp>
      <p:pic>
        <p:nvPicPr>
          <p:cNvPr id="5" name="Picture 4">
            <a:extLst>
              <a:ext uri="{FF2B5EF4-FFF2-40B4-BE49-F238E27FC236}">
                <a16:creationId xmlns:a16="http://schemas.microsoft.com/office/drawing/2014/main" xmlns="" id="{E1019EEE-6456-48EC-99FE-DB653366B83E}"/>
              </a:ext>
            </a:extLst>
          </p:cNvPr>
          <p:cNvPicPr/>
          <p:nvPr/>
        </p:nvPicPr>
        <p:blipFill rotWithShape="1">
          <a:blip r:embed="rId3" cstate="email">
            <a:extLst>
              <a:ext uri="{28A0092B-C50C-407E-A947-70E740481C1C}">
                <a14:useLocalDpi xmlns:a14="http://schemas.microsoft.com/office/drawing/2010/main"/>
              </a:ext>
            </a:extLst>
          </a:blip>
          <a:srcRect b="-2"/>
          <a:stretch/>
        </p:blipFill>
        <p:spPr bwMode="auto">
          <a:xfrm>
            <a:off x="5940151" y="1399996"/>
            <a:ext cx="3074131" cy="40934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45467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E90CFF0-41D4-4B6F-BCB1-CAA2135931FA}"/>
              </a:ext>
            </a:extLst>
          </p:cNvPr>
          <p:cNvSpPr/>
          <p:nvPr/>
        </p:nvSpPr>
        <p:spPr>
          <a:xfrm>
            <a:off x="543040" y="4005064"/>
            <a:ext cx="8057920" cy="2246769"/>
          </a:xfrm>
          <a:prstGeom prst="rect">
            <a:avLst/>
          </a:prstGeom>
        </p:spPr>
        <p:txBody>
          <a:bodyPr wrap="square">
            <a:spAutoFit/>
          </a:bodyPr>
          <a:lstStyle/>
          <a:p>
            <a:pPr lvl="0">
              <a:spcAft>
                <a:spcPts val="0"/>
              </a:spcAft>
            </a:pPr>
            <a:r>
              <a:rPr lang="en-NZ" sz="2000" b="1" dirty="0">
                <a:effectLst/>
                <a:latin typeface="+mn-lt"/>
                <a:ea typeface="Calibri" panose="020F0502020204030204" pitchFamily="34" charset="0"/>
                <a:cs typeface="Times New Roman" panose="02020603050405020304" pitchFamily="18" charset="0"/>
              </a:rPr>
              <a:t>Stack benefits for land owner and Councils/co-funders</a:t>
            </a:r>
            <a:r>
              <a:rPr lang="en-NZ" sz="2000" dirty="0">
                <a:effectLst/>
                <a:latin typeface="+mn-lt"/>
                <a:ea typeface="Calibri" panose="020F0502020204030204" pitchFamily="34" charset="0"/>
                <a:cs typeface="Times New Roman" panose="02020603050405020304" pitchFamily="18" charset="0"/>
              </a:rPr>
              <a:t>.</a:t>
            </a:r>
          </a:p>
          <a:p>
            <a:pPr marL="342900" lvl="0" indent="-342900">
              <a:spcAft>
                <a:spcPts val="0"/>
              </a:spcAft>
              <a:buFont typeface="Arial" panose="020B0604020202020204" pitchFamily="34" charset="0"/>
              <a:buChar char="•"/>
            </a:pPr>
            <a:r>
              <a:rPr lang="en-NZ" sz="2000" dirty="0">
                <a:effectLst/>
                <a:latin typeface="+mn-lt"/>
                <a:ea typeface="Calibri" panose="020F0502020204030204" pitchFamily="34" charset="0"/>
                <a:cs typeface="Times New Roman" panose="02020603050405020304" pitchFamily="18" charset="0"/>
              </a:rPr>
              <a:t>Fire breaks, fire-fighting ponds, aesthetics, shelter</a:t>
            </a:r>
          </a:p>
          <a:p>
            <a:pPr marL="342900" lvl="0" indent="-342900">
              <a:spcAft>
                <a:spcPts val="0"/>
              </a:spcAft>
              <a:buFont typeface="Arial" panose="020B0604020202020204" pitchFamily="34" charset="0"/>
              <a:buChar char="•"/>
            </a:pPr>
            <a:r>
              <a:rPr lang="en-NZ" sz="2000" dirty="0">
                <a:effectLst/>
                <a:latin typeface="+mn-lt"/>
                <a:ea typeface="Calibri" panose="020F0502020204030204" pitchFamily="34" charset="0"/>
                <a:cs typeface="Times New Roman" panose="02020603050405020304" pitchFamily="18" charset="0"/>
              </a:rPr>
              <a:t>Seek ways to trigger, or bring in, council </a:t>
            </a:r>
            <a:r>
              <a:rPr lang="en-NZ" sz="2000" dirty="0">
                <a:latin typeface="+mn-lt"/>
                <a:ea typeface="Calibri" panose="020F0502020204030204" pitchFamily="34" charset="0"/>
                <a:cs typeface="Times New Roman" panose="02020603050405020304" pitchFamily="18" charset="0"/>
              </a:rPr>
              <a:t>co-</a:t>
            </a:r>
            <a:r>
              <a:rPr lang="en-NZ" sz="2000" dirty="0">
                <a:effectLst/>
                <a:latin typeface="+mn-lt"/>
                <a:ea typeface="Calibri" panose="020F0502020204030204" pitchFamily="34" charset="0"/>
                <a:cs typeface="Times New Roman" panose="02020603050405020304" pitchFamily="18" charset="0"/>
              </a:rPr>
              <a:t>funding (e.g., riparian, wetlands, buffering or reconnecting adjacent remnants; grey scrub or forest)</a:t>
            </a:r>
            <a:endParaRPr lang="en-NZ" sz="2000" dirty="0">
              <a:latin typeface="+mn-lt"/>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pPr>
            <a:r>
              <a:rPr lang="en-NZ" sz="2000" dirty="0">
                <a:effectLst/>
                <a:latin typeface="+mn-lt"/>
                <a:ea typeface="Calibri" panose="020F0502020204030204" pitchFamily="34" charset="0"/>
                <a:cs typeface="Times New Roman" panose="02020603050405020304" pitchFamily="18" charset="0"/>
              </a:rPr>
              <a:t>Identify one-off </a:t>
            </a:r>
            <a:r>
              <a:rPr lang="en-NZ" sz="2000" dirty="0">
                <a:latin typeface="+mn-lt"/>
                <a:ea typeface="Calibri" panose="020F0502020204030204" pitchFamily="34" charset="0"/>
                <a:cs typeface="Times New Roman" panose="02020603050405020304" pitchFamily="18" charset="0"/>
              </a:rPr>
              <a:t>opportunities to ‘clip on’ or ‘piggy-back’ biodiversity benefits</a:t>
            </a:r>
            <a:endParaRPr lang="en-NZ" sz="2000" dirty="0">
              <a:effectLst/>
              <a:latin typeface="+mn-lt"/>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xmlns="" id="{C7D6F516-5F69-4767-8439-EF2675C611BC}"/>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4362121" y="999742"/>
            <a:ext cx="4251960" cy="2835607"/>
          </a:xfrm>
          <a:prstGeom prst="rect">
            <a:avLst/>
          </a:prstGeom>
          <a:noFill/>
          <a:ln>
            <a:noFill/>
          </a:ln>
        </p:spPr>
      </p:pic>
      <p:pic>
        <p:nvPicPr>
          <p:cNvPr id="7" name="Picture 6">
            <a:extLst>
              <a:ext uri="{FF2B5EF4-FFF2-40B4-BE49-F238E27FC236}">
                <a16:creationId xmlns:a16="http://schemas.microsoft.com/office/drawing/2014/main" xmlns="" id="{4F8E6AF7-84DE-4559-895C-086B980ABD04}"/>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899592" y="999742"/>
            <a:ext cx="3279516" cy="2835607"/>
          </a:xfrm>
          <a:prstGeom prst="rect">
            <a:avLst/>
          </a:prstGeom>
          <a:noFill/>
          <a:ln>
            <a:noFill/>
          </a:ln>
        </p:spPr>
      </p:pic>
      <p:sp>
        <p:nvSpPr>
          <p:cNvPr id="8" name="Content Placeholder 2">
            <a:extLst>
              <a:ext uri="{FF2B5EF4-FFF2-40B4-BE49-F238E27FC236}">
                <a16:creationId xmlns:a16="http://schemas.microsoft.com/office/drawing/2014/main" xmlns="" id="{3B2713ED-CE59-4FB5-BF8D-808F475995E1}"/>
              </a:ext>
            </a:extLst>
          </p:cNvPr>
          <p:cNvSpPr txBox="1">
            <a:spLocks/>
          </p:cNvSpPr>
          <p:nvPr/>
        </p:nvSpPr>
        <p:spPr>
          <a:xfrm>
            <a:off x="281310" y="339781"/>
            <a:ext cx="8581380" cy="640947"/>
          </a:xfrm>
          <a:prstGeom prst="rect">
            <a:avLst/>
          </a:prstGeom>
        </p:spPr>
        <p:txBody>
          <a:bodyPr vert="horz" lIns="91440" tIns="45720" rIns="91440" bIns="45720" rtlCol="0">
            <a:noAutofit/>
          </a:bodyPr>
          <a:lstStyle>
            <a:lvl1pPr marL="0" indent="0" algn="l" defTabSz="457200" rtl="0" eaLnBrk="1" latinLnBrk="0" hangingPunct="1">
              <a:lnSpc>
                <a:spcPts val="2680"/>
              </a:lnSpc>
              <a:spcBef>
                <a:spcPct val="20000"/>
              </a:spcBef>
              <a:buFont typeface="Arial"/>
              <a:buNone/>
              <a:defRPr sz="2200" kern="1200">
                <a:solidFill>
                  <a:schemeClr val="tx1"/>
                </a:solidFill>
                <a:latin typeface="+mn-lt"/>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fontAlgn="auto">
              <a:spcAft>
                <a:spcPts val="0"/>
              </a:spcAft>
            </a:pPr>
            <a:r>
              <a:rPr lang="en-NZ" sz="2800" b="1" dirty="0"/>
              <a:t>Principle 5</a:t>
            </a:r>
          </a:p>
        </p:txBody>
      </p:sp>
    </p:spTree>
    <p:extLst>
      <p:ext uri="{BB962C8B-B14F-4D97-AF65-F5344CB8AC3E}">
        <p14:creationId xmlns:p14="http://schemas.microsoft.com/office/powerpoint/2010/main" val="3105393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E90CFF0-41D4-4B6F-BCB1-CAA2135931FA}"/>
              </a:ext>
            </a:extLst>
          </p:cNvPr>
          <p:cNvSpPr/>
          <p:nvPr/>
        </p:nvSpPr>
        <p:spPr>
          <a:xfrm>
            <a:off x="683568" y="1044034"/>
            <a:ext cx="6264696" cy="4955203"/>
          </a:xfrm>
          <a:prstGeom prst="rect">
            <a:avLst/>
          </a:prstGeom>
        </p:spPr>
        <p:txBody>
          <a:bodyPr wrap="square">
            <a:spAutoFit/>
          </a:bodyPr>
          <a:lstStyle/>
          <a:p>
            <a:pPr marL="342900" indent="-342900">
              <a:spcAft>
                <a:spcPts val="0"/>
              </a:spcAft>
              <a:buAutoNum type="arabicPeriod"/>
            </a:pPr>
            <a:r>
              <a:rPr lang="en-NZ" sz="2000" dirty="0">
                <a:latin typeface="+mn-lt"/>
              </a:rPr>
              <a:t>No regrets. Identify and retain residual biodiversity. Protect it to avoid inadvertent harm.</a:t>
            </a:r>
          </a:p>
          <a:p>
            <a:pPr marL="342900" indent="-342900">
              <a:spcAft>
                <a:spcPts val="0"/>
              </a:spcAft>
              <a:buAutoNum type="arabicPeriod"/>
            </a:pPr>
            <a:endParaRPr lang="en-NZ" sz="2000" dirty="0">
              <a:latin typeface="+mn-lt"/>
            </a:endParaRPr>
          </a:p>
          <a:p>
            <a:pPr marL="342900" indent="-342900">
              <a:spcAft>
                <a:spcPts val="0"/>
              </a:spcAft>
              <a:buAutoNum type="arabicPeriod"/>
            </a:pPr>
            <a:r>
              <a:rPr lang="en-NZ" sz="2000" dirty="0">
                <a:latin typeface="+mn-lt"/>
              </a:rPr>
              <a:t>Predict natural regeneration (weeds &amp; native). Native regeneration retains local genetics. </a:t>
            </a:r>
          </a:p>
          <a:p>
            <a:pPr marL="342900" indent="-342900">
              <a:spcAft>
                <a:spcPts val="0"/>
              </a:spcAft>
              <a:buAutoNum type="arabicPeriod"/>
            </a:pPr>
            <a:endParaRPr lang="en-NZ" sz="2000" dirty="0">
              <a:latin typeface="+mn-lt"/>
            </a:endParaRPr>
          </a:p>
          <a:p>
            <a:pPr marL="342900" indent="-342900">
              <a:spcAft>
                <a:spcPts val="0"/>
              </a:spcAft>
              <a:buAutoNum type="arabicPeriod"/>
            </a:pPr>
            <a:r>
              <a:rPr lang="en-NZ" sz="2000" dirty="0">
                <a:latin typeface="+mn-lt"/>
              </a:rPr>
              <a:t>Rebuild and reconnect spatially, temporally (year-round food). Break pest connections.</a:t>
            </a:r>
          </a:p>
          <a:p>
            <a:pPr marL="342900" indent="-342900">
              <a:spcAft>
                <a:spcPts val="0"/>
              </a:spcAft>
              <a:buAutoNum type="arabicPeriod" startAt="4"/>
            </a:pPr>
            <a:endParaRPr lang="en-NZ" sz="2000" dirty="0">
              <a:latin typeface="+mn-lt"/>
            </a:endParaRPr>
          </a:p>
          <a:p>
            <a:pPr marL="342900" indent="-342900">
              <a:spcAft>
                <a:spcPts val="0"/>
              </a:spcAft>
              <a:buAutoNum type="arabicPeriod" startAt="4"/>
            </a:pPr>
            <a:r>
              <a:rPr lang="en-NZ" sz="2000" dirty="0">
                <a:latin typeface="+mn-lt"/>
              </a:rPr>
              <a:t>Stack benefits and minimise total costs</a:t>
            </a:r>
          </a:p>
          <a:p>
            <a:pPr marL="342900" indent="-342900">
              <a:spcAft>
                <a:spcPts val="0"/>
              </a:spcAft>
              <a:buAutoNum type="arabicPeriod" startAt="4"/>
            </a:pPr>
            <a:endParaRPr lang="en-NZ" sz="2000" dirty="0">
              <a:latin typeface="+mn-lt"/>
            </a:endParaRPr>
          </a:p>
          <a:p>
            <a:pPr marL="342900" indent="-342900">
              <a:spcAft>
                <a:spcPts val="0"/>
              </a:spcAft>
              <a:buAutoNum type="arabicPeriod" startAt="4"/>
            </a:pPr>
            <a:r>
              <a:rPr lang="en-NZ" sz="2000" dirty="0">
                <a:latin typeface="+mn-lt"/>
              </a:rPr>
              <a:t>Explain your vision with roading and forest harvesting contractor (and sprayer), and incentivise. </a:t>
            </a:r>
            <a:r>
              <a:rPr lang="en-NZ" sz="2000" i="1" dirty="0">
                <a:latin typeface="+mn-lt"/>
              </a:rPr>
              <a:t>Don’t entrench the minimum</a:t>
            </a:r>
          </a:p>
          <a:p>
            <a:pPr lvl="0">
              <a:spcAft>
                <a:spcPts val="0"/>
              </a:spcAft>
            </a:pPr>
            <a:endParaRPr lang="en-NZ"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endParaRPr lang="en-NZ"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Content Placeholder 2">
            <a:extLst>
              <a:ext uri="{FF2B5EF4-FFF2-40B4-BE49-F238E27FC236}">
                <a16:creationId xmlns:a16="http://schemas.microsoft.com/office/drawing/2014/main" xmlns="" id="{F7B2DD10-FFDF-4335-BA47-B0E0C8058C9A}"/>
              </a:ext>
            </a:extLst>
          </p:cNvPr>
          <p:cNvSpPr txBox="1">
            <a:spLocks/>
          </p:cNvSpPr>
          <p:nvPr/>
        </p:nvSpPr>
        <p:spPr>
          <a:xfrm>
            <a:off x="281310" y="339781"/>
            <a:ext cx="8581380" cy="640947"/>
          </a:xfrm>
          <a:prstGeom prst="rect">
            <a:avLst/>
          </a:prstGeom>
        </p:spPr>
        <p:txBody>
          <a:bodyPr vert="horz" lIns="91440" tIns="45720" rIns="91440" bIns="45720" rtlCol="0">
            <a:noAutofit/>
          </a:bodyPr>
          <a:lstStyle>
            <a:lvl1pPr marL="0" indent="0" algn="l" defTabSz="457200" rtl="0" eaLnBrk="1" latinLnBrk="0" hangingPunct="1">
              <a:lnSpc>
                <a:spcPts val="2680"/>
              </a:lnSpc>
              <a:spcBef>
                <a:spcPct val="20000"/>
              </a:spcBef>
              <a:buFont typeface="Arial"/>
              <a:buNone/>
              <a:defRPr sz="2200" kern="1200">
                <a:solidFill>
                  <a:schemeClr val="tx1"/>
                </a:solidFill>
                <a:latin typeface="+mn-lt"/>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fontAlgn="auto">
              <a:spcAft>
                <a:spcPts val="0"/>
              </a:spcAft>
            </a:pPr>
            <a:r>
              <a:rPr lang="en-NZ" sz="2800" b="1" dirty="0"/>
              <a:t>Five-steps for forest conversion</a:t>
            </a:r>
          </a:p>
        </p:txBody>
      </p:sp>
      <p:pic>
        <p:nvPicPr>
          <p:cNvPr id="13" name="Picture 12">
            <a:extLst>
              <a:ext uri="{FF2B5EF4-FFF2-40B4-BE49-F238E27FC236}">
                <a16:creationId xmlns:a16="http://schemas.microsoft.com/office/drawing/2014/main" xmlns="" id="{F56C1819-56BD-45D7-A597-8E9C293463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59065" y="2861255"/>
            <a:ext cx="1710616" cy="2026423"/>
          </a:xfrm>
          <a:prstGeom prst="rect">
            <a:avLst/>
          </a:prstGeom>
        </p:spPr>
      </p:pic>
      <p:pic>
        <p:nvPicPr>
          <p:cNvPr id="14" name="Picture 13">
            <a:extLst>
              <a:ext uri="{FF2B5EF4-FFF2-40B4-BE49-F238E27FC236}">
                <a16:creationId xmlns:a16="http://schemas.microsoft.com/office/drawing/2014/main" xmlns="" id="{0B6A7636-5E8D-4602-82A1-3F36EC4ACF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59065" y="4968388"/>
            <a:ext cx="1710617" cy="1783483"/>
          </a:xfrm>
          <a:prstGeom prst="rect">
            <a:avLst/>
          </a:prstGeom>
        </p:spPr>
      </p:pic>
      <p:pic>
        <p:nvPicPr>
          <p:cNvPr id="15" name="Picture 14">
            <a:extLst>
              <a:ext uri="{FF2B5EF4-FFF2-40B4-BE49-F238E27FC236}">
                <a16:creationId xmlns:a16="http://schemas.microsoft.com/office/drawing/2014/main" xmlns="" id="{0864D07D-7239-4731-A089-35CDCCD7D76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59065" y="1044034"/>
            <a:ext cx="1733112" cy="1736511"/>
          </a:xfrm>
          <a:prstGeom prst="rect">
            <a:avLst/>
          </a:prstGeom>
        </p:spPr>
      </p:pic>
    </p:spTree>
    <p:extLst>
      <p:ext uri="{BB962C8B-B14F-4D97-AF65-F5344CB8AC3E}">
        <p14:creationId xmlns:p14="http://schemas.microsoft.com/office/powerpoint/2010/main" val="991495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555805"/>
            <a:ext cx="8581380" cy="640947"/>
          </a:xfrm>
        </p:spPr>
        <p:txBody>
          <a:bodyPr>
            <a:noAutofit/>
          </a:bodyPr>
          <a:lstStyle/>
          <a:p>
            <a:pPr marL="0" indent="0" algn="ctr">
              <a:buNone/>
            </a:pPr>
            <a:r>
              <a:rPr lang="en-NZ" sz="2800" b="1" dirty="0">
                <a:solidFill>
                  <a:srgbClr val="006600"/>
                </a:solidFill>
              </a:rPr>
              <a:t>Step1. No regrets. Identify and retain what’s left.</a:t>
            </a:r>
            <a:endParaRPr lang="en-NZ" sz="2800" dirty="0"/>
          </a:p>
        </p:txBody>
      </p:sp>
      <p:sp>
        <p:nvSpPr>
          <p:cNvPr id="12" name="Rectangle 11">
            <a:extLst>
              <a:ext uri="{FF2B5EF4-FFF2-40B4-BE49-F238E27FC236}">
                <a16:creationId xmlns:a16="http://schemas.microsoft.com/office/drawing/2014/main" xmlns="" id="{AF018574-AE46-452F-95E9-7E531A863892}"/>
              </a:ext>
            </a:extLst>
          </p:cNvPr>
          <p:cNvSpPr/>
          <p:nvPr/>
        </p:nvSpPr>
        <p:spPr>
          <a:xfrm>
            <a:off x="611560" y="1340768"/>
            <a:ext cx="6192688" cy="3754874"/>
          </a:xfrm>
          <a:prstGeom prst="rect">
            <a:avLst/>
          </a:prstGeom>
        </p:spPr>
        <p:txBody>
          <a:bodyPr wrap="square">
            <a:spAutoFit/>
          </a:bodyPr>
          <a:lstStyle/>
          <a:p>
            <a:pPr>
              <a:spcAft>
                <a:spcPts val="0"/>
              </a:spcAft>
            </a:pPr>
            <a:r>
              <a:rPr lang="en-NZ" sz="2000" dirty="0">
                <a:latin typeface="+mn-lt"/>
              </a:rPr>
              <a:t>Key vulnerabilities</a:t>
            </a:r>
          </a:p>
          <a:p>
            <a:pPr marL="285750" indent="-285750">
              <a:spcAft>
                <a:spcPts val="0"/>
              </a:spcAft>
              <a:buFont typeface="Arial" panose="020B0604020202020204" pitchFamily="34" charset="0"/>
              <a:buChar char="•"/>
            </a:pPr>
            <a:r>
              <a:rPr lang="en-NZ" sz="2000" dirty="0">
                <a:latin typeface="+mn-lt"/>
              </a:rPr>
              <a:t>crossings &amp; old eels (don’t allow commercial </a:t>
            </a:r>
            <a:r>
              <a:rPr lang="en-NZ" sz="2000" dirty="0" err="1">
                <a:latin typeface="+mn-lt"/>
              </a:rPr>
              <a:t>eeling</a:t>
            </a:r>
            <a:r>
              <a:rPr lang="en-NZ" sz="2000" dirty="0">
                <a:latin typeface="+mn-lt"/>
              </a:rPr>
              <a:t>)</a:t>
            </a:r>
          </a:p>
          <a:p>
            <a:pPr marL="285750" indent="-285750">
              <a:spcAft>
                <a:spcPts val="0"/>
              </a:spcAft>
              <a:buFont typeface="Arial" panose="020B0604020202020204" pitchFamily="34" charset="0"/>
              <a:buChar char="•"/>
            </a:pPr>
            <a:r>
              <a:rPr lang="en-NZ" sz="2000" dirty="0">
                <a:latin typeface="+mn-lt"/>
              </a:rPr>
              <a:t>wet soils; highly compactable soils </a:t>
            </a:r>
          </a:p>
          <a:p>
            <a:pPr marL="285750" indent="-285750">
              <a:spcAft>
                <a:spcPts val="0"/>
              </a:spcAft>
              <a:buFont typeface="Arial" panose="020B0604020202020204" pitchFamily="34" charset="0"/>
              <a:buChar char="•"/>
            </a:pPr>
            <a:r>
              <a:rPr lang="en-NZ" sz="2000" dirty="0">
                <a:latin typeface="+mn-lt"/>
              </a:rPr>
              <a:t>insects of dead wood, fungi, forest floors </a:t>
            </a:r>
          </a:p>
          <a:p>
            <a:pPr marL="285750" indent="-285750">
              <a:spcAft>
                <a:spcPts val="0"/>
              </a:spcAft>
              <a:buFont typeface="Arial" panose="020B0604020202020204" pitchFamily="34" charset="0"/>
              <a:buChar char="•"/>
            </a:pPr>
            <a:r>
              <a:rPr lang="en-NZ" sz="2000" dirty="0">
                <a:latin typeface="+mn-lt"/>
              </a:rPr>
              <a:t>areas that have never been never ploughed </a:t>
            </a:r>
          </a:p>
          <a:p>
            <a:pPr marL="285750" indent="-285750">
              <a:spcAft>
                <a:spcPts val="0"/>
              </a:spcAft>
              <a:buFont typeface="Arial" panose="020B0604020202020204" pitchFamily="34" charset="0"/>
              <a:buChar char="•"/>
            </a:pPr>
            <a:r>
              <a:rPr lang="en-NZ" sz="2000" dirty="0">
                <a:latin typeface="+mn-lt"/>
              </a:rPr>
              <a:t>insects needing just one or few plants to breed</a:t>
            </a:r>
          </a:p>
          <a:p>
            <a:pPr marL="285750" indent="-285750">
              <a:spcAft>
                <a:spcPts val="0"/>
              </a:spcAft>
              <a:buFont typeface="Arial" panose="020B0604020202020204" pitchFamily="34" charset="0"/>
              <a:buChar char="•"/>
            </a:pPr>
            <a:r>
              <a:rPr lang="en-NZ" sz="2000" dirty="0">
                <a:latin typeface="+mn-lt"/>
              </a:rPr>
              <a:t>perching and climbing native plants</a:t>
            </a:r>
          </a:p>
          <a:p>
            <a:pPr marL="342900" lvl="0" indent="-342900">
              <a:spcAft>
                <a:spcPts val="0"/>
              </a:spcAft>
              <a:buFont typeface="Symbol" panose="05050102010706020507" pitchFamily="18" charset="2"/>
              <a:buChar char=""/>
            </a:pPr>
            <a:endParaRPr lang="en-NZ" sz="2000" dirty="0">
              <a:latin typeface="+mn-lt"/>
              <a:ea typeface="Calibri" panose="020F0502020204030204" pitchFamily="34" charset="0"/>
              <a:cs typeface="Times New Roman" panose="02020603050405020304" pitchFamily="18" charset="0"/>
            </a:endParaRPr>
          </a:p>
          <a:p>
            <a:pPr lvl="0">
              <a:spcAft>
                <a:spcPts val="0"/>
              </a:spcAft>
            </a:pPr>
            <a:r>
              <a:rPr lang="en-NZ" sz="2000" dirty="0">
                <a:latin typeface="+mn-lt"/>
                <a:ea typeface="Calibri" panose="020F0502020204030204" pitchFamily="34" charset="0"/>
                <a:cs typeface="Arial" panose="020B0604020202020204" pitchFamily="34" charset="0"/>
              </a:rPr>
              <a:t>Intensify land that is already cleared </a:t>
            </a:r>
            <a:r>
              <a:rPr lang="en-NZ" sz="2000" u="sng" dirty="0">
                <a:latin typeface="+mn-lt"/>
                <a:ea typeface="Calibri" panose="020F0502020204030204" pitchFamily="34" charset="0"/>
                <a:cs typeface="Arial" panose="020B0604020202020204" pitchFamily="34" charset="0"/>
              </a:rPr>
              <a:t>not</a:t>
            </a:r>
            <a:r>
              <a:rPr lang="en-NZ" sz="2000" dirty="0">
                <a:latin typeface="+mn-lt"/>
                <a:ea typeface="Calibri" panose="020F0502020204030204" pitchFamily="34" charset="0"/>
                <a:cs typeface="Arial" panose="020B0604020202020204" pitchFamily="34" charset="0"/>
              </a:rPr>
              <a:t> new areas (place sheds, ponds, tracks, lighting in cleared areas)</a:t>
            </a:r>
          </a:p>
          <a:p>
            <a:pPr marL="342900" lvl="0" indent="-342900">
              <a:spcAft>
                <a:spcPts val="0"/>
              </a:spcAft>
              <a:buFont typeface="Symbol" panose="05050102010706020507" pitchFamily="18" charset="2"/>
              <a:buChar char=""/>
            </a:pPr>
            <a:endParaRPr lang="en-NZ"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 descr="image003">
            <a:extLst>
              <a:ext uri="{FF2B5EF4-FFF2-40B4-BE49-F238E27FC236}">
                <a16:creationId xmlns:a16="http://schemas.microsoft.com/office/drawing/2014/main" xmlns="" id="{7AD7F929-1549-4F3D-9DA8-EDA3B49543A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508104" y="4929466"/>
            <a:ext cx="1656184" cy="166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xmlns="" id="{ED9AAC20-FF13-4FB9-8831-E824897AB3ED}"/>
              </a:ext>
            </a:extLst>
          </p:cNvPr>
          <p:cNvPicPr/>
          <p:nvPr/>
        </p:nvPicPr>
        <p:blipFill>
          <a:blip r:embed="rId4" cstate="email">
            <a:extLst>
              <a:ext uri="{28A0092B-C50C-407E-A947-70E740481C1C}">
                <a14:useLocalDpi xmlns:a14="http://schemas.microsoft.com/office/drawing/2010/main"/>
              </a:ext>
            </a:extLst>
          </a:blip>
          <a:stretch>
            <a:fillRect/>
          </a:stretch>
        </p:blipFill>
        <p:spPr>
          <a:xfrm>
            <a:off x="6915781" y="3045710"/>
            <a:ext cx="1851740" cy="1512168"/>
          </a:xfrm>
          <a:prstGeom prst="rect">
            <a:avLst/>
          </a:prstGeom>
        </p:spPr>
      </p:pic>
      <p:pic>
        <p:nvPicPr>
          <p:cNvPr id="17" name="Picture 16">
            <a:extLst>
              <a:ext uri="{FF2B5EF4-FFF2-40B4-BE49-F238E27FC236}">
                <a16:creationId xmlns:a16="http://schemas.microsoft.com/office/drawing/2014/main" xmlns="" id="{34D9D77C-6ECE-437A-905F-DB4BFB98B5B3}"/>
              </a:ext>
            </a:extLst>
          </p:cNvPr>
          <p:cNvPicPr/>
          <p:nvPr/>
        </p:nvPicPr>
        <p:blipFill rotWithShape="1">
          <a:blip r:embed="rId5" cstate="email">
            <a:extLst>
              <a:ext uri="{28A0092B-C50C-407E-A947-70E740481C1C}">
                <a14:useLocalDpi xmlns:a14="http://schemas.microsoft.com/office/drawing/2010/main"/>
              </a:ext>
            </a:extLst>
          </a:blip>
          <a:srcRect/>
          <a:stretch/>
        </p:blipFill>
        <p:spPr bwMode="auto">
          <a:xfrm>
            <a:off x="6915781" y="1340768"/>
            <a:ext cx="1851740" cy="1426367"/>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xmlns="" id="{E0363407-F8F7-4813-AABC-D2EB2084FAC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49752" y="4923998"/>
            <a:ext cx="1586347" cy="1653920"/>
          </a:xfrm>
          <a:prstGeom prst="rect">
            <a:avLst/>
          </a:prstGeom>
        </p:spPr>
      </p:pic>
      <p:pic>
        <p:nvPicPr>
          <p:cNvPr id="2" name="Picture 1">
            <a:extLst>
              <a:ext uri="{FF2B5EF4-FFF2-40B4-BE49-F238E27FC236}">
                <a16:creationId xmlns:a16="http://schemas.microsoft.com/office/drawing/2014/main" xmlns="" id="{8B19FE6D-460D-43FE-8CAB-AD530584C7C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3705936" y="4922478"/>
            <a:ext cx="1685056" cy="1674874"/>
          </a:xfrm>
          <a:prstGeom prst="rect">
            <a:avLst/>
          </a:prstGeom>
        </p:spPr>
      </p:pic>
      <p:pic>
        <p:nvPicPr>
          <p:cNvPr id="10" name="Picture 9">
            <a:extLst>
              <a:ext uri="{FF2B5EF4-FFF2-40B4-BE49-F238E27FC236}">
                <a16:creationId xmlns:a16="http://schemas.microsoft.com/office/drawing/2014/main" xmlns="" id="{D9CA874E-88B8-49EF-9299-81FD946722CD}"/>
              </a:ext>
            </a:extLst>
          </p:cNvPr>
          <p:cNvPicPr/>
          <p:nvPr/>
        </p:nvPicPr>
        <p:blipFill>
          <a:blip r:embed="rId8" cstate="email">
            <a:extLst>
              <a:ext uri="{28A0092B-C50C-407E-A947-70E740481C1C}">
                <a14:useLocalDpi xmlns:a14="http://schemas.microsoft.com/office/drawing/2010/main"/>
              </a:ext>
            </a:extLst>
          </a:blip>
          <a:stretch>
            <a:fillRect/>
          </a:stretch>
        </p:blipFill>
        <p:spPr>
          <a:xfrm>
            <a:off x="7234328" y="4925915"/>
            <a:ext cx="1789964" cy="1671437"/>
          </a:xfrm>
          <a:prstGeom prst="rect">
            <a:avLst/>
          </a:prstGeom>
        </p:spPr>
      </p:pic>
      <p:pic>
        <p:nvPicPr>
          <p:cNvPr id="11" name="Picture 10">
            <a:extLst>
              <a:ext uri="{FF2B5EF4-FFF2-40B4-BE49-F238E27FC236}">
                <a16:creationId xmlns:a16="http://schemas.microsoft.com/office/drawing/2014/main" xmlns="" id="{8FB795D1-27F2-4520-AF90-457867DB0E3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3528" y="4943381"/>
            <a:ext cx="1631338" cy="1634537"/>
          </a:xfrm>
          <a:prstGeom prst="rect">
            <a:avLst/>
          </a:prstGeom>
        </p:spPr>
      </p:pic>
    </p:spTree>
    <p:extLst>
      <p:ext uri="{BB962C8B-B14F-4D97-AF65-F5344CB8AC3E}">
        <p14:creationId xmlns:p14="http://schemas.microsoft.com/office/powerpoint/2010/main" val="2186029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67773"/>
            <a:ext cx="8581380" cy="640947"/>
          </a:xfrm>
        </p:spPr>
        <p:txBody>
          <a:bodyPr>
            <a:noAutofit/>
          </a:bodyPr>
          <a:lstStyle/>
          <a:p>
            <a:pPr algn="ctr"/>
            <a:r>
              <a:rPr lang="en-NZ" sz="2800" b="1" dirty="0">
                <a:solidFill>
                  <a:srgbClr val="006600"/>
                </a:solidFill>
              </a:rPr>
              <a:t>Step 2. Predict natural regeneration. </a:t>
            </a:r>
          </a:p>
          <a:p>
            <a:pPr algn="ctr"/>
            <a:r>
              <a:rPr lang="en-NZ" sz="2800" b="1" dirty="0">
                <a:solidFill>
                  <a:srgbClr val="006600"/>
                </a:solidFill>
              </a:rPr>
              <a:t>Help fix what’s limiting it.</a:t>
            </a:r>
            <a:endParaRPr lang="en-NZ" sz="2800" dirty="0"/>
          </a:p>
        </p:txBody>
      </p:sp>
      <p:sp>
        <p:nvSpPr>
          <p:cNvPr id="12" name="Rectangle 11">
            <a:extLst>
              <a:ext uri="{FF2B5EF4-FFF2-40B4-BE49-F238E27FC236}">
                <a16:creationId xmlns:a16="http://schemas.microsoft.com/office/drawing/2014/main" xmlns="" id="{AF018574-AE46-452F-95E9-7E531A863892}"/>
              </a:ext>
            </a:extLst>
          </p:cNvPr>
          <p:cNvSpPr/>
          <p:nvPr/>
        </p:nvSpPr>
        <p:spPr>
          <a:xfrm>
            <a:off x="600026" y="1342023"/>
            <a:ext cx="7704856" cy="2246769"/>
          </a:xfrm>
          <a:prstGeom prst="rect">
            <a:avLst/>
          </a:prstGeom>
        </p:spPr>
        <p:txBody>
          <a:bodyPr wrap="square">
            <a:spAutoFit/>
          </a:bodyPr>
          <a:lstStyle/>
          <a:p>
            <a:pPr>
              <a:spcAft>
                <a:spcPts val="0"/>
              </a:spcAft>
            </a:pPr>
            <a:r>
              <a:rPr lang="en-NZ" sz="2000" dirty="0">
                <a:latin typeface="+mn-lt"/>
              </a:rPr>
              <a:t>Look for native and weed seedlings under native and non-native canopy. Look at steep, areas/outcrops, wet areas, tallest trees. Find weed sources.</a:t>
            </a:r>
          </a:p>
          <a:p>
            <a:pPr>
              <a:spcAft>
                <a:spcPts val="0"/>
              </a:spcAft>
            </a:pPr>
            <a:endParaRPr lang="en-NZ" sz="2000" dirty="0">
              <a:latin typeface="+mn-lt"/>
            </a:endParaRPr>
          </a:p>
          <a:p>
            <a:pPr>
              <a:spcAft>
                <a:spcPts val="0"/>
              </a:spcAft>
            </a:pPr>
            <a:r>
              <a:rPr lang="en-NZ" sz="2000" dirty="0">
                <a:latin typeface="+mn-lt"/>
              </a:rPr>
              <a:t>Common issues: Stock/deer browse, Weed competition / smothering, Compaction / erosion (no soft humus), Lack of suitable logs, Lack of native seed source (200-500 m)</a:t>
            </a:r>
            <a:endParaRPr lang="en-NZ" sz="2000" dirty="0">
              <a:latin typeface="+mn-l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xmlns="" id="{99D56120-7DCA-4C38-ACE2-2C357C8797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0026" y="3573016"/>
            <a:ext cx="7596336" cy="3129173"/>
          </a:xfrm>
          <a:prstGeom prst="rect">
            <a:avLst/>
          </a:prstGeom>
        </p:spPr>
      </p:pic>
    </p:spTree>
    <p:extLst>
      <p:ext uri="{BB962C8B-B14F-4D97-AF65-F5344CB8AC3E}">
        <p14:creationId xmlns:p14="http://schemas.microsoft.com/office/powerpoint/2010/main" val="1644503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67773"/>
            <a:ext cx="8581380" cy="640947"/>
          </a:xfrm>
        </p:spPr>
        <p:txBody>
          <a:bodyPr>
            <a:noAutofit/>
          </a:bodyPr>
          <a:lstStyle/>
          <a:p>
            <a:pPr algn="ctr"/>
            <a:r>
              <a:rPr lang="en-NZ" sz="2800" b="1" dirty="0">
                <a:solidFill>
                  <a:srgbClr val="006600"/>
                </a:solidFill>
              </a:rPr>
              <a:t>2. Predict weed regeneration</a:t>
            </a:r>
            <a:endParaRPr lang="en-NZ" sz="2800" dirty="0"/>
          </a:p>
        </p:txBody>
      </p:sp>
      <p:sp>
        <p:nvSpPr>
          <p:cNvPr id="12" name="Rectangle 11">
            <a:extLst>
              <a:ext uri="{FF2B5EF4-FFF2-40B4-BE49-F238E27FC236}">
                <a16:creationId xmlns:a16="http://schemas.microsoft.com/office/drawing/2014/main" xmlns="" id="{AF018574-AE46-452F-95E9-7E531A863892}"/>
              </a:ext>
            </a:extLst>
          </p:cNvPr>
          <p:cNvSpPr/>
          <p:nvPr/>
        </p:nvSpPr>
        <p:spPr>
          <a:xfrm>
            <a:off x="611560" y="1402898"/>
            <a:ext cx="7704856" cy="1200329"/>
          </a:xfrm>
          <a:prstGeom prst="rect">
            <a:avLst/>
          </a:prstGeom>
        </p:spPr>
        <p:txBody>
          <a:bodyPr wrap="square">
            <a:spAutoFit/>
          </a:bodyPr>
          <a:lstStyle/>
          <a:p>
            <a:pPr marL="285750" indent="-285750">
              <a:spcAft>
                <a:spcPts val="0"/>
              </a:spcAft>
              <a:buFont typeface="Arial" panose="020B0604020202020204" pitchFamily="34" charset="0"/>
              <a:buChar char="•"/>
            </a:pPr>
            <a:endParaRPr lang="en-NZ" dirty="0"/>
          </a:p>
          <a:p>
            <a:pPr>
              <a:spcAft>
                <a:spcPts val="0"/>
              </a:spcAft>
            </a:pPr>
            <a:endParaRPr lang="en-NZ"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NZ"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endParaRPr lang="en-NZ"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xmlns="" id="{83A26D09-21B9-4AAC-8317-34D72DB5A7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9572" y="3401289"/>
            <a:ext cx="7704856" cy="3236587"/>
          </a:xfrm>
          <a:prstGeom prst="rect">
            <a:avLst/>
          </a:prstGeom>
        </p:spPr>
      </p:pic>
      <p:sp>
        <p:nvSpPr>
          <p:cNvPr id="6" name="Rectangle 5">
            <a:extLst>
              <a:ext uri="{FF2B5EF4-FFF2-40B4-BE49-F238E27FC236}">
                <a16:creationId xmlns:a16="http://schemas.microsoft.com/office/drawing/2014/main" xmlns="" id="{759537BE-D111-4F82-BF58-4E61ED39F406}"/>
              </a:ext>
            </a:extLst>
          </p:cNvPr>
          <p:cNvSpPr/>
          <p:nvPr/>
        </p:nvSpPr>
        <p:spPr>
          <a:xfrm>
            <a:off x="611560" y="1124744"/>
            <a:ext cx="8077324" cy="2800767"/>
          </a:xfrm>
          <a:prstGeom prst="rect">
            <a:avLst/>
          </a:prstGeom>
        </p:spPr>
        <p:txBody>
          <a:bodyPr wrap="square">
            <a:spAutoFit/>
          </a:bodyPr>
          <a:lstStyle/>
          <a:p>
            <a:pPr>
              <a:spcAft>
                <a:spcPts val="0"/>
              </a:spcAft>
            </a:pPr>
            <a:r>
              <a:rPr lang="en-NZ" sz="2000" dirty="0">
                <a:latin typeface="+mn-lt"/>
              </a:rPr>
              <a:t>Where regrowth of gorse, broom, </a:t>
            </a:r>
            <a:r>
              <a:rPr lang="en-NZ" sz="2000" dirty="0" err="1">
                <a:latin typeface="+mn-lt"/>
              </a:rPr>
              <a:t>tobocco</a:t>
            </a:r>
            <a:r>
              <a:rPr lang="en-NZ" sz="2000" dirty="0">
                <a:latin typeface="+mn-lt"/>
              </a:rPr>
              <a:t> weed will be dense; consider broadcasting a cover crop (legume or grass) soon after harvest to fill the space in areas where native regeneration is low (it also helps with erosion control)</a:t>
            </a:r>
          </a:p>
          <a:p>
            <a:pPr>
              <a:spcAft>
                <a:spcPts val="0"/>
              </a:spcAft>
            </a:pPr>
            <a:r>
              <a:rPr lang="en-NZ" sz="2000" dirty="0">
                <a:latin typeface="+mn-lt"/>
              </a:rPr>
              <a:t>Pre-emptive strike the sparse weeds and all ginger, </a:t>
            </a:r>
            <a:r>
              <a:rPr lang="en-NZ" sz="2000" dirty="0" err="1">
                <a:latin typeface="+mn-lt"/>
              </a:rPr>
              <a:t>tradescantia</a:t>
            </a:r>
            <a:r>
              <a:rPr lang="en-NZ" sz="2000" dirty="0">
                <a:latin typeface="+mn-lt"/>
              </a:rPr>
              <a:t>, blackberry, honeysuckle while access is easy – work from population edges, remove seed bank when road-working (don’t spread it)</a:t>
            </a:r>
            <a:endParaRPr lang="en-NZ" sz="2000" dirty="0">
              <a:latin typeface="+mn-lt"/>
              <a:ea typeface="Calibri" panose="020F0502020204030204" pitchFamily="34" charset="0"/>
              <a:cs typeface="Times New Roman" panose="02020603050405020304" pitchFamily="18" charset="0"/>
            </a:endParaRPr>
          </a:p>
          <a:p>
            <a:pPr>
              <a:spcAft>
                <a:spcPts val="0"/>
              </a:spcAft>
            </a:pPr>
            <a:endParaRPr lang="en-NZ"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endParaRPr lang="en-NZ"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617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33B1689-F91C-47DD-BCD6-0766B37188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51920" y="3194355"/>
            <a:ext cx="4436243" cy="3413795"/>
          </a:xfrm>
          <a:prstGeom prst="rect">
            <a:avLst/>
          </a:prstGeom>
        </p:spPr>
      </p:pic>
      <p:sp>
        <p:nvSpPr>
          <p:cNvPr id="3" name="Content Placeholder 2"/>
          <p:cNvSpPr>
            <a:spLocks noGrp="1"/>
          </p:cNvSpPr>
          <p:nvPr>
            <p:ph idx="1"/>
          </p:nvPr>
        </p:nvSpPr>
        <p:spPr>
          <a:xfrm>
            <a:off x="-36512" y="411789"/>
            <a:ext cx="8581380" cy="640947"/>
          </a:xfrm>
        </p:spPr>
        <p:txBody>
          <a:bodyPr>
            <a:noAutofit/>
          </a:bodyPr>
          <a:lstStyle/>
          <a:p>
            <a:pPr marL="0" indent="0" algn="ctr">
              <a:buNone/>
            </a:pPr>
            <a:r>
              <a:rPr lang="en-NZ" sz="2800" b="1" dirty="0">
                <a:solidFill>
                  <a:srgbClr val="006600"/>
                </a:solidFill>
              </a:rPr>
              <a:t>3. Rebuild and Reconnect across landscape</a:t>
            </a:r>
            <a:endParaRPr lang="en-NZ" sz="2800" dirty="0"/>
          </a:p>
        </p:txBody>
      </p:sp>
      <p:sp>
        <p:nvSpPr>
          <p:cNvPr id="10" name="Rectangle 9">
            <a:extLst>
              <a:ext uri="{FF2B5EF4-FFF2-40B4-BE49-F238E27FC236}">
                <a16:creationId xmlns:a16="http://schemas.microsoft.com/office/drawing/2014/main" xmlns="" id="{CE90CFF0-41D4-4B6F-BCB1-CAA2135931FA}"/>
              </a:ext>
            </a:extLst>
          </p:cNvPr>
          <p:cNvSpPr/>
          <p:nvPr/>
        </p:nvSpPr>
        <p:spPr>
          <a:xfrm>
            <a:off x="941810" y="1052736"/>
            <a:ext cx="6624736" cy="1881669"/>
          </a:xfrm>
          <a:prstGeom prst="rect">
            <a:avLst/>
          </a:prstGeom>
        </p:spPr>
        <p:txBody>
          <a:bodyPr wrap="square">
            <a:spAutoFit/>
          </a:bodyPr>
          <a:lstStyle/>
          <a:p>
            <a:pPr marL="285750" indent="-285750">
              <a:lnSpc>
                <a:spcPct val="150000"/>
              </a:lnSpc>
              <a:spcAft>
                <a:spcPts val="0"/>
              </a:spcAft>
              <a:buFont typeface="Arial" panose="020B0604020202020204" pitchFamily="34" charset="0"/>
              <a:buChar char="•"/>
            </a:pPr>
            <a:r>
              <a:rPr lang="en-NZ" sz="2000" dirty="0">
                <a:latin typeface="+mn-lt"/>
              </a:rPr>
              <a:t>Conserve margins – expand range – expand diversity </a:t>
            </a:r>
          </a:p>
          <a:p>
            <a:pPr marL="285750" indent="-285750">
              <a:lnSpc>
                <a:spcPct val="150000"/>
              </a:lnSpc>
              <a:spcAft>
                <a:spcPts val="0"/>
              </a:spcAft>
              <a:buFont typeface="Arial" panose="020B0604020202020204" pitchFamily="34" charset="0"/>
              <a:buChar char="•"/>
            </a:pPr>
            <a:r>
              <a:rPr lang="en-NZ" sz="2000" dirty="0">
                <a:latin typeface="+mn-lt"/>
              </a:rPr>
              <a:t>Expand year-round food requirements of target birds</a:t>
            </a:r>
          </a:p>
          <a:p>
            <a:pPr marL="285750" indent="-285750">
              <a:lnSpc>
                <a:spcPct val="150000"/>
              </a:lnSpc>
              <a:spcAft>
                <a:spcPts val="0"/>
              </a:spcAft>
              <a:buFont typeface="Arial" panose="020B0604020202020204" pitchFamily="34" charset="0"/>
              <a:buChar char="•"/>
            </a:pPr>
            <a:r>
              <a:rPr lang="en-NZ" sz="2000" dirty="0">
                <a:latin typeface="+mn-lt"/>
              </a:rPr>
              <a:t>Provide secure breeding places by adding pest control (accessible, regularly visited as part of ‘other’ work)</a:t>
            </a:r>
            <a:endParaRPr lang="en-NZ" sz="2000" dirty="0">
              <a:latin typeface="+mn-l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xmlns="" id="{FAF75D69-FCD3-478D-AF31-F3B333906A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560" y="3283748"/>
            <a:ext cx="3024336" cy="2982621"/>
          </a:xfrm>
          <a:prstGeom prst="rect">
            <a:avLst/>
          </a:prstGeom>
        </p:spPr>
      </p:pic>
    </p:spTree>
    <p:extLst>
      <p:ext uri="{BB962C8B-B14F-4D97-AF65-F5344CB8AC3E}">
        <p14:creationId xmlns:p14="http://schemas.microsoft.com/office/powerpoint/2010/main" val="1075053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310" y="312841"/>
            <a:ext cx="8581380" cy="640947"/>
          </a:xfrm>
        </p:spPr>
        <p:txBody>
          <a:bodyPr>
            <a:noAutofit/>
          </a:bodyPr>
          <a:lstStyle/>
          <a:p>
            <a:pPr marL="0" indent="0" algn="ctr">
              <a:buNone/>
            </a:pPr>
            <a:r>
              <a:rPr lang="en-NZ" sz="2800" b="1" dirty="0">
                <a:solidFill>
                  <a:srgbClr val="006600"/>
                </a:solidFill>
              </a:rPr>
              <a:t>Presentation outline</a:t>
            </a:r>
            <a:endParaRPr lang="en-NZ" sz="2800" dirty="0"/>
          </a:p>
        </p:txBody>
      </p:sp>
      <p:sp>
        <p:nvSpPr>
          <p:cNvPr id="10" name="Rectangle 9">
            <a:extLst>
              <a:ext uri="{FF2B5EF4-FFF2-40B4-BE49-F238E27FC236}">
                <a16:creationId xmlns:a16="http://schemas.microsoft.com/office/drawing/2014/main" xmlns="" id="{CE90CFF0-41D4-4B6F-BCB1-CAA2135931FA}"/>
              </a:ext>
            </a:extLst>
          </p:cNvPr>
          <p:cNvSpPr/>
          <p:nvPr/>
        </p:nvSpPr>
        <p:spPr>
          <a:xfrm>
            <a:off x="831032" y="940541"/>
            <a:ext cx="7920880" cy="3416320"/>
          </a:xfrm>
          <a:prstGeom prst="rect">
            <a:avLst/>
          </a:prstGeom>
        </p:spPr>
        <p:txBody>
          <a:bodyPr wrap="square">
            <a:spAutoFit/>
          </a:bodyPr>
          <a:lstStyle/>
          <a:p>
            <a:r>
              <a:rPr lang="en-NZ" sz="2000" dirty="0">
                <a:latin typeface="+mn-lt"/>
                <a:ea typeface="Calibri" panose="020F0502020204030204" pitchFamily="34" charset="0"/>
                <a:cs typeface="Times New Roman" panose="02020603050405020304" pitchFamily="18" charset="0"/>
              </a:rPr>
              <a:t>This presentation suggests:</a:t>
            </a:r>
          </a:p>
          <a:p>
            <a:endParaRPr lang="en-NZ" sz="2000" dirty="0">
              <a:latin typeface="+mn-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NZ" sz="2000" dirty="0">
                <a:latin typeface="+mn-lt"/>
                <a:ea typeface="Calibri" panose="020F0502020204030204" pitchFamily="34" charset="0"/>
                <a:cs typeface="Times New Roman" panose="02020603050405020304" pitchFamily="18" charset="0"/>
              </a:rPr>
              <a:t>Principles for ‘no regrets harvesting’ </a:t>
            </a:r>
          </a:p>
          <a:p>
            <a:r>
              <a:rPr lang="en-NZ" sz="2000" dirty="0">
                <a:latin typeface="+mn-lt"/>
                <a:ea typeface="Calibri" panose="020F0502020204030204" pitchFamily="34" charset="0"/>
                <a:cs typeface="Times New Roman" panose="02020603050405020304" pitchFamily="18" charset="0"/>
              </a:rPr>
              <a:t>‘No regrets’ harvesting keeps the end game of native restoration front and centre to avoid missed opportunities</a:t>
            </a:r>
          </a:p>
          <a:p>
            <a:endParaRPr lang="en-NZ" sz="2000" dirty="0">
              <a:effectLst/>
              <a:latin typeface="+mn-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NZ" sz="2000" dirty="0">
                <a:effectLst/>
                <a:latin typeface="+mn-lt"/>
                <a:ea typeface="Calibri" panose="020F0502020204030204" pitchFamily="34" charset="0"/>
                <a:cs typeface="Times New Roman" panose="02020603050405020304" pitchFamily="18" charset="0"/>
              </a:rPr>
              <a:t>Planning steps that maximise cut-over values for native ecosystems and minimise total costs (</a:t>
            </a:r>
            <a:r>
              <a:rPr lang="en-NZ" sz="2000" dirty="0">
                <a:latin typeface="+mn-lt"/>
                <a:ea typeface="Calibri" panose="020F0502020204030204" pitchFamily="34" charset="0"/>
                <a:cs typeface="Times New Roman" panose="02020603050405020304" pitchFamily="18" charset="0"/>
              </a:rPr>
              <a:t>some pines are more valuable unharvested – killed standing)</a:t>
            </a:r>
            <a:endParaRPr lang="en-NZ" dirty="0">
              <a:latin typeface="+mn-lt"/>
              <a:ea typeface="Calibri" panose="020F0502020204030204" pitchFamily="34" charset="0"/>
              <a:cs typeface="Times New Roman" panose="02020603050405020304" pitchFamily="18" charset="0"/>
            </a:endParaRPr>
          </a:p>
          <a:p>
            <a:endParaRPr lang="en-NZ" dirty="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NZ"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xmlns="" id="{78029876-F6DB-4F4A-8C63-C737E41A6B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528" y="3717032"/>
            <a:ext cx="8577147" cy="2952328"/>
          </a:xfrm>
          <a:prstGeom prst="rect">
            <a:avLst/>
          </a:prstGeom>
        </p:spPr>
      </p:pic>
    </p:spTree>
    <p:extLst>
      <p:ext uri="{BB962C8B-B14F-4D97-AF65-F5344CB8AC3E}">
        <p14:creationId xmlns:p14="http://schemas.microsoft.com/office/powerpoint/2010/main" val="225863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 y="411789"/>
            <a:ext cx="8581380" cy="640947"/>
          </a:xfrm>
        </p:spPr>
        <p:txBody>
          <a:bodyPr>
            <a:noAutofit/>
          </a:bodyPr>
          <a:lstStyle/>
          <a:p>
            <a:pPr marL="0" indent="0" algn="ctr">
              <a:buNone/>
            </a:pPr>
            <a:r>
              <a:rPr lang="en-NZ" sz="2800" b="1" dirty="0">
                <a:solidFill>
                  <a:srgbClr val="006600"/>
                </a:solidFill>
              </a:rPr>
              <a:t>4. Stack benefits and consider total cost</a:t>
            </a:r>
            <a:endParaRPr lang="en-NZ" sz="2800" dirty="0"/>
          </a:p>
        </p:txBody>
      </p:sp>
      <p:sp>
        <p:nvSpPr>
          <p:cNvPr id="10" name="Rectangle 9">
            <a:extLst>
              <a:ext uri="{FF2B5EF4-FFF2-40B4-BE49-F238E27FC236}">
                <a16:creationId xmlns:a16="http://schemas.microsoft.com/office/drawing/2014/main" xmlns="" id="{CE90CFF0-41D4-4B6F-BCB1-CAA2135931FA}"/>
              </a:ext>
            </a:extLst>
          </p:cNvPr>
          <p:cNvSpPr/>
          <p:nvPr/>
        </p:nvSpPr>
        <p:spPr>
          <a:xfrm>
            <a:off x="941810" y="1268760"/>
            <a:ext cx="6624736" cy="2343334"/>
          </a:xfrm>
          <a:prstGeom prst="rect">
            <a:avLst/>
          </a:prstGeom>
        </p:spPr>
        <p:txBody>
          <a:bodyPr wrap="square">
            <a:spAutoFit/>
          </a:bodyPr>
          <a:lstStyle/>
          <a:p>
            <a:pPr marL="285750" indent="-285750">
              <a:lnSpc>
                <a:spcPct val="150000"/>
              </a:lnSpc>
              <a:spcAft>
                <a:spcPts val="0"/>
              </a:spcAft>
              <a:buFont typeface="Arial" panose="020B0604020202020204" pitchFamily="34" charset="0"/>
              <a:buChar char="•"/>
            </a:pPr>
            <a:r>
              <a:rPr lang="en-NZ" sz="2000" dirty="0">
                <a:latin typeface="+mn-lt"/>
              </a:rPr>
              <a:t>Consider costs and risks of active planting &amp; native regeneration (what approach suits which areas) </a:t>
            </a:r>
          </a:p>
          <a:p>
            <a:pPr marL="285750" indent="-285750">
              <a:lnSpc>
                <a:spcPct val="150000"/>
              </a:lnSpc>
              <a:spcAft>
                <a:spcPts val="0"/>
              </a:spcAft>
              <a:buFont typeface="Arial" panose="020B0604020202020204" pitchFamily="34" charset="0"/>
              <a:buChar char="•"/>
            </a:pPr>
            <a:r>
              <a:rPr lang="en-NZ" sz="2000" dirty="0">
                <a:latin typeface="+mn-lt"/>
              </a:rPr>
              <a:t>Not every pine tree/stand is worth harvesting – it may be better to poison standing</a:t>
            </a:r>
          </a:p>
          <a:p>
            <a:pPr marL="285750" indent="-285750">
              <a:lnSpc>
                <a:spcPct val="150000"/>
              </a:lnSpc>
              <a:spcAft>
                <a:spcPts val="0"/>
              </a:spcAft>
              <a:buFont typeface="Arial" panose="020B0604020202020204" pitchFamily="34" charset="0"/>
              <a:buChar char="•"/>
            </a:pPr>
            <a:endParaRPr lang="en-NZ" sz="2000" dirty="0">
              <a:latin typeface="+mn-lt"/>
              <a:ea typeface="Calibri" panose="020F0502020204030204" pitchFamily="34" charset="0"/>
              <a:cs typeface="Times New Roman" panose="02020603050405020304" pitchFamily="18" charset="0"/>
            </a:endParaRPr>
          </a:p>
        </p:txBody>
      </p:sp>
      <p:pic>
        <p:nvPicPr>
          <p:cNvPr id="6" name="Picture 5" descr="A picture containing water, outdoor, river, grass&#10;&#10;Description automatically generated">
            <a:extLst>
              <a:ext uri="{FF2B5EF4-FFF2-40B4-BE49-F238E27FC236}">
                <a16:creationId xmlns:a16="http://schemas.microsoft.com/office/drawing/2014/main" xmlns="" id="{09914732-97A9-4633-B51D-F6C4BE065A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988"/>
          <a:stretch/>
        </p:blipFill>
        <p:spPr>
          <a:xfrm>
            <a:off x="109128" y="3284984"/>
            <a:ext cx="8999376" cy="3043722"/>
          </a:xfrm>
          <a:prstGeom prst="rect">
            <a:avLst/>
          </a:prstGeom>
        </p:spPr>
      </p:pic>
    </p:spTree>
    <p:extLst>
      <p:ext uri="{BB962C8B-B14F-4D97-AF65-F5344CB8AC3E}">
        <p14:creationId xmlns:p14="http://schemas.microsoft.com/office/powerpoint/2010/main" val="167710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 y="411789"/>
            <a:ext cx="8581380" cy="640947"/>
          </a:xfrm>
        </p:spPr>
        <p:txBody>
          <a:bodyPr>
            <a:noAutofit/>
          </a:bodyPr>
          <a:lstStyle/>
          <a:p>
            <a:pPr marL="0" indent="0" algn="ctr">
              <a:buNone/>
            </a:pPr>
            <a:r>
              <a:rPr lang="en-NZ" sz="2800" b="1" dirty="0">
                <a:solidFill>
                  <a:srgbClr val="006600"/>
                </a:solidFill>
              </a:rPr>
              <a:t>5. Don’t entrench the minimum</a:t>
            </a:r>
            <a:endParaRPr lang="en-NZ" sz="2800" dirty="0"/>
          </a:p>
        </p:txBody>
      </p:sp>
      <p:sp>
        <p:nvSpPr>
          <p:cNvPr id="10" name="Rectangle 9">
            <a:extLst>
              <a:ext uri="{FF2B5EF4-FFF2-40B4-BE49-F238E27FC236}">
                <a16:creationId xmlns:a16="http://schemas.microsoft.com/office/drawing/2014/main" xmlns="" id="{CE90CFF0-41D4-4B6F-BCB1-CAA2135931FA}"/>
              </a:ext>
            </a:extLst>
          </p:cNvPr>
          <p:cNvSpPr/>
          <p:nvPr/>
        </p:nvSpPr>
        <p:spPr>
          <a:xfrm>
            <a:off x="941810" y="1268760"/>
            <a:ext cx="6624736" cy="463075"/>
          </a:xfrm>
          <a:prstGeom prst="rect">
            <a:avLst/>
          </a:prstGeom>
        </p:spPr>
        <p:txBody>
          <a:bodyPr wrap="square">
            <a:spAutoFit/>
          </a:bodyPr>
          <a:lstStyle/>
          <a:p>
            <a:pPr marL="285750" indent="-285750">
              <a:lnSpc>
                <a:spcPct val="150000"/>
              </a:lnSpc>
              <a:spcAft>
                <a:spcPts val="0"/>
              </a:spcAft>
              <a:buFont typeface="Arial" panose="020B0604020202020204" pitchFamily="34" charset="0"/>
              <a:buChar char="•"/>
            </a:pPr>
            <a:endParaRPr lang="en-NZ"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xmlns="" id="{B667D9D2-B192-4761-A0C7-3164980C1D69}"/>
              </a:ext>
            </a:extLst>
          </p:cNvPr>
          <p:cNvSpPr/>
          <p:nvPr/>
        </p:nvSpPr>
        <p:spPr>
          <a:xfrm>
            <a:off x="941810" y="1156154"/>
            <a:ext cx="7260380" cy="3373359"/>
          </a:xfrm>
          <a:prstGeom prst="rect">
            <a:avLst/>
          </a:prstGeom>
        </p:spPr>
        <p:txBody>
          <a:bodyPr wrap="square">
            <a:spAutoFit/>
          </a:bodyPr>
          <a:lstStyle/>
          <a:p>
            <a:pPr marL="285750" indent="-285750">
              <a:lnSpc>
                <a:spcPct val="150000"/>
              </a:lnSpc>
              <a:spcAft>
                <a:spcPts val="0"/>
              </a:spcAft>
              <a:buFont typeface="Arial" panose="020B0604020202020204" pitchFamily="34" charset="0"/>
              <a:buChar char="•"/>
            </a:pPr>
            <a:r>
              <a:rPr lang="en-NZ" dirty="0">
                <a:latin typeface="+mn-lt"/>
              </a:rPr>
              <a:t>Explain your vision to harvest planner, roading and forest harvesting contractor, spray contractor</a:t>
            </a:r>
          </a:p>
          <a:p>
            <a:pPr marL="285750" indent="-285750">
              <a:lnSpc>
                <a:spcPct val="150000"/>
              </a:lnSpc>
              <a:spcAft>
                <a:spcPts val="0"/>
              </a:spcAft>
              <a:buFont typeface="Arial" panose="020B0604020202020204" pitchFamily="34" charset="0"/>
              <a:buChar char="•"/>
            </a:pPr>
            <a:r>
              <a:rPr lang="en-NZ" dirty="0">
                <a:latin typeface="+mn-lt"/>
              </a:rPr>
              <a:t>Reinforce your vision with physical marking on maps and on the ground (posts, spray paint, bollards, crossings) – prioritising to provide contractors some leeway to develop better solutions</a:t>
            </a:r>
          </a:p>
          <a:p>
            <a:pPr marL="285750" indent="-285750">
              <a:lnSpc>
                <a:spcPct val="150000"/>
              </a:lnSpc>
              <a:spcAft>
                <a:spcPts val="0"/>
              </a:spcAft>
              <a:buFont typeface="Arial" panose="020B0604020202020204" pitchFamily="34" charset="0"/>
              <a:buChar char="•"/>
            </a:pPr>
            <a:r>
              <a:rPr lang="en-NZ" dirty="0">
                <a:latin typeface="+mn-lt"/>
              </a:rPr>
              <a:t>Reinforce your vision with incentives, and disincentives</a:t>
            </a:r>
          </a:p>
          <a:p>
            <a:pPr marL="285750" indent="-285750">
              <a:lnSpc>
                <a:spcPct val="150000"/>
              </a:lnSpc>
              <a:spcAft>
                <a:spcPts val="0"/>
              </a:spcAft>
              <a:buFont typeface="Arial" panose="020B0604020202020204" pitchFamily="34" charset="0"/>
              <a:buChar char="•"/>
            </a:pPr>
            <a:r>
              <a:rPr lang="en-NZ" dirty="0">
                <a:latin typeface="+mn-lt"/>
              </a:rPr>
              <a:t>Give early feedback during harvest </a:t>
            </a:r>
          </a:p>
          <a:p>
            <a:pPr marL="285750" indent="-285750">
              <a:lnSpc>
                <a:spcPct val="150000"/>
              </a:lnSpc>
              <a:spcAft>
                <a:spcPts val="0"/>
              </a:spcAft>
              <a:buFont typeface="Arial" panose="020B0604020202020204" pitchFamily="34" charset="0"/>
              <a:buChar char="•"/>
            </a:pPr>
            <a:endParaRPr lang="en-NZ"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xmlns="" id="{FAD08DFD-78E6-4CA4-8872-DC7E1FADB1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40898" b="5622"/>
          <a:stretch/>
        </p:blipFill>
        <p:spPr>
          <a:xfrm>
            <a:off x="346737" y="4221088"/>
            <a:ext cx="8450526" cy="2448272"/>
          </a:xfrm>
          <a:prstGeom prst="rect">
            <a:avLst/>
          </a:prstGeom>
        </p:spPr>
      </p:pic>
    </p:spTree>
    <p:extLst>
      <p:ext uri="{BB962C8B-B14F-4D97-AF65-F5344CB8AC3E}">
        <p14:creationId xmlns:p14="http://schemas.microsoft.com/office/powerpoint/2010/main" val="2308997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310" y="116632"/>
            <a:ext cx="8581380" cy="640947"/>
          </a:xfrm>
        </p:spPr>
        <p:txBody>
          <a:bodyPr>
            <a:noAutofit/>
          </a:bodyPr>
          <a:lstStyle/>
          <a:p>
            <a:pPr marL="0" indent="0" algn="ctr">
              <a:buNone/>
            </a:pPr>
            <a:r>
              <a:rPr lang="en-NZ" sz="2800" b="1" dirty="0">
                <a:solidFill>
                  <a:srgbClr val="006600"/>
                </a:solidFill>
              </a:rPr>
              <a:t>Some resources</a:t>
            </a:r>
            <a:endParaRPr lang="en-NZ" sz="2800" b="1" dirty="0"/>
          </a:p>
          <a:p>
            <a:endParaRPr lang="en-NZ" sz="2800" dirty="0"/>
          </a:p>
        </p:txBody>
      </p:sp>
      <p:sp>
        <p:nvSpPr>
          <p:cNvPr id="10" name="Rectangle 9">
            <a:extLst>
              <a:ext uri="{FF2B5EF4-FFF2-40B4-BE49-F238E27FC236}">
                <a16:creationId xmlns:a16="http://schemas.microsoft.com/office/drawing/2014/main" xmlns="" id="{CE90CFF0-41D4-4B6F-BCB1-CAA2135931FA}"/>
              </a:ext>
            </a:extLst>
          </p:cNvPr>
          <p:cNvSpPr/>
          <p:nvPr/>
        </p:nvSpPr>
        <p:spPr>
          <a:xfrm>
            <a:off x="306462" y="4019314"/>
            <a:ext cx="8581380" cy="3693319"/>
          </a:xfrm>
          <a:prstGeom prst="rect">
            <a:avLst/>
          </a:prstGeom>
        </p:spPr>
        <p:txBody>
          <a:bodyPr wrap="square">
            <a:spAutoFit/>
          </a:bodyPr>
          <a:lstStyle/>
          <a:p>
            <a:pPr marL="342900" indent="-342900">
              <a:spcAft>
                <a:spcPts val="0"/>
              </a:spcAft>
              <a:buFont typeface="Symbol" panose="05050102010706020507" pitchFamily="18" charset="2"/>
              <a:buChar char=""/>
            </a:pPr>
            <a:r>
              <a:rPr lang="en-NZ" dirty="0"/>
              <a:t>(add Nelson restoration guide – its great)</a:t>
            </a:r>
          </a:p>
          <a:p>
            <a:pPr marL="342900" indent="-342900">
              <a:spcAft>
                <a:spcPts val="0"/>
              </a:spcAft>
              <a:buFont typeface="Symbol" panose="05050102010706020507" pitchFamily="18" charset="2"/>
              <a:buChar char=""/>
            </a:pPr>
            <a:r>
              <a:rPr lang="en-NZ" dirty="0" err="1"/>
              <a:t>i</a:t>
            </a:r>
            <a:r>
              <a:rPr lang="en-NZ" dirty="0"/>
              <a:t>-naturalist new Zealand </a:t>
            </a:r>
            <a:r>
              <a:rPr lang="en-NZ" dirty="0">
                <a:hlinkClick r:id="rId3"/>
              </a:rPr>
              <a:t>https://inaturalist.nz/</a:t>
            </a:r>
            <a:r>
              <a:rPr lang="en-NZ" dirty="0"/>
              <a:t> </a:t>
            </a:r>
          </a:p>
          <a:p>
            <a:pPr marL="342900" indent="-342900">
              <a:spcAft>
                <a:spcPts val="0"/>
              </a:spcAft>
              <a:buFont typeface="Symbol" panose="05050102010706020507" pitchFamily="18" charset="2"/>
              <a:buChar char=""/>
            </a:pPr>
            <a:r>
              <a:rPr lang="en-NZ" dirty="0"/>
              <a:t>NZ Plant Conservation Network </a:t>
            </a:r>
            <a:r>
              <a:rPr lang="en-NZ" dirty="0">
                <a:hlinkClick r:id="rId4"/>
              </a:rPr>
              <a:t>http://www.nzpcn.org.nz/</a:t>
            </a:r>
            <a:endParaRPr lang="en-NZ" dirty="0"/>
          </a:p>
          <a:p>
            <a:pPr marL="342900" indent="-342900">
              <a:spcAft>
                <a:spcPts val="0"/>
              </a:spcAft>
              <a:buFont typeface="Symbol" panose="05050102010706020507" pitchFamily="18" charset="2"/>
              <a:buChar char=""/>
            </a:pPr>
            <a:r>
              <a:rPr lang="en-NZ" dirty="0"/>
              <a:t>NIWA Guides to restoring freshwater native fish habitat, &amp; </a:t>
            </a:r>
            <a:r>
              <a:rPr lang="en-NZ" dirty="0" err="1"/>
              <a:t>inanga</a:t>
            </a:r>
            <a:r>
              <a:rPr lang="en-NZ" dirty="0"/>
              <a:t> habitat </a:t>
            </a:r>
          </a:p>
          <a:p>
            <a:pPr marL="342900" indent="-342900">
              <a:spcAft>
                <a:spcPts val="0"/>
              </a:spcAft>
              <a:buFont typeface="Symbol" panose="05050102010706020507" pitchFamily="18" charset="2"/>
              <a:buChar char=""/>
            </a:pPr>
            <a:r>
              <a:rPr lang="en-NZ" u="sng" dirty="0">
                <a:hlinkClick r:id="rId5"/>
              </a:rPr>
              <a:t>https://www.landcareresearch.co.nz/publications/books/wetlands-handbook</a:t>
            </a:r>
            <a:r>
              <a:rPr lang="en-NZ" u="sng" dirty="0"/>
              <a:t> </a:t>
            </a:r>
          </a:p>
          <a:p>
            <a:pPr marL="342900" indent="-342900">
              <a:spcAft>
                <a:spcPts val="0"/>
              </a:spcAft>
              <a:buFont typeface="Symbol" panose="05050102010706020507" pitchFamily="18" charset="2"/>
              <a:buChar char=""/>
            </a:pPr>
            <a:r>
              <a:rPr lang="en-NZ" u="sng" dirty="0">
                <a:hlinkClick r:id="rId6"/>
              </a:rPr>
              <a:t>http://www.weedbusters.org.nz/</a:t>
            </a:r>
            <a:r>
              <a:rPr lang="en-NZ" u="sng" dirty="0"/>
              <a:t> and </a:t>
            </a:r>
            <a:r>
              <a:rPr lang="en-NZ" dirty="0">
                <a:hlinkClick r:id="rId7"/>
              </a:rPr>
              <a:t>https://qeiinationaltrust.org.nz/wp-content/uploads/2018/02/Weedbusting-tips-a-Compilation-OS-weebusters-articles-FINAL-web.pdf</a:t>
            </a:r>
            <a:endParaRPr lang="en-NZ" dirty="0"/>
          </a:p>
          <a:p>
            <a:pPr marL="342900" indent="-342900">
              <a:spcAft>
                <a:spcPts val="0"/>
              </a:spcAft>
              <a:buFont typeface="Symbol" panose="05050102010706020507" pitchFamily="18" charset="2"/>
              <a:buChar char=""/>
            </a:pPr>
            <a:r>
              <a:rPr lang="en-NZ" dirty="0">
                <a:hlinkClick r:id="rId8"/>
              </a:rPr>
              <a:t>http://ourbigbackyard.nz/plant/</a:t>
            </a:r>
            <a:r>
              <a:rPr lang="en-NZ" dirty="0"/>
              <a:t> </a:t>
            </a:r>
          </a:p>
          <a:p>
            <a:pPr marL="342900" indent="-342900">
              <a:spcAft>
                <a:spcPts val="0"/>
              </a:spcAft>
              <a:buFont typeface="Symbol" panose="05050102010706020507" pitchFamily="18" charset="2"/>
              <a:buChar char=""/>
            </a:pPr>
            <a:r>
              <a:rPr lang="en-NZ" dirty="0"/>
              <a:t>Protected Natural Areas Programme reports (DOC + RCs 51 published?+17)</a:t>
            </a:r>
          </a:p>
          <a:p>
            <a:pPr marL="342900" indent="-342900">
              <a:spcAft>
                <a:spcPts val="0"/>
              </a:spcAft>
              <a:buFont typeface="Symbol" panose="05050102010706020507" pitchFamily="18" charset="2"/>
              <a:buChar char=""/>
            </a:pPr>
            <a:endParaRPr lang="en-NZ" dirty="0"/>
          </a:p>
          <a:p>
            <a:pPr marL="342900" indent="-342900">
              <a:spcAft>
                <a:spcPts val="0"/>
              </a:spcAft>
              <a:buFont typeface="Symbol" panose="05050102010706020507" pitchFamily="18" charset="2"/>
              <a:buChar char=""/>
            </a:pPr>
            <a:endParaRPr lang="en-NZ" u="sng" dirty="0"/>
          </a:p>
          <a:p>
            <a:pPr marL="342900" lvl="0" indent="-342900">
              <a:spcAft>
                <a:spcPts val="0"/>
              </a:spcAft>
              <a:buFont typeface="Symbol" panose="05050102010706020507" pitchFamily="18" charset="2"/>
              <a:buChar char=""/>
            </a:pPr>
            <a:endParaRPr lang="en-NZ"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xmlns="" id="{5E963867-6C19-4797-848A-7DC296F477E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259632" y="908720"/>
            <a:ext cx="6895221" cy="2959453"/>
          </a:xfrm>
          <a:prstGeom prst="rect">
            <a:avLst/>
          </a:prstGeom>
        </p:spPr>
      </p:pic>
      <p:pic>
        <p:nvPicPr>
          <p:cNvPr id="6" name="Picture 5">
            <a:extLst>
              <a:ext uri="{FF2B5EF4-FFF2-40B4-BE49-F238E27FC236}">
                <a16:creationId xmlns:a16="http://schemas.microsoft.com/office/drawing/2014/main" xmlns="" id="{E4DC56D0-0EB3-4564-BDC4-70EBD39DF3FE}"/>
              </a:ext>
            </a:extLst>
          </p:cNvPr>
          <p:cNvPicPr/>
          <p:nvPr/>
        </p:nvPicPr>
        <p:blipFill rotWithShape="1">
          <a:blip r:embed="rId10" cstate="email">
            <a:extLst>
              <a:ext uri="{28A0092B-C50C-407E-A947-70E740481C1C}">
                <a14:useLocalDpi xmlns:a14="http://schemas.microsoft.com/office/drawing/2010/main"/>
              </a:ext>
            </a:extLst>
          </a:blip>
          <a:srcRect/>
          <a:stretch/>
        </p:blipFill>
        <p:spPr bwMode="auto">
          <a:xfrm>
            <a:off x="5543487" y="569670"/>
            <a:ext cx="3352893" cy="2680447"/>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xmlns="" id="{7B03FE8E-A9CA-4E49-8E5B-37B9D642488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47620" y="260648"/>
            <a:ext cx="1995450" cy="2801559"/>
          </a:xfrm>
          <a:prstGeom prst="rect">
            <a:avLst/>
          </a:prstGeom>
        </p:spPr>
      </p:pic>
    </p:spTree>
    <p:extLst>
      <p:ext uri="{BB962C8B-B14F-4D97-AF65-F5344CB8AC3E}">
        <p14:creationId xmlns:p14="http://schemas.microsoft.com/office/powerpoint/2010/main" val="3238593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33BBC165-25B8-4447-9E69-E9BCFBEF69D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01150" y="728745"/>
            <a:ext cx="3675682" cy="5697903"/>
          </a:xfrm>
          <a:prstGeom prst="rect">
            <a:avLst/>
          </a:prstGeom>
        </p:spPr>
      </p:pic>
      <p:pic>
        <p:nvPicPr>
          <p:cNvPr id="9" name="Picture 8">
            <a:extLst>
              <a:ext uri="{FF2B5EF4-FFF2-40B4-BE49-F238E27FC236}">
                <a16:creationId xmlns:a16="http://schemas.microsoft.com/office/drawing/2014/main" xmlns="" id="{0D0CCFB9-8F2B-4A69-AC76-AB17DAAFBA09}"/>
              </a:ext>
            </a:extLst>
          </p:cNvPr>
          <p:cNvPicPr/>
          <p:nvPr/>
        </p:nvPicPr>
        <p:blipFill>
          <a:blip r:embed="rId4" cstate="email">
            <a:extLst>
              <a:ext uri="{28A0092B-C50C-407E-A947-70E740481C1C}">
                <a14:useLocalDpi xmlns:a14="http://schemas.microsoft.com/office/drawing/2010/main"/>
              </a:ext>
            </a:extLst>
          </a:blip>
          <a:stretch>
            <a:fillRect/>
          </a:stretch>
        </p:blipFill>
        <p:spPr>
          <a:xfrm>
            <a:off x="7615112" y="728745"/>
            <a:ext cx="1282132" cy="1581848"/>
          </a:xfrm>
          <a:prstGeom prst="rect">
            <a:avLst/>
          </a:prstGeom>
        </p:spPr>
      </p:pic>
      <p:sp>
        <p:nvSpPr>
          <p:cNvPr id="3" name="Content Placeholder 2"/>
          <p:cNvSpPr>
            <a:spLocks noGrp="1"/>
          </p:cNvSpPr>
          <p:nvPr>
            <p:ph idx="1"/>
          </p:nvPr>
        </p:nvSpPr>
        <p:spPr>
          <a:xfrm>
            <a:off x="281310" y="312841"/>
            <a:ext cx="8581380" cy="640947"/>
          </a:xfrm>
        </p:spPr>
        <p:txBody>
          <a:bodyPr>
            <a:noAutofit/>
          </a:bodyPr>
          <a:lstStyle/>
          <a:p>
            <a:pPr marL="0" indent="0" algn="ctr">
              <a:buNone/>
            </a:pPr>
            <a:r>
              <a:rPr lang="en-NZ" sz="2800" b="1" dirty="0">
                <a:solidFill>
                  <a:srgbClr val="006600"/>
                </a:solidFill>
              </a:rPr>
              <a:t>Why native ecosystems?</a:t>
            </a:r>
            <a:endParaRPr lang="en-NZ" sz="2800" dirty="0"/>
          </a:p>
        </p:txBody>
      </p:sp>
      <p:sp>
        <p:nvSpPr>
          <p:cNvPr id="10" name="Rectangle 9">
            <a:extLst>
              <a:ext uri="{FF2B5EF4-FFF2-40B4-BE49-F238E27FC236}">
                <a16:creationId xmlns:a16="http://schemas.microsoft.com/office/drawing/2014/main" xmlns="" id="{CE90CFF0-41D4-4B6F-BCB1-CAA2135931FA}"/>
              </a:ext>
            </a:extLst>
          </p:cNvPr>
          <p:cNvSpPr/>
          <p:nvPr/>
        </p:nvSpPr>
        <p:spPr>
          <a:xfrm>
            <a:off x="683569" y="1132891"/>
            <a:ext cx="4517582" cy="4678204"/>
          </a:xfrm>
          <a:prstGeom prst="rect">
            <a:avLst/>
          </a:prstGeom>
        </p:spPr>
        <p:txBody>
          <a:bodyPr wrap="square">
            <a:spAutoFit/>
          </a:bodyPr>
          <a:lstStyle/>
          <a:p>
            <a:pPr marL="0" indent="0">
              <a:buFontTx/>
              <a:buNone/>
            </a:pPr>
            <a:r>
              <a:rPr lang="en-NZ" sz="2000" dirty="0">
                <a:latin typeface="+mn-lt"/>
                <a:ea typeface="Calibri" panose="020F0502020204030204" pitchFamily="34" charset="0"/>
                <a:cs typeface="Times New Roman" panose="02020603050405020304" pitchFamily="18" charset="0"/>
              </a:rPr>
              <a:t>NZ lowlands are our biodiversity red zone: they contain many highly threatened native ecosystems and only small areas are formally protected. </a:t>
            </a:r>
          </a:p>
          <a:p>
            <a:pPr marL="0" indent="0">
              <a:buFontTx/>
              <a:buNone/>
            </a:pPr>
            <a:endParaRPr lang="en-NZ" sz="2000" dirty="0">
              <a:latin typeface="+mn-lt"/>
              <a:ea typeface="Calibri" panose="020F0502020204030204" pitchFamily="34" charset="0"/>
              <a:cs typeface="Times New Roman" panose="02020603050405020304" pitchFamily="18" charset="0"/>
            </a:endParaRPr>
          </a:p>
          <a:p>
            <a:pPr>
              <a:spcAft>
                <a:spcPts val="0"/>
              </a:spcAft>
            </a:pPr>
            <a:r>
              <a:rPr lang="en-NZ" sz="2000" i="1" dirty="0"/>
              <a:t>‘ Conservation is not something that should be left to others… but as an individual it is very hard to know where to start – it all seems so remote and dauntingly complex.’  </a:t>
            </a:r>
          </a:p>
          <a:p>
            <a:pPr marL="0" indent="0">
              <a:buFontTx/>
              <a:buNone/>
            </a:pPr>
            <a:r>
              <a:rPr lang="en-NZ" sz="2000" i="1" dirty="0"/>
              <a:t>‘but … a farmer or policy maker or warden of a nature reserve </a:t>
            </a:r>
            <a:r>
              <a:rPr lang="en-NZ" sz="2000" i="1" u="sng" dirty="0"/>
              <a:t>can</a:t>
            </a:r>
            <a:r>
              <a:rPr lang="en-NZ" sz="2000" i="1" dirty="0"/>
              <a:t> make a world of difference’ </a:t>
            </a:r>
            <a:r>
              <a:rPr lang="en-NZ" sz="2000" i="1" baseline="30000" dirty="0"/>
              <a:t>1</a:t>
            </a:r>
            <a:endParaRPr lang="en-NZ" sz="2000" dirty="0">
              <a:latin typeface="+mn-lt"/>
              <a:ea typeface="Calibri" panose="020F0502020204030204" pitchFamily="34" charset="0"/>
              <a:cs typeface="Times New Roman" panose="02020603050405020304" pitchFamily="18" charset="0"/>
            </a:endParaRPr>
          </a:p>
          <a:p>
            <a:pPr marL="0" indent="0">
              <a:buFontTx/>
              <a:buNone/>
            </a:pPr>
            <a:endParaRPr lang="en-NZ"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xmlns="" id="{F9A9D653-268B-4716-A145-BE7C986B3DDA}"/>
              </a:ext>
            </a:extLst>
          </p:cNvPr>
          <p:cNvSpPr txBox="1">
            <a:spLocks/>
          </p:cNvSpPr>
          <p:nvPr/>
        </p:nvSpPr>
        <p:spPr bwMode="auto">
          <a:xfrm>
            <a:off x="650106" y="6393652"/>
            <a:ext cx="7238237" cy="5194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a:lstStyle>
          <a:p>
            <a:pPr marL="0" indent="0">
              <a:buFontTx/>
              <a:buNone/>
            </a:pPr>
            <a:r>
              <a:rPr lang="en-NZ" sz="1600" i="1" baseline="30000" dirty="0">
                <a:solidFill>
                  <a:schemeClr val="tx1"/>
                </a:solidFill>
              </a:rPr>
              <a:t>1</a:t>
            </a:r>
            <a:r>
              <a:rPr lang="en-NZ" sz="1600" i="1" dirty="0">
                <a:solidFill>
                  <a:schemeClr val="tx1"/>
                </a:solidFill>
              </a:rPr>
              <a:t>Dave </a:t>
            </a:r>
            <a:r>
              <a:rPr lang="en-NZ" sz="1600" i="1" dirty="0" err="1">
                <a:solidFill>
                  <a:schemeClr val="tx1"/>
                </a:solidFill>
              </a:rPr>
              <a:t>Goulson</a:t>
            </a:r>
            <a:r>
              <a:rPr lang="en-NZ" sz="1600" i="1" dirty="0">
                <a:solidFill>
                  <a:schemeClr val="tx1"/>
                </a:solidFill>
              </a:rPr>
              <a:t> ‘A sting in the tale’ 2013, ‘A buzz in the meadow” 2015</a:t>
            </a:r>
          </a:p>
        </p:txBody>
      </p:sp>
    </p:spTree>
    <p:extLst>
      <p:ext uri="{BB962C8B-B14F-4D97-AF65-F5344CB8AC3E}">
        <p14:creationId xmlns:p14="http://schemas.microsoft.com/office/powerpoint/2010/main" val="3831424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1CC1C36A-8BA2-400F-BF5A-20C2F5A599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05331" y="116632"/>
            <a:ext cx="3444225" cy="4464496"/>
          </a:xfrm>
          <a:prstGeom prst="rect">
            <a:avLst/>
          </a:prstGeom>
        </p:spPr>
      </p:pic>
      <p:sp>
        <p:nvSpPr>
          <p:cNvPr id="3" name="Content Placeholder 2"/>
          <p:cNvSpPr>
            <a:spLocks noGrp="1"/>
          </p:cNvSpPr>
          <p:nvPr>
            <p:ph idx="1"/>
          </p:nvPr>
        </p:nvSpPr>
        <p:spPr>
          <a:xfrm>
            <a:off x="281310" y="312841"/>
            <a:ext cx="8581380" cy="640947"/>
          </a:xfrm>
        </p:spPr>
        <p:txBody>
          <a:bodyPr>
            <a:noAutofit/>
          </a:bodyPr>
          <a:lstStyle/>
          <a:p>
            <a:pPr marL="0" indent="0" algn="ctr">
              <a:buNone/>
            </a:pPr>
            <a:r>
              <a:rPr lang="en-NZ" sz="2800" b="1" dirty="0">
                <a:solidFill>
                  <a:srgbClr val="006600"/>
                </a:solidFill>
              </a:rPr>
              <a:t>Plantations can support native ecosystems</a:t>
            </a:r>
            <a:endParaRPr lang="en-NZ" sz="2800" dirty="0"/>
          </a:p>
        </p:txBody>
      </p:sp>
      <p:sp>
        <p:nvSpPr>
          <p:cNvPr id="10" name="Rectangle 9">
            <a:extLst>
              <a:ext uri="{FF2B5EF4-FFF2-40B4-BE49-F238E27FC236}">
                <a16:creationId xmlns:a16="http://schemas.microsoft.com/office/drawing/2014/main" xmlns="" id="{CE90CFF0-41D4-4B6F-BCB1-CAA2135931FA}"/>
              </a:ext>
            </a:extLst>
          </p:cNvPr>
          <p:cNvSpPr/>
          <p:nvPr/>
        </p:nvSpPr>
        <p:spPr>
          <a:xfrm>
            <a:off x="755576" y="1087309"/>
            <a:ext cx="3960440" cy="3785652"/>
          </a:xfrm>
          <a:prstGeom prst="rect">
            <a:avLst/>
          </a:prstGeom>
        </p:spPr>
        <p:txBody>
          <a:bodyPr wrap="square">
            <a:spAutoFit/>
          </a:bodyPr>
          <a:lstStyle/>
          <a:p>
            <a:pPr>
              <a:spcAft>
                <a:spcPts val="0"/>
              </a:spcAft>
            </a:pPr>
            <a:r>
              <a:rPr lang="en-NZ" sz="2000" i="1" dirty="0">
                <a:latin typeface="+mn-lt"/>
              </a:rPr>
              <a:t>‘</a:t>
            </a:r>
            <a:r>
              <a:rPr lang="en-NZ" sz="2000" dirty="0">
                <a:latin typeface="+mn-lt"/>
              </a:rPr>
              <a:t>About 354,000 ha (17%) of plantations are on land that could support NZ’s most threatened environments</a:t>
            </a:r>
            <a:endParaRPr lang="en-NZ" sz="2000" dirty="0">
              <a:effectLst/>
              <a:latin typeface="+mn-lt"/>
              <a:ea typeface="Calibri" panose="020F0502020204030204" pitchFamily="34" charset="0"/>
              <a:cs typeface="Times New Roman" panose="02020603050405020304" pitchFamily="18" charset="0"/>
            </a:endParaRPr>
          </a:p>
          <a:p>
            <a:pPr>
              <a:spcAft>
                <a:spcPts val="0"/>
              </a:spcAft>
            </a:pPr>
            <a:endParaRPr lang="en-NZ" sz="2000" dirty="0">
              <a:latin typeface="+mn-lt"/>
              <a:ea typeface="Calibri" panose="020F0502020204030204" pitchFamily="34" charset="0"/>
              <a:cs typeface="Times New Roman" panose="02020603050405020304" pitchFamily="18" charset="0"/>
            </a:endParaRPr>
          </a:p>
          <a:p>
            <a:pPr>
              <a:spcAft>
                <a:spcPts val="0"/>
              </a:spcAft>
            </a:pPr>
            <a:r>
              <a:rPr lang="en-NZ" sz="2000" dirty="0">
                <a:effectLst/>
                <a:latin typeface="+mn-lt"/>
                <a:ea typeface="Calibri" panose="020F0502020204030204" pitchFamily="34" charset="0"/>
                <a:cs typeface="Times New Roman" panose="02020603050405020304" pitchFamily="18" charset="0"/>
              </a:rPr>
              <a:t>Remnant plants occur as:</a:t>
            </a:r>
          </a:p>
          <a:p>
            <a:pPr marL="342900" indent="-342900">
              <a:spcAft>
                <a:spcPts val="0"/>
              </a:spcAft>
              <a:buFont typeface="Arial" panose="020B0604020202020204" pitchFamily="34" charset="0"/>
              <a:buChar char="•"/>
            </a:pPr>
            <a:r>
              <a:rPr lang="en-NZ" sz="2000" dirty="0">
                <a:effectLst/>
                <a:latin typeface="+mn-lt"/>
                <a:ea typeface="Calibri" panose="020F0502020204030204" pitchFamily="34" charset="0"/>
                <a:cs typeface="Times New Roman" panose="02020603050405020304" pitchFamily="18" charset="0"/>
              </a:rPr>
              <a:t>Outcrops and steep areas</a:t>
            </a:r>
          </a:p>
          <a:p>
            <a:pPr marL="342900" indent="-342900">
              <a:spcAft>
                <a:spcPts val="0"/>
              </a:spcAft>
              <a:buFont typeface="Arial" panose="020B0604020202020204" pitchFamily="34" charset="0"/>
              <a:buChar char="•"/>
            </a:pPr>
            <a:r>
              <a:rPr lang="en-NZ" sz="2000" dirty="0">
                <a:latin typeface="+mn-lt"/>
                <a:ea typeface="Calibri" panose="020F0502020204030204" pitchFamily="34" charset="0"/>
                <a:cs typeface="Times New Roman" panose="02020603050405020304" pitchFamily="18" charset="0"/>
              </a:rPr>
              <a:t>R</a:t>
            </a:r>
            <a:r>
              <a:rPr lang="en-NZ" sz="2000" dirty="0">
                <a:effectLst/>
                <a:latin typeface="+mn-lt"/>
                <a:ea typeface="Calibri" panose="020F0502020204030204" pitchFamily="34" charset="0"/>
                <a:cs typeface="Times New Roman" panose="02020603050405020304" pitchFamily="18" charset="0"/>
              </a:rPr>
              <a:t>iparian zones and wetlands</a:t>
            </a:r>
          </a:p>
          <a:p>
            <a:pPr marL="342900" indent="-342900">
              <a:spcAft>
                <a:spcPts val="0"/>
              </a:spcAft>
              <a:buFont typeface="Arial" panose="020B0604020202020204" pitchFamily="34" charset="0"/>
              <a:buChar char="•"/>
            </a:pPr>
            <a:r>
              <a:rPr lang="en-NZ" sz="2000" dirty="0">
                <a:latin typeface="+mn-lt"/>
                <a:ea typeface="Calibri" panose="020F0502020204030204" pitchFamily="34" charset="0"/>
                <a:cs typeface="Times New Roman" panose="02020603050405020304" pitchFamily="18" charset="0"/>
              </a:rPr>
              <a:t>Understorey regeneration (due to stock exclusion)</a:t>
            </a:r>
          </a:p>
          <a:p>
            <a:pPr marL="342900" indent="-342900">
              <a:spcAft>
                <a:spcPts val="0"/>
              </a:spcAft>
              <a:buFont typeface="Arial" panose="020B0604020202020204" pitchFamily="34" charset="0"/>
              <a:buChar char="•"/>
            </a:pPr>
            <a:r>
              <a:rPr lang="en-NZ" sz="2000" dirty="0">
                <a:latin typeface="+mn-lt"/>
                <a:ea typeface="Calibri" panose="020F0502020204030204" pitchFamily="34" charset="0"/>
                <a:cs typeface="Times New Roman" panose="02020603050405020304" pitchFamily="18" charset="0"/>
              </a:rPr>
              <a:t>Isolated large trees, </a:t>
            </a:r>
            <a:r>
              <a:rPr lang="en-NZ" sz="2000" dirty="0" err="1">
                <a:latin typeface="+mn-lt"/>
                <a:ea typeface="Calibri" panose="020F0502020204030204" pitchFamily="34" charset="0"/>
                <a:cs typeface="Times New Roman" panose="02020603050405020304" pitchFamily="18" charset="0"/>
              </a:rPr>
              <a:t>espec</a:t>
            </a:r>
            <a:r>
              <a:rPr lang="en-NZ" sz="2000" dirty="0">
                <a:latin typeface="+mn-lt"/>
                <a:ea typeface="Calibri" panose="020F0502020204030204" pitchFamily="34" charset="0"/>
                <a:cs typeface="Times New Roman" panose="02020603050405020304" pitchFamily="18" charset="0"/>
              </a:rPr>
              <a:t>. on ex-farmland</a:t>
            </a:r>
          </a:p>
        </p:txBody>
      </p:sp>
      <p:pic>
        <p:nvPicPr>
          <p:cNvPr id="14" name="Picture 13">
            <a:extLst>
              <a:ext uri="{FF2B5EF4-FFF2-40B4-BE49-F238E27FC236}">
                <a16:creationId xmlns:a16="http://schemas.microsoft.com/office/drawing/2014/main" xmlns="" id="{381F9FED-A6CE-4A59-BE65-F1C346B9234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88126" y="4714649"/>
            <a:ext cx="4382551" cy="2143351"/>
          </a:xfrm>
          <a:prstGeom prst="rect">
            <a:avLst/>
          </a:prstGeom>
        </p:spPr>
      </p:pic>
    </p:spTree>
    <p:extLst>
      <p:ext uri="{BB962C8B-B14F-4D97-AF65-F5344CB8AC3E}">
        <p14:creationId xmlns:p14="http://schemas.microsoft.com/office/powerpoint/2010/main" val="3630979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483797"/>
            <a:ext cx="8581380" cy="640947"/>
          </a:xfrm>
        </p:spPr>
        <p:txBody>
          <a:bodyPr>
            <a:noAutofit/>
          </a:bodyPr>
          <a:lstStyle/>
          <a:p>
            <a:pPr marL="0" indent="0" algn="ctr">
              <a:buNone/>
            </a:pPr>
            <a:r>
              <a:rPr lang="en-NZ" sz="2800" b="1" dirty="0">
                <a:solidFill>
                  <a:srgbClr val="006600"/>
                </a:solidFill>
              </a:rPr>
              <a:t>Native plants are just part of our biodiversity</a:t>
            </a:r>
            <a:endParaRPr lang="en-NZ" sz="2800" dirty="0"/>
          </a:p>
        </p:txBody>
      </p:sp>
      <p:sp>
        <p:nvSpPr>
          <p:cNvPr id="12" name="Rectangle 11">
            <a:extLst>
              <a:ext uri="{FF2B5EF4-FFF2-40B4-BE49-F238E27FC236}">
                <a16:creationId xmlns:a16="http://schemas.microsoft.com/office/drawing/2014/main" xmlns="" id="{AF018574-AE46-452F-95E9-7E531A863892}"/>
              </a:ext>
            </a:extLst>
          </p:cNvPr>
          <p:cNvSpPr/>
          <p:nvPr/>
        </p:nvSpPr>
        <p:spPr>
          <a:xfrm>
            <a:off x="557069" y="1124744"/>
            <a:ext cx="7992889" cy="2585323"/>
          </a:xfrm>
          <a:prstGeom prst="rect">
            <a:avLst/>
          </a:prstGeom>
        </p:spPr>
        <p:txBody>
          <a:bodyPr wrap="square">
            <a:spAutoFit/>
          </a:bodyPr>
          <a:lstStyle/>
          <a:p>
            <a:pPr>
              <a:spcAft>
                <a:spcPts val="0"/>
              </a:spcAft>
            </a:pPr>
            <a:r>
              <a:rPr lang="en-NZ" dirty="0"/>
              <a:t>Other biodiversity features</a:t>
            </a:r>
          </a:p>
          <a:p>
            <a:pPr marL="800100" lvl="1" indent="-342900">
              <a:spcAft>
                <a:spcPts val="0"/>
              </a:spcAft>
              <a:buFont typeface="Symbol" panose="05050102010706020507" pitchFamily="18" charset="2"/>
              <a:buChar char=""/>
            </a:pPr>
            <a:r>
              <a:rPr lang="en-NZ" dirty="0"/>
              <a:t>Stumps, snags and large dead wood	support </a:t>
            </a:r>
            <a:r>
              <a:rPr lang="en-NZ" dirty="0">
                <a:ea typeface="Calibri" panose="020F0502020204030204" pitchFamily="34" charset="0"/>
                <a:cs typeface="Times New Roman" panose="02020603050405020304" pitchFamily="18" charset="0"/>
              </a:rPr>
              <a:t>insects, fungi and epiphytes (lichens, mosses and plants). </a:t>
            </a:r>
            <a:r>
              <a:rPr lang="en-NZ" u="sng" dirty="0">
                <a:ea typeface="Calibri" panose="020F0502020204030204" pitchFamily="34" charset="0"/>
                <a:cs typeface="Times New Roman" panose="02020603050405020304" pitchFamily="18" charset="0"/>
              </a:rPr>
              <a:t>D</a:t>
            </a:r>
            <a:r>
              <a:rPr lang="en-NZ" u="sng" dirty="0"/>
              <a:t>on’t</a:t>
            </a:r>
            <a:r>
              <a:rPr lang="en-NZ" dirty="0"/>
              <a:t> tidy or burn, instead cut tall and retain in low, moist piles</a:t>
            </a:r>
          </a:p>
          <a:p>
            <a:pPr marL="800100" lvl="1" indent="-342900">
              <a:spcAft>
                <a:spcPts val="0"/>
              </a:spcAft>
              <a:buFont typeface="Symbol" panose="05050102010706020507" pitchFamily="18" charset="2"/>
              <a:buChar char=""/>
            </a:pPr>
            <a:r>
              <a:rPr lang="en-NZ" dirty="0">
                <a:ea typeface="Calibri" panose="020F0502020204030204" pitchFamily="34" charset="0"/>
                <a:cs typeface="Times New Roman" panose="02020603050405020304" pitchFamily="18" charset="0"/>
              </a:rPr>
              <a:t>leaf litter and soils, especially those never ploughed (or grassed) support the bulk of our invertebrate biomass, mycorrhizae</a:t>
            </a:r>
          </a:p>
          <a:p>
            <a:pPr marL="800100" lvl="1" indent="-342900">
              <a:spcAft>
                <a:spcPts val="0"/>
              </a:spcAft>
              <a:buFont typeface="Symbol" panose="05050102010706020507" pitchFamily="18" charset="2"/>
              <a:buChar char=""/>
            </a:pPr>
            <a:r>
              <a:rPr lang="en-NZ" dirty="0"/>
              <a:t>Native bee banks</a:t>
            </a:r>
          </a:p>
          <a:p>
            <a:pPr lvl="0">
              <a:spcAft>
                <a:spcPts val="0"/>
              </a:spcAft>
            </a:pPr>
            <a:endParaRPr lang="en-NZ"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endParaRPr lang="en-NZ"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33431A7C-8E7C-405A-980E-1914105AAA8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50342" y="3287346"/>
            <a:ext cx="2406345" cy="3281817"/>
          </a:xfrm>
          <a:prstGeom prst="rect">
            <a:avLst/>
          </a:prstGeom>
        </p:spPr>
      </p:pic>
      <p:pic>
        <p:nvPicPr>
          <p:cNvPr id="14" name="Picture 13">
            <a:extLst>
              <a:ext uri="{FF2B5EF4-FFF2-40B4-BE49-F238E27FC236}">
                <a16:creationId xmlns:a16="http://schemas.microsoft.com/office/drawing/2014/main" xmlns="" id="{64F7AE31-FE81-4AF1-8F9C-12177F73445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21058" y="3287346"/>
            <a:ext cx="2223350" cy="3256786"/>
          </a:xfrm>
          <a:prstGeom prst="rect">
            <a:avLst/>
          </a:prstGeom>
        </p:spPr>
      </p:pic>
      <p:pic>
        <p:nvPicPr>
          <p:cNvPr id="9" name="Picture 8">
            <a:extLst>
              <a:ext uri="{FF2B5EF4-FFF2-40B4-BE49-F238E27FC236}">
                <a16:creationId xmlns:a16="http://schemas.microsoft.com/office/drawing/2014/main" xmlns="" id="{0F8F0AE9-2E56-4C1A-B8C0-70535CF4DCF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65691" y="3287346"/>
            <a:ext cx="2520280" cy="3281817"/>
          </a:xfrm>
          <a:prstGeom prst="rect">
            <a:avLst/>
          </a:prstGeom>
        </p:spPr>
      </p:pic>
    </p:spTree>
    <p:extLst>
      <p:ext uri="{BB962C8B-B14F-4D97-AF65-F5344CB8AC3E}">
        <p14:creationId xmlns:p14="http://schemas.microsoft.com/office/powerpoint/2010/main" val="971911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334B62-8355-4A6F-BA3C-0717862F8C55}"/>
              </a:ext>
            </a:extLst>
          </p:cNvPr>
          <p:cNvSpPr>
            <a:spLocks noGrp="1"/>
          </p:cNvSpPr>
          <p:nvPr>
            <p:ph type="title"/>
          </p:nvPr>
        </p:nvSpPr>
        <p:spPr/>
        <p:txBody>
          <a:bodyPr/>
          <a:lstStyle/>
          <a:p>
            <a:r>
              <a:rPr lang="en-NZ" dirty="0"/>
              <a:t>Typical places to look for remnants</a:t>
            </a:r>
          </a:p>
        </p:txBody>
      </p:sp>
      <p:pic>
        <p:nvPicPr>
          <p:cNvPr id="5" name="Content Placeholder 4">
            <a:extLst>
              <a:ext uri="{FF2B5EF4-FFF2-40B4-BE49-F238E27FC236}">
                <a16:creationId xmlns:a16="http://schemas.microsoft.com/office/drawing/2014/main" xmlns="" id="{7F98A309-A651-4D9A-97CC-45E3F54FB5E6}"/>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510393" y="3716816"/>
            <a:ext cx="8036291" cy="2814285"/>
          </a:xfrm>
          <a:prstGeom prst="rect">
            <a:avLst/>
          </a:prstGeom>
        </p:spPr>
      </p:pic>
      <p:pic>
        <p:nvPicPr>
          <p:cNvPr id="4" name="Picture 3">
            <a:extLst>
              <a:ext uri="{FF2B5EF4-FFF2-40B4-BE49-F238E27FC236}">
                <a16:creationId xmlns:a16="http://schemas.microsoft.com/office/drawing/2014/main" xmlns="" id="{5B1CA01D-976F-4C25-B22E-B6742224E37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64088" y="1278884"/>
            <a:ext cx="3182596" cy="2277204"/>
          </a:xfrm>
          <a:prstGeom prst="rect">
            <a:avLst/>
          </a:prstGeom>
        </p:spPr>
      </p:pic>
      <p:sp>
        <p:nvSpPr>
          <p:cNvPr id="6" name="Rectangle 5">
            <a:extLst>
              <a:ext uri="{FF2B5EF4-FFF2-40B4-BE49-F238E27FC236}">
                <a16:creationId xmlns:a16="http://schemas.microsoft.com/office/drawing/2014/main" xmlns="" id="{C85C03D6-BB17-4C1E-AF70-72FDE3A47843}"/>
              </a:ext>
            </a:extLst>
          </p:cNvPr>
          <p:cNvSpPr/>
          <p:nvPr/>
        </p:nvSpPr>
        <p:spPr>
          <a:xfrm>
            <a:off x="436185" y="1288032"/>
            <a:ext cx="4896544" cy="2523768"/>
          </a:xfrm>
          <a:prstGeom prst="rect">
            <a:avLst/>
          </a:prstGeom>
        </p:spPr>
        <p:txBody>
          <a:bodyPr wrap="square">
            <a:spAutoFit/>
          </a:bodyPr>
          <a:lstStyle/>
          <a:p>
            <a:pPr>
              <a:spcAft>
                <a:spcPts val="0"/>
              </a:spcAft>
            </a:pPr>
            <a:r>
              <a:rPr lang="en-NZ" sz="2000" dirty="0">
                <a:latin typeface="+mn-lt"/>
              </a:rPr>
              <a:t>Road cuttings</a:t>
            </a:r>
          </a:p>
          <a:p>
            <a:pPr>
              <a:spcAft>
                <a:spcPts val="0"/>
              </a:spcAft>
            </a:pPr>
            <a:r>
              <a:rPr lang="en-NZ" sz="2000" dirty="0">
                <a:latin typeface="+mn-lt"/>
              </a:rPr>
              <a:t>Headwater basins/ erosion scarps</a:t>
            </a:r>
          </a:p>
          <a:p>
            <a:pPr>
              <a:spcAft>
                <a:spcPts val="0"/>
              </a:spcAft>
            </a:pPr>
            <a:r>
              <a:rPr lang="en-NZ" sz="2000" dirty="0">
                <a:latin typeface="+mn-lt"/>
              </a:rPr>
              <a:t>Riparian areas</a:t>
            </a:r>
          </a:p>
          <a:p>
            <a:pPr>
              <a:spcAft>
                <a:spcPts val="0"/>
              </a:spcAft>
            </a:pPr>
            <a:endParaRPr lang="en-NZ" sz="2000" dirty="0">
              <a:latin typeface="+mn-lt"/>
            </a:endParaRPr>
          </a:p>
          <a:p>
            <a:pPr>
              <a:spcAft>
                <a:spcPts val="0"/>
              </a:spcAft>
            </a:pPr>
            <a:r>
              <a:rPr lang="en-NZ" sz="2000" dirty="0">
                <a:latin typeface="+mn-lt"/>
              </a:rPr>
              <a:t>Generally high visibility areas and vulnerable to ‘inadvertent’ damage during harvesting </a:t>
            </a:r>
          </a:p>
          <a:p>
            <a:pPr>
              <a:spcAft>
                <a:spcPts val="0"/>
              </a:spcAft>
            </a:pPr>
            <a:endParaRPr lang="en-NZ"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7536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310" y="312841"/>
            <a:ext cx="8581380" cy="640947"/>
          </a:xfrm>
        </p:spPr>
        <p:txBody>
          <a:bodyPr>
            <a:noAutofit/>
          </a:bodyPr>
          <a:lstStyle/>
          <a:p>
            <a:pPr marL="0" indent="0" algn="ctr">
              <a:buNone/>
            </a:pPr>
            <a:r>
              <a:rPr lang="en-NZ" sz="2800" b="1" dirty="0">
                <a:solidFill>
                  <a:srgbClr val="006600"/>
                </a:solidFill>
              </a:rPr>
              <a:t>Where native regeneration occurs</a:t>
            </a:r>
            <a:endParaRPr lang="en-NZ" sz="2800" dirty="0"/>
          </a:p>
        </p:txBody>
      </p:sp>
      <p:sp>
        <p:nvSpPr>
          <p:cNvPr id="10" name="Rectangle 9">
            <a:extLst>
              <a:ext uri="{FF2B5EF4-FFF2-40B4-BE49-F238E27FC236}">
                <a16:creationId xmlns:a16="http://schemas.microsoft.com/office/drawing/2014/main" xmlns="" id="{CE90CFF0-41D4-4B6F-BCB1-CAA2135931FA}"/>
              </a:ext>
            </a:extLst>
          </p:cNvPr>
          <p:cNvSpPr/>
          <p:nvPr/>
        </p:nvSpPr>
        <p:spPr>
          <a:xfrm>
            <a:off x="755576" y="1329269"/>
            <a:ext cx="4505710" cy="5016758"/>
          </a:xfrm>
          <a:prstGeom prst="rect">
            <a:avLst/>
          </a:prstGeom>
        </p:spPr>
        <p:txBody>
          <a:bodyPr wrap="square">
            <a:spAutoFit/>
          </a:bodyPr>
          <a:lstStyle/>
          <a:p>
            <a:pPr>
              <a:spcAft>
                <a:spcPts val="0"/>
              </a:spcAft>
            </a:pPr>
            <a:r>
              <a:rPr lang="en-NZ" sz="2000" dirty="0">
                <a:latin typeface="+mn-lt"/>
              </a:rPr>
              <a:t>Within 3 to 10 m of the ‘outside row of pine trees where largely </a:t>
            </a:r>
            <a:r>
              <a:rPr lang="en-NZ" sz="2000" dirty="0" err="1">
                <a:latin typeface="+mn-lt"/>
              </a:rPr>
              <a:t>untrafficked</a:t>
            </a:r>
            <a:r>
              <a:rPr lang="en-NZ" sz="2000" dirty="0">
                <a:latin typeface="+mn-lt"/>
              </a:rPr>
              <a:t>/squashed. This allows rapid regeneration of native plants that tolerate sudden exposure </a:t>
            </a:r>
          </a:p>
          <a:p>
            <a:pPr>
              <a:spcAft>
                <a:spcPts val="0"/>
              </a:spcAft>
            </a:pPr>
            <a:endParaRPr lang="en-NZ" sz="2000" dirty="0">
              <a:latin typeface="+mn-lt"/>
            </a:endParaRPr>
          </a:p>
          <a:p>
            <a:pPr>
              <a:spcAft>
                <a:spcPts val="0"/>
              </a:spcAft>
            </a:pPr>
            <a:r>
              <a:rPr lang="en-NZ" sz="2000" dirty="0">
                <a:latin typeface="+mn-lt"/>
              </a:rPr>
              <a:t>Mature radiata on ‘outside’ rows have 7-10 m lateral branches. These stunt totara, kanuka (gorse and broom) but not shade-tolerant natives (ferns, </a:t>
            </a:r>
            <a:r>
              <a:rPr lang="en-NZ" sz="2000" dirty="0" err="1">
                <a:latin typeface="+mn-lt"/>
              </a:rPr>
              <a:t>rimu</a:t>
            </a:r>
            <a:r>
              <a:rPr lang="en-NZ" sz="2000" dirty="0">
                <a:latin typeface="+mn-lt"/>
              </a:rPr>
              <a:t>, young beech)</a:t>
            </a:r>
          </a:p>
          <a:p>
            <a:pPr>
              <a:spcAft>
                <a:spcPts val="0"/>
              </a:spcAft>
            </a:pPr>
            <a:endParaRPr lang="en-NZ" sz="2000" dirty="0">
              <a:effectLst/>
              <a:latin typeface="+mn-lt"/>
              <a:ea typeface="Calibri" panose="020F0502020204030204" pitchFamily="34" charset="0"/>
              <a:cs typeface="Times New Roman" panose="02020603050405020304" pitchFamily="18" charset="0"/>
            </a:endParaRPr>
          </a:p>
          <a:p>
            <a:pPr>
              <a:spcAft>
                <a:spcPts val="0"/>
              </a:spcAft>
            </a:pPr>
            <a:r>
              <a:rPr lang="en-NZ" sz="2000" dirty="0">
                <a:latin typeface="+mn-lt"/>
                <a:ea typeface="Calibri" panose="020F0502020204030204" pitchFamily="34" charset="0"/>
                <a:cs typeface="Times New Roman" panose="02020603050405020304" pitchFamily="18" charset="0"/>
              </a:rPr>
              <a:t>Residual native shrubs/ferns compete best against weeds when they get a ‘head start’ and are protected by windrows and/or light ‘slash’ </a:t>
            </a:r>
            <a:endParaRPr lang="en-NZ" sz="2000" dirty="0">
              <a:effectLst/>
              <a:latin typeface="+mn-lt"/>
              <a:ea typeface="Calibri" panose="020F0502020204030204" pitchFamily="34" charset="0"/>
              <a:cs typeface="Times New Roman" panose="02020603050405020304" pitchFamily="18" charset="0"/>
            </a:endParaRPr>
          </a:p>
        </p:txBody>
      </p:sp>
      <p:pic>
        <p:nvPicPr>
          <p:cNvPr id="7" name="Picture 6" descr="A tree in a forest&#10;&#10;Description automatically generated">
            <a:extLst>
              <a:ext uri="{FF2B5EF4-FFF2-40B4-BE49-F238E27FC236}">
                <a16:creationId xmlns:a16="http://schemas.microsoft.com/office/drawing/2014/main" xmlns="" id="{5BC0BB1F-60A7-49AD-A5BA-E3A615951A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61286" y="1008179"/>
            <a:ext cx="3567442" cy="2675581"/>
          </a:xfrm>
          <a:prstGeom prst="rect">
            <a:avLst/>
          </a:prstGeom>
        </p:spPr>
      </p:pic>
      <p:pic>
        <p:nvPicPr>
          <p:cNvPr id="9" name="Picture 8" descr="A picture containing outdoor, grass, standing, giraffe&#10;&#10;Description automatically generated">
            <a:extLst>
              <a:ext uri="{FF2B5EF4-FFF2-40B4-BE49-F238E27FC236}">
                <a16:creationId xmlns:a16="http://schemas.microsoft.com/office/drawing/2014/main" xmlns="" id="{3EA350F2-98BE-4B3B-A57B-D603CE9CC6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88352" y="3799028"/>
            <a:ext cx="3567442" cy="2881618"/>
          </a:xfrm>
          <a:prstGeom prst="rect">
            <a:avLst/>
          </a:prstGeom>
        </p:spPr>
      </p:pic>
    </p:spTree>
    <p:extLst>
      <p:ext uri="{BB962C8B-B14F-4D97-AF65-F5344CB8AC3E}">
        <p14:creationId xmlns:p14="http://schemas.microsoft.com/office/powerpoint/2010/main" val="4107646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E90CFF0-41D4-4B6F-BCB1-CAA2135931FA}"/>
              </a:ext>
            </a:extLst>
          </p:cNvPr>
          <p:cNvSpPr/>
          <p:nvPr/>
        </p:nvSpPr>
        <p:spPr>
          <a:xfrm>
            <a:off x="542791" y="1363958"/>
            <a:ext cx="5616624" cy="4801314"/>
          </a:xfrm>
          <a:prstGeom prst="rect">
            <a:avLst/>
          </a:prstGeom>
        </p:spPr>
        <p:txBody>
          <a:bodyPr wrap="square">
            <a:spAutoFit/>
          </a:bodyPr>
          <a:lstStyle/>
          <a:p>
            <a:pPr>
              <a:spcAft>
                <a:spcPts val="0"/>
              </a:spcAft>
            </a:pPr>
            <a:r>
              <a:rPr lang="en-NZ" dirty="0">
                <a:latin typeface="+mn-lt"/>
                <a:ea typeface="Calibri" panose="020F0502020204030204" pitchFamily="34" charset="0"/>
                <a:cs typeface="Arial" panose="020B0604020202020204" pitchFamily="34" charset="0"/>
              </a:rPr>
              <a:t>Principle 1. </a:t>
            </a:r>
            <a:r>
              <a:rPr lang="en-NZ" dirty="0">
                <a:effectLst/>
                <a:latin typeface="+mn-lt"/>
                <a:ea typeface="Calibri" panose="020F0502020204030204" pitchFamily="34" charset="0"/>
                <a:cs typeface="Arial" panose="020B0604020202020204" pitchFamily="34" charset="0"/>
              </a:rPr>
              <a:t>Build on what’s there – buffer and bulk up native remnants; </a:t>
            </a:r>
            <a:r>
              <a:rPr lang="en-NZ" dirty="0">
                <a:latin typeface="+mn-lt"/>
                <a:ea typeface="Calibri" panose="020F0502020204030204" pitchFamily="34" charset="0"/>
                <a:cs typeface="Arial" panose="020B0604020202020204" pitchFamily="34" charset="0"/>
              </a:rPr>
              <a:t>look beyond seed sources</a:t>
            </a:r>
            <a:endParaRPr lang="en-NZ" dirty="0">
              <a:effectLst/>
              <a:latin typeface="+mn-lt"/>
              <a:ea typeface="Calibri" panose="020F0502020204030204" pitchFamily="34" charset="0"/>
              <a:cs typeface="Arial" panose="020B0604020202020204" pitchFamily="34" charset="0"/>
            </a:endParaRPr>
          </a:p>
          <a:p>
            <a:pPr lvl="0">
              <a:spcAft>
                <a:spcPts val="0"/>
              </a:spcAft>
            </a:pPr>
            <a:endParaRPr lang="en-NZ" dirty="0">
              <a:latin typeface="+mn-lt"/>
              <a:ea typeface="Calibri" panose="020F0502020204030204" pitchFamily="34" charset="0"/>
              <a:cs typeface="Arial" panose="020B0604020202020204" pitchFamily="34" charset="0"/>
            </a:endParaRPr>
          </a:p>
          <a:p>
            <a:pPr>
              <a:spcAft>
                <a:spcPts val="0"/>
              </a:spcAft>
            </a:pPr>
            <a:r>
              <a:rPr lang="en-NZ" dirty="0">
                <a:latin typeface="+mn-lt"/>
                <a:ea typeface="Calibri" panose="020F0502020204030204" pitchFamily="34" charset="0"/>
                <a:cs typeface="Arial" panose="020B0604020202020204" pitchFamily="34" charset="0"/>
              </a:rPr>
              <a:t>Principle 2. Not every pine tree or area is worth harvesting</a:t>
            </a:r>
            <a:endParaRPr lang="en-NZ" dirty="0">
              <a:latin typeface="+mn-lt"/>
              <a:cs typeface="Arial" panose="020B0604020202020204" pitchFamily="34" charset="0"/>
            </a:endParaRPr>
          </a:p>
          <a:p>
            <a:pPr lvl="0">
              <a:spcAft>
                <a:spcPts val="0"/>
              </a:spcAft>
            </a:pPr>
            <a:endParaRPr lang="en-NZ" dirty="0">
              <a:latin typeface="+mn-lt"/>
              <a:ea typeface="Calibri" panose="020F0502020204030204" pitchFamily="34" charset="0"/>
              <a:cs typeface="Arial" panose="020B0604020202020204" pitchFamily="34" charset="0"/>
            </a:endParaRPr>
          </a:p>
          <a:p>
            <a:pPr lvl="0">
              <a:spcAft>
                <a:spcPts val="0"/>
              </a:spcAft>
            </a:pPr>
            <a:r>
              <a:rPr lang="en-NZ" dirty="0">
                <a:latin typeface="+mn-lt"/>
                <a:ea typeface="Calibri" panose="020F0502020204030204" pitchFamily="34" charset="0"/>
                <a:cs typeface="Arial" panose="020B0604020202020204" pitchFamily="34" charset="0"/>
              </a:rPr>
              <a:t>Principle 3. Focus on easy wins. Road footprint, avoidable damage; avoidable weed spread (pre-harvest and at harvest)</a:t>
            </a:r>
          </a:p>
          <a:p>
            <a:pPr lvl="0">
              <a:spcAft>
                <a:spcPts val="0"/>
              </a:spcAft>
            </a:pPr>
            <a:endParaRPr lang="en-NZ" dirty="0">
              <a:latin typeface="+mn-lt"/>
              <a:ea typeface="Calibri" panose="020F0502020204030204" pitchFamily="34" charset="0"/>
              <a:cs typeface="Arial" panose="020B0604020202020204" pitchFamily="34" charset="0"/>
            </a:endParaRPr>
          </a:p>
          <a:p>
            <a:pPr lvl="0">
              <a:spcAft>
                <a:spcPts val="0"/>
              </a:spcAft>
            </a:pPr>
            <a:r>
              <a:rPr lang="en-NZ" dirty="0">
                <a:latin typeface="+mn-lt"/>
                <a:ea typeface="Calibri" panose="020F0502020204030204" pitchFamily="34" charset="0"/>
                <a:cs typeface="Arial" panose="020B0604020202020204" pitchFamily="34" charset="0"/>
              </a:rPr>
              <a:t>Principle 4. Use wood waste wisely – it’s ecosystem magic. Plan for its retention and best-placement</a:t>
            </a:r>
          </a:p>
          <a:p>
            <a:pPr>
              <a:spcAft>
                <a:spcPts val="0"/>
              </a:spcAft>
            </a:pPr>
            <a:endParaRPr lang="en-NZ" dirty="0">
              <a:latin typeface="+mn-lt"/>
              <a:ea typeface="Calibri" panose="020F0502020204030204" pitchFamily="34" charset="0"/>
              <a:cs typeface="Arial" panose="020B0604020202020204" pitchFamily="34" charset="0"/>
            </a:endParaRPr>
          </a:p>
          <a:p>
            <a:pPr>
              <a:spcAft>
                <a:spcPts val="0"/>
              </a:spcAft>
            </a:pPr>
            <a:r>
              <a:rPr lang="en-NZ" dirty="0">
                <a:latin typeface="+mn-lt"/>
                <a:ea typeface="Calibri" panose="020F0502020204030204" pitchFamily="34" charset="0"/>
                <a:cs typeface="Arial" panose="020B0604020202020204" pitchFamily="34" charset="0"/>
              </a:rPr>
              <a:t>Principle 5. Stack benefits. Natives can deliver multiple benefits – what do you want? Shelter, birds, green fire breaks? What do potential co-funders value: riparian for water quality and wetlands?</a:t>
            </a:r>
          </a:p>
        </p:txBody>
      </p:sp>
      <p:sp>
        <p:nvSpPr>
          <p:cNvPr id="8" name="Content Placeholder 2">
            <a:extLst>
              <a:ext uri="{FF2B5EF4-FFF2-40B4-BE49-F238E27FC236}">
                <a16:creationId xmlns:a16="http://schemas.microsoft.com/office/drawing/2014/main" xmlns="" id="{193A137B-E8A6-4281-920E-C93DABCBD7EB}"/>
              </a:ext>
            </a:extLst>
          </p:cNvPr>
          <p:cNvSpPr txBox="1">
            <a:spLocks/>
          </p:cNvSpPr>
          <p:nvPr/>
        </p:nvSpPr>
        <p:spPr>
          <a:xfrm>
            <a:off x="281310" y="339781"/>
            <a:ext cx="7603058" cy="1072995"/>
          </a:xfrm>
          <a:prstGeom prst="rect">
            <a:avLst/>
          </a:prstGeom>
        </p:spPr>
        <p:txBody>
          <a:bodyPr vert="horz" lIns="91440" tIns="45720" rIns="91440" bIns="45720" rtlCol="0">
            <a:noAutofit/>
          </a:bodyPr>
          <a:lstStyle>
            <a:lvl1pPr marL="0" indent="0" algn="l" defTabSz="457200" rtl="0" eaLnBrk="1" latinLnBrk="0" hangingPunct="1">
              <a:lnSpc>
                <a:spcPts val="2680"/>
              </a:lnSpc>
              <a:spcBef>
                <a:spcPct val="20000"/>
              </a:spcBef>
              <a:buFont typeface="Arial"/>
              <a:buNone/>
              <a:defRPr sz="2200" kern="1200">
                <a:solidFill>
                  <a:schemeClr val="tx1"/>
                </a:solidFill>
                <a:latin typeface="+mn-lt"/>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fontAlgn="auto">
              <a:spcAft>
                <a:spcPts val="0"/>
              </a:spcAft>
            </a:pPr>
            <a:r>
              <a:rPr lang="en-NZ" sz="2800" b="1" dirty="0"/>
              <a:t>Five principles for ‘no regrets harvesting’ that boosts native biodiversity</a:t>
            </a:r>
          </a:p>
        </p:txBody>
      </p:sp>
      <p:pic>
        <p:nvPicPr>
          <p:cNvPr id="6" name="Picture 2">
            <a:extLst>
              <a:ext uri="{FF2B5EF4-FFF2-40B4-BE49-F238E27FC236}">
                <a16:creationId xmlns:a16="http://schemas.microsoft.com/office/drawing/2014/main" xmlns="" id="{ED523465-4298-49D1-92D0-C2A064F4338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302230" y="1412776"/>
            <a:ext cx="2607218" cy="470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xmlns="" id="{C0D18A28-860D-473E-B882-2D7F202548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08304" y="4862369"/>
            <a:ext cx="1743959" cy="1655850"/>
          </a:xfrm>
          <a:prstGeom prst="rect">
            <a:avLst/>
          </a:prstGeom>
        </p:spPr>
      </p:pic>
    </p:spTree>
    <p:extLst>
      <p:ext uri="{BB962C8B-B14F-4D97-AF65-F5344CB8AC3E}">
        <p14:creationId xmlns:p14="http://schemas.microsoft.com/office/powerpoint/2010/main" val="3843080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E90CFF0-41D4-4B6F-BCB1-CAA2135931FA}"/>
              </a:ext>
            </a:extLst>
          </p:cNvPr>
          <p:cNvSpPr/>
          <p:nvPr/>
        </p:nvSpPr>
        <p:spPr>
          <a:xfrm>
            <a:off x="1067085" y="5517230"/>
            <a:ext cx="5881179" cy="720081"/>
          </a:xfrm>
          <a:prstGeom prst="rect">
            <a:avLst/>
          </a:prstGeom>
        </p:spPr>
        <p:txBody>
          <a:bodyPr wrap="square">
            <a:spAutoFit/>
          </a:bodyPr>
          <a:lstStyle/>
          <a:p>
            <a:pPr lvl="0">
              <a:spcAft>
                <a:spcPts val="0"/>
              </a:spcAft>
            </a:pPr>
            <a:r>
              <a:rPr lang="en-NZ" sz="2000" dirty="0">
                <a:latin typeface="+mn-lt"/>
                <a:ea typeface="Calibri" panose="020F0502020204030204" pitchFamily="34" charset="0"/>
                <a:cs typeface="Arial" panose="020B0604020202020204" pitchFamily="34" charset="0"/>
              </a:rPr>
              <a:t>Build on what’s there – save native seed sources, bulk up / buffer native remnants</a:t>
            </a:r>
            <a:endParaRPr lang="en-NZ" sz="2000" dirty="0">
              <a:effectLst/>
              <a:latin typeface="+mn-lt"/>
              <a:ea typeface="Calibri" panose="020F0502020204030204" pitchFamily="34"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xmlns="" id="{193A137B-E8A6-4281-920E-C93DABCBD7EB}"/>
              </a:ext>
            </a:extLst>
          </p:cNvPr>
          <p:cNvSpPr txBox="1">
            <a:spLocks/>
          </p:cNvSpPr>
          <p:nvPr/>
        </p:nvSpPr>
        <p:spPr>
          <a:xfrm>
            <a:off x="281310" y="339781"/>
            <a:ext cx="8581380" cy="640947"/>
          </a:xfrm>
          <a:prstGeom prst="rect">
            <a:avLst/>
          </a:prstGeom>
        </p:spPr>
        <p:txBody>
          <a:bodyPr vert="horz" lIns="91440" tIns="45720" rIns="91440" bIns="45720" rtlCol="0">
            <a:noAutofit/>
          </a:bodyPr>
          <a:lstStyle>
            <a:lvl1pPr marL="0" indent="0" algn="l" defTabSz="457200" rtl="0" eaLnBrk="1" latinLnBrk="0" hangingPunct="1">
              <a:lnSpc>
                <a:spcPts val="2680"/>
              </a:lnSpc>
              <a:spcBef>
                <a:spcPct val="20000"/>
              </a:spcBef>
              <a:buFont typeface="Arial"/>
              <a:buNone/>
              <a:defRPr sz="2200" kern="1200">
                <a:solidFill>
                  <a:schemeClr val="tx1"/>
                </a:solidFill>
                <a:latin typeface="+mn-lt"/>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fontAlgn="auto">
              <a:spcAft>
                <a:spcPts val="0"/>
              </a:spcAft>
            </a:pPr>
            <a:r>
              <a:rPr lang="en-NZ" sz="2800" b="1" dirty="0"/>
              <a:t>Principle 1</a:t>
            </a:r>
          </a:p>
        </p:txBody>
      </p:sp>
      <p:pic>
        <p:nvPicPr>
          <p:cNvPr id="2" name="Picture 1">
            <a:extLst>
              <a:ext uri="{FF2B5EF4-FFF2-40B4-BE49-F238E27FC236}">
                <a16:creationId xmlns:a16="http://schemas.microsoft.com/office/drawing/2014/main" xmlns="" id="{56C737F3-8A24-4D66-AC6B-E85A43BD1E68}"/>
              </a:ext>
            </a:extLst>
          </p:cNvPr>
          <p:cNvPicPr>
            <a:picLocks noChangeAspect="1"/>
          </p:cNvPicPr>
          <p:nvPr/>
        </p:nvPicPr>
        <p:blipFill>
          <a:blip r:embed="rId3"/>
          <a:stretch>
            <a:fillRect/>
          </a:stretch>
        </p:blipFill>
        <p:spPr>
          <a:xfrm>
            <a:off x="0" y="1707386"/>
            <a:ext cx="9144000" cy="3443228"/>
          </a:xfrm>
          <a:prstGeom prst="rect">
            <a:avLst/>
          </a:prstGeom>
        </p:spPr>
      </p:pic>
    </p:spTree>
    <p:extLst>
      <p:ext uri="{BB962C8B-B14F-4D97-AF65-F5344CB8AC3E}">
        <p14:creationId xmlns:p14="http://schemas.microsoft.com/office/powerpoint/2010/main" val="4230195741"/>
      </p:ext>
    </p:extLst>
  </p:cSld>
  <p:clrMapOvr>
    <a:masterClrMapping/>
  </p:clrMapOvr>
</p:sld>
</file>

<file path=ppt/theme/theme1.xml><?xml version="1.0" encoding="utf-8"?>
<a:theme xmlns:a="http://schemas.openxmlformats.org/drawingml/2006/main" name="MWLR">
  <a:themeElements>
    <a:clrScheme name="Manaaki Whenua">
      <a:dk1>
        <a:srgbClr val="000000"/>
      </a:dk1>
      <a:lt1>
        <a:sysClr val="window" lastClr="FFFFFF"/>
      </a:lt1>
      <a:dk2>
        <a:srgbClr val="7F7F7F"/>
      </a:dk2>
      <a:lt2>
        <a:srgbClr val="BFBFBF"/>
      </a:lt2>
      <a:accent1>
        <a:srgbClr val="4D4D4D"/>
      </a:accent1>
      <a:accent2>
        <a:srgbClr val="64A70B"/>
      </a:accent2>
      <a:accent3>
        <a:srgbClr val="B7DB57"/>
      </a:accent3>
      <a:accent4>
        <a:srgbClr val="009CBD"/>
      </a:accent4>
      <a:accent5>
        <a:srgbClr val="00C1D5"/>
      </a:accent5>
      <a:accent6>
        <a:srgbClr val="EBB700"/>
      </a:accent6>
      <a:hlink>
        <a:srgbClr val="00C1D5"/>
      </a:hlink>
      <a:folHlink>
        <a:srgbClr val="009CBD"/>
      </a:folHlink>
    </a:clrScheme>
    <a:fontScheme name="Custom 1">
      <a:majorFont>
        <a:latin typeface="Ebrima"/>
        <a:ea typeface=""/>
        <a:cs typeface=""/>
      </a:majorFont>
      <a:minorFont>
        <a:latin typeface="Ebri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B57F53874F9F4C9294B45C38A4C0CA" ma:contentTypeVersion="10" ma:contentTypeDescription="Create a new document." ma:contentTypeScope="" ma:versionID="05964bd27cc3f544c92def7d62694120">
  <xsd:schema xmlns:xsd="http://www.w3.org/2001/XMLSchema" xmlns:xs="http://www.w3.org/2001/XMLSchema" xmlns:p="http://schemas.microsoft.com/office/2006/metadata/properties" xmlns:ns3="8d1204d3-a6a4-404c-943a-dffffab530d6" targetNamespace="http://schemas.microsoft.com/office/2006/metadata/properties" ma:root="true" ma:fieldsID="3398acd6f2bea900114f56d59fc17b69" ns3:_="">
    <xsd:import namespace="8d1204d3-a6a4-404c-943a-dffffab530d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1204d3-a6a4-404c-943a-dffffab530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1B09D91-C051-4CF3-875F-AF297B878EE5}">
  <ds:schemaRefs>
    <ds:schemaRef ds:uri="http://schemas.microsoft.com/sharepoint/v3/contenttype/forms"/>
  </ds:schemaRefs>
</ds:datastoreItem>
</file>

<file path=customXml/itemProps2.xml><?xml version="1.0" encoding="utf-8"?>
<ds:datastoreItem xmlns:ds="http://schemas.openxmlformats.org/officeDocument/2006/customXml" ds:itemID="{63EAE1C4-6701-47F3-8738-11B8A5AF5A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1204d3-a6a4-404c-943a-dffffab530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3873DA-FFCA-4C40-AE92-382013F3088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8d1204d3-a6a4-404c-943a-dffffab530d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4329</TotalTime>
  <Words>4165</Words>
  <Application>Microsoft Office PowerPoint</Application>
  <PresentationFormat>On-screen Show (4:3)</PresentationFormat>
  <Paragraphs>286</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Adobe Gurmukhi</vt:lpstr>
      <vt:lpstr>Arial</vt:lpstr>
      <vt:lpstr>Calibri</vt:lpstr>
      <vt:lpstr>Calibri Light</vt:lpstr>
      <vt:lpstr>Ebrima</vt:lpstr>
      <vt:lpstr>Symbol</vt:lpstr>
      <vt:lpstr>Times New Roman</vt:lpstr>
      <vt:lpstr>MWLR</vt:lpstr>
      <vt:lpstr>Using pre-harvest and harvest actions to enhance conversion to native ecosystems</vt:lpstr>
      <vt:lpstr>PowerPoint Presentation</vt:lpstr>
      <vt:lpstr>PowerPoint Presentation</vt:lpstr>
      <vt:lpstr>PowerPoint Presentation</vt:lpstr>
      <vt:lpstr>PowerPoint Presentation</vt:lpstr>
      <vt:lpstr>Typical places to look for remnants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Suzie Greenhalgh</dc:creator>
  <cp:lastModifiedBy>Susan Moore-Lavo</cp:lastModifiedBy>
  <cp:revision>155</cp:revision>
  <cp:lastPrinted>2019-09-03T03:50:53Z</cp:lastPrinted>
  <dcterms:created xsi:type="dcterms:W3CDTF">2019-05-18T03:15:07Z</dcterms:created>
  <dcterms:modified xsi:type="dcterms:W3CDTF">2020-05-18T04:18:49Z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0x01010066B57F53874F9F4C9294B45C38A4C0CA</vt:lpwstr>
  </property>
</Properties>
</file>