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357" r:id="rId2"/>
    <p:sldId id="256" r:id="rId3"/>
    <p:sldId id="343" r:id="rId4"/>
    <p:sldId id="362" r:id="rId5"/>
    <p:sldId id="361" r:id="rId6"/>
    <p:sldId id="355" r:id="rId7"/>
    <p:sldId id="262" r:id="rId8"/>
    <p:sldId id="263" r:id="rId9"/>
    <p:sldId id="346" r:id="rId10"/>
    <p:sldId id="347" r:id="rId11"/>
    <p:sldId id="348" r:id="rId12"/>
    <p:sldId id="349" r:id="rId13"/>
    <p:sldId id="350" r:id="rId14"/>
    <p:sldId id="351" r:id="rId15"/>
    <p:sldId id="352" r:id="rId16"/>
    <p:sldId id="353" r:id="rId17"/>
    <p:sldId id="304" r:id="rId18"/>
    <p:sldId id="265" r:id="rId19"/>
    <p:sldId id="266" r:id="rId20"/>
    <p:sldId id="267" r:id="rId21"/>
    <p:sldId id="257" r:id="rId22"/>
    <p:sldId id="358" r:id="rId23"/>
    <p:sldId id="314" r:id="rId24"/>
    <p:sldId id="270" r:id="rId25"/>
    <p:sldId id="269" r:id="rId26"/>
    <p:sldId id="271" r:id="rId27"/>
    <p:sldId id="298" r:id="rId28"/>
    <p:sldId id="338" r:id="rId29"/>
    <p:sldId id="339" r:id="rId30"/>
    <p:sldId id="274" r:id="rId31"/>
    <p:sldId id="275" r:id="rId32"/>
    <p:sldId id="276" r:id="rId33"/>
    <p:sldId id="277" r:id="rId34"/>
    <p:sldId id="359" r:id="rId35"/>
    <p:sldId id="293" r:id="rId36"/>
    <p:sldId id="294" r:id="rId37"/>
    <p:sldId id="296" r:id="rId38"/>
    <p:sldId id="279" r:id="rId39"/>
    <p:sldId id="281" r:id="rId40"/>
    <p:sldId id="282" r:id="rId41"/>
    <p:sldId id="283" r:id="rId42"/>
    <p:sldId id="299" r:id="rId43"/>
    <p:sldId id="341" r:id="rId44"/>
    <p:sldId id="360" r:id="rId45"/>
    <p:sldId id="284" r:id="rId46"/>
    <p:sldId id="285" r:id="rId47"/>
    <p:sldId id="287" r:id="rId48"/>
    <p:sldId id="288" r:id="rId49"/>
    <p:sldId id="289" r:id="rId50"/>
    <p:sldId id="342"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2597FF"/>
    <a:srgbClr val="FF6201"/>
    <a:srgbClr val="FE8602"/>
    <a:srgbClr val="D68B1C"/>
    <a:srgbClr val="321700"/>
    <a:srgbClr val="2BA395"/>
    <a:srgbClr val="BD83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EFBC22D-8FE8-4876-94EF-0FD16174B636}" type="datetimeFigureOut">
              <a:rPr lang="en-US"/>
              <a:pPr>
                <a:defRPr/>
              </a:pPr>
              <a:t>8/1/2019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6BEBD2-DF37-4364-B926-E2CF21952D3F}" type="slidenum">
              <a:rPr lang="en-US"/>
              <a:pPr>
                <a:defRPr/>
              </a:pPr>
              <a:t>‹#›</a:t>
            </a:fld>
            <a:endParaRPr lang="en-US"/>
          </a:p>
        </p:txBody>
      </p:sp>
    </p:spTree>
    <p:extLst>
      <p:ext uri="{BB962C8B-B14F-4D97-AF65-F5344CB8AC3E}">
        <p14:creationId xmlns:p14="http://schemas.microsoft.com/office/powerpoint/2010/main" val="696366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B76BEBD2-DF37-4364-B926-E2CF21952D3F}" type="slidenum">
              <a:rPr lang="en-US" smtClean="0"/>
              <a:pPr>
                <a:defRPr/>
              </a:pPr>
              <a:t>6</a:t>
            </a:fld>
            <a:endParaRPr lang="en-US"/>
          </a:p>
        </p:txBody>
      </p:sp>
    </p:spTree>
    <p:extLst>
      <p:ext uri="{BB962C8B-B14F-4D97-AF65-F5344CB8AC3E}">
        <p14:creationId xmlns:p14="http://schemas.microsoft.com/office/powerpoint/2010/main" val="406387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B76BEBD2-DF37-4364-B926-E2CF21952D3F}" type="slidenum">
              <a:rPr lang="en-US" smtClean="0"/>
              <a:pPr>
                <a:defRPr/>
              </a:pPr>
              <a:t>9</a:t>
            </a:fld>
            <a:endParaRPr lang="en-US"/>
          </a:p>
        </p:txBody>
      </p:sp>
    </p:spTree>
    <p:extLst>
      <p:ext uri="{BB962C8B-B14F-4D97-AF65-F5344CB8AC3E}">
        <p14:creationId xmlns:p14="http://schemas.microsoft.com/office/powerpoint/2010/main" val="66199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B76BEBD2-DF37-4364-B926-E2CF21952D3F}" type="slidenum">
              <a:rPr lang="en-US" smtClean="0"/>
              <a:pPr>
                <a:defRPr/>
              </a:pPr>
              <a:t>10</a:t>
            </a:fld>
            <a:endParaRPr lang="en-US"/>
          </a:p>
        </p:txBody>
      </p:sp>
    </p:spTree>
    <p:extLst>
      <p:ext uri="{BB962C8B-B14F-4D97-AF65-F5344CB8AC3E}">
        <p14:creationId xmlns:p14="http://schemas.microsoft.com/office/powerpoint/2010/main" val="73428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B76BEBD2-DF37-4364-B926-E2CF21952D3F}" type="slidenum">
              <a:rPr lang="en-US" smtClean="0"/>
              <a:pPr>
                <a:defRPr/>
              </a:pPr>
              <a:t>11</a:t>
            </a:fld>
            <a:endParaRPr lang="en-US"/>
          </a:p>
        </p:txBody>
      </p:sp>
    </p:spTree>
    <p:extLst>
      <p:ext uri="{BB962C8B-B14F-4D97-AF65-F5344CB8AC3E}">
        <p14:creationId xmlns:p14="http://schemas.microsoft.com/office/powerpoint/2010/main" val="457537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B76BEBD2-DF37-4364-B926-E2CF21952D3F}" type="slidenum">
              <a:rPr lang="en-US" smtClean="0"/>
              <a:pPr>
                <a:defRPr/>
              </a:pPr>
              <a:t>12</a:t>
            </a:fld>
            <a:endParaRPr lang="en-US"/>
          </a:p>
        </p:txBody>
      </p:sp>
    </p:spTree>
    <p:extLst>
      <p:ext uri="{BB962C8B-B14F-4D97-AF65-F5344CB8AC3E}">
        <p14:creationId xmlns:p14="http://schemas.microsoft.com/office/powerpoint/2010/main" val="263213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B76BEBD2-DF37-4364-B926-E2CF21952D3F}" type="slidenum">
              <a:rPr lang="en-US" smtClean="0"/>
              <a:pPr>
                <a:defRPr/>
              </a:pPr>
              <a:t>13</a:t>
            </a:fld>
            <a:endParaRPr lang="en-US"/>
          </a:p>
        </p:txBody>
      </p:sp>
    </p:spTree>
    <p:extLst>
      <p:ext uri="{BB962C8B-B14F-4D97-AF65-F5344CB8AC3E}">
        <p14:creationId xmlns:p14="http://schemas.microsoft.com/office/powerpoint/2010/main" val="3224663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B76BEBD2-DF37-4364-B926-E2CF21952D3F}" type="slidenum">
              <a:rPr lang="en-US" smtClean="0"/>
              <a:pPr>
                <a:defRPr/>
              </a:pPr>
              <a:t>14</a:t>
            </a:fld>
            <a:endParaRPr lang="en-US"/>
          </a:p>
        </p:txBody>
      </p:sp>
    </p:spTree>
    <p:extLst>
      <p:ext uri="{BB962C8B-B14F-4D97-AF65-F5344CB8AC3E}">
        <p14:creationId xmlns:p14="http://schemas.microsoft.com/office/powerpoint/2010/main" val="401453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B76BEBD2-DF37-4364-B926-E2CF21952D3F}" type="slidenum">
              <a:rPr lang="en-US" smtClean="0"/>
              <a:pPr>
                <a:defRPr/>
              </a:pPr>
              <a:t>15</a:t>
            </a:fld>
            <a:endParaRPr lang="en-US"/>
          </a:p>
        </p:txBody>
      </p:sp>
    </p:spTree>
    <p:extLst>
      <p:ext uri="{BB962C8B-B14F-4D97-AF65-F5344CB8AC3E}">
        <p14:creationId xmlns:p14="http://schemas.microsoft.com/office/powerpoint/2010/main" val="194534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B76BEBD2-DF37-4364-B926-E2CF21952D3F}" type="slidenum">
              <a:rPr lang="en-US" smtClean="0"/>
              <a:pPr>
                <a:defRPr/>
              </a:pPr>
              <a:t>16</a:t>
            </a:fld>
            <a:endParaRPr lang="en-US"/>
          </a:p>
        </p:txBody>
      </p:sp>
    </p:spTree>
    <p:extLst>
      <p:ext uri="{BB962C8B-B14F-4D97-AF65-F5344CB8AC3E}">
        <p14:creationId xmlns:p14="http://schemas.microsoft.com/office/powerpoint/2010/main" val="1666600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5195" y="1138425"/>
            <a:ext cx="7177135" cy="763525"/>
          </a:xfrm>
          <a:effectLst/>
        </p:spPr>
        <p:txBody>
          <a:bodyPr>
            <a:normAutofit/>
          </a:bodyPr>
          <a:lstStyle>
            <a:lvl1pPr algn="r">
              <a:defRPr sz="3600">
                <a:solidFill>
                  <a:srgbClr val="2597FF"/>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5195" y="1901950"/>
            <a:ext cx="7177135" cy="610820"/>
          </a:xfrm>
        </p:spPr>
        <p:txBody>
          <a:bodyPr>
            <a:normAutofit/>
          </a:bodyPr>
          <a:lstStyle>
            <a:lvl1pPr marL="0" indent="0" algn="r">
              <a:buNone/>
              <a:defRPr sz="2800">
                <a:solidFill>
                  <a:schemeClr val="tx2">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351E55F-072E-42F9-8E39-5B56FC7BB256}" type="datetimeFigureOut">
              <a:rPr lang="en-US"/>
              <a:pPr>
                <a:defRPr/>
              </a:pPr>
              <a:t>8/1/2019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D58865-0284-4412-BCE2-41F0ED3A7D35}" type="slidenum">
              <a:rPr lang="en-US"/>
              <a:pPr>
                <a:defRPr/>
              </a:pPr>
              <a:t>‹#›</a:t>
            </a:fld>
            <a:endParaRPr lang="en-US" dirty="0"/>
          </a:p>
        </p:txBody>
      </p:sp>
    </p:spTree>
    <p:extLst>
      <p:ext uri="{BB962C8B-B14F-4D97-AF65-F5344CB8AC3E}">
        <p14:creationId xmlns:p14="http://schemas.microsoft.com/office/powerpoint/2010/main" val="1545018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9F214-54C0-4918-9810-A6517F80D4A0}" type="datetimeFigureOut">
              <a:rPr lang="en-US"/>
              <a:pPr>
                <a:defRPr/>
              </a:pPr>
              <a:t>8/1/2019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0A532C-477E-4CE3-8FBC-071A8F267BAB}" type="slidenum">
              <a:rPr lang="en-US"/>
              <a:pPr>
                <a:defRPr/>
              </a:pPr>
              <a:t>‹#›</a:t>
            </a:fld>
            <a:endParaRPr lang="en-US"/>
          </a:p>
        </p:txBody>
      </p:sp>
    </p:spTree>
    <p:extLst>
      <p:ext uri="{BB962C8B-B14F-4D97-AF65-F5344CB8AC3E}">
        <p14:creationId xmlns:p14="http://schemas.microsoft.com/office/powerpoint/2010/main" val="193790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2CFC74-B18B-47A7-8BFA-F0798CCC7CB8}" type="datetimeFigureOut">
              <a:rPr lang="en-US"/>
              <a:pPr>
                <a:defRPr/>
              </a:pPr>
              <a:t>8/1/2019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D683DA-8060-49ED-884E-1997B08503C9}" type="slidenum">
              <a:rPr lang="en-US"/>
              <a:pPr>
                <a:defRPr/>
              </a:pPr>
              <a:t>‹#›</a:t>
            </a:fld>
            <a:endParaRPr lang="en-US"/>
          </a:p>
        </p:txBody>
      </p:sp>
    </p:spTree>
    <p:extLst>
      <p:ext uri="{BB962C8B-B14F-4D97-AF65-F5344CB8AC3E}">
        <p14:creationId xmlns:p14="http://schemas.microsoft.com/office/powerpoint/2010/main" val="2078966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96D555-90DD-4952-A290-BBA9DF485CA2}" type="datetimeFigureOut">
              <a:rPr lang="en-US"/>
              <a:pPr>
                <a:defRPr/>
              </a:pPr>
              <a:t>8/1/2019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090B0D-DE0C-452D-B7CC-FD3622091935}" type="slidenum">
              <a:rPr lang="en-US"/>
              <a:pPr>
                <a:defRPr/>
              </a:pPr>
              <a:t>‹#›</a:t>
            </a:fld>
            <a:endParaRPr lang="en-US"/>
          </a:p>
        </p:txBody>
      </p:sp>
    </p:spTree>
    <p:extLst>
      <p:ext uri="{BB962C8B-B14F-4D97-AF65-F5344CB8AC3E}">
        <p14:creationId xmlns:p14="http://schemas.microsoft.com/office/powerpoint/2010/main" val="373323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985720"/>
            <a:ext cx="8093364" cy="610820"/>
          </a:xfrm>
        </p:spPr>
        <p:txBody>
          <a:bodyPr>
            <a:normAutofit/>
          </a:bodyPr>
          <a:lstStyle>
            <a:lvl1pPr algn="r">
              <a:defRPr sz="3600">
                <a:solidFill>
                  <a:srgbClr val="2597FF"/>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1749246"/>
            <a:ext cx="8093365" cy="4581150"/>
          </a:xfrm>
        </p:spPr>
        <p:txBody>
          <a:bodyPr/>
          <a:lstStyle>
            <a:lvl1pPr algn="l">
              <a:defRPr sz="2800">
                <a:solidFill>
                  <a:schemeClr val="tx2">
                    <a:lumMod val="75000"/>
                  </a:schemeClr>
                </a:solidFill>
              </a:defRPr>
            </a:lvl1pPr>
            <a:lvl2pPr algn="l">
              <a:defRPr>
                <a:solidFill>
                  <a:schemeClr val="tx2">
                    <a:lumMod val="75000"/>
                  </a:schemeClr>
                </a:solidFill>
              </a:defRPr>
            </a:lvl2pPr>
            <a:lvl3pPr algn="l">
              <a:defRPr>
                <a:solidFill>
                  <a:schemeClr val="tx2">
                    <a:lumMod val="75000"/>
                  </a:schemeClr>
                </a:solidFill>
              </a:defRPr>
            </a:lvl3pPr>
            <a:lvl4pPr algn="l">
              <a:defRPr>
                <a:solidFill>
                  <a:schemeClr val="tx2">
                    <a:lumMod val="75000"/>
                  </a:schemeClr>
                </a:solidFill>
              </a:defRPr>
            </a:lvl4pPr>
            <a:lvl5pPr algn="l">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2F51FA4-39F5-400A-B241-175EB75B9621}" type="datetimeFigureOut">
              <a:rPr lang="en-US"/>
              <a:pPr>
                <a:defRPr/>
              </a:pPr>
              <a:t>8/1/2019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3FE0F2-70A3-41BD-998C-862767B38064}" type="slidenum">
              <a:rPr lang="en-US"/>
              <a:pPr>
                <a:defRPr/>
              </a:pPr>
              <a:t>‹#›</a:t>
            </a:fld>
            <a:endParaRPr lang="en-US"/>
          </a:p>
        </p:txBody>
      </p:sp>
    </p:spTree>
    <p:extLst>
      <p:ext uri="{BB962C8B-B14F-4D97-AF65-F5344CB8AC3E}">
        <p14:creationId xmlns:p14="http://schemas.microsoft.com/office/powerpoint/2010/main" val="282657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2689" y="527605"/>
            <a:ext cx="6413610" cy="763525"/>
          </a:xfrm>
        </p:spPr>
        <p:txBody>
          <a:bodyPr>
            <a:normAutofit/>
          </a:bodyPr>
          <a:lstStyle>
            <a:lvl1pPr algn="l">
              <a:defRPr sz="3600">
                <a:solidFill>
                  <a:srgbClr val="2597FF"/>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32689" y="1291129"/>
            <a:ext cx="6413610" cy="4733855"/>
          </a:xfrm>
        </p:spPr>
        <p:txBody>
          <a:bodyPr/>
          <a:lstStyle>
            <a:lvl1pPr>
              <a:defRPr sz="2800">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304A399-3E4F-4126-9199-C2FB6E7B5974}" type="datetimeFigureOut">
              <a:rPr lang="en-US"/>
              <a:pPr>
                <a:defRPr/>
              </a:pPr>
              <a:t>8/1/2019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BAE111-5BBA-46B5-8F89-F470265F9C9E}" type="slidenum">
              <a:rPr lang="en-US"/>
              <a:pPr>
                <a:defRPr/>
              </a:pPr>
              <a:t>‹#›</a:t>
            </a:fld>
            <a:endParaRPr lang="en-US"/>
          </a:p>
        </p:txBody>
      </p:sp>
    </p:spTree>
    <p:extLst>
      <p:ext uri="{BB962C8B-B14F-4D97-AF65-F5344CB8AC3E}">
        <p14:creationId xmlns:p14="http://schemas.microsoft.com/office/powerpoint/2010/main" val="294673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2D54BD-1533-4053-B2A3-E53C10A68D16}" type="datetimeFigureOut">
              <a:rPr lang="en-US"/>
              <a:pPr>
                <a:defRPr/>
              </a:pPr>
              <a:t>8/1/2019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C77EBA-ED19-43D0-BCFA-9002C643696B}" type="slidenum">
              <a:rPr lang="en-US"/>
              <a:pPr>
                <a:defRPr/>
              </a:pPr>
              <a:t>‹#›</a:t>
            </a:fld>
            <a:endParaRPr lang="en-US"/>
          </a:p>
        </p:txBody>
      </p:sp>
    </p:spTree>
    <p:extLst>
      <p:ext uri="{BB962C8B-B14F-4D97-AF65-F5344CB8AC3E}">
        <p14:creationId xmlns:p14="http://schemas.microsoft.com/office/powerpoint/2010/main" val="251973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1FB2A7-1E71-438C-879E-77EB35981682}" type="datetimeFigureOut">
              <a:rPr lang="en-US"/>
              <a:pPr>
                <a:defRPr/>
              </a:pPr>
              <a:t>8/1/2019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A5768A-8642-4A45-97AE-F5381008FED8}" type="slidenum">
              <a:rPr lang="en-US"/>
              <a:pPr>
                <a:defRPr/>
              </a:pPr>
              <a:t>‹#›</a:t>
            </a:fld>
            <a:endParaRPr lang="en-US"/>
          </a:p>
        </p:txBody>
      </p:sp>
    </p:spTree>
    <p:extLst>
      <p:ext uri="{BB962C8B-B14F-4D97-AF65-F5344CB8AC3E}">
        <p14:creationId xmlns:p14="http://schemas.microsoft.com/office/powerpoint/2010/main" val="4281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84885"/>
          </a:xfrm>
        </p:spPr>
        <p:txBody>
          <a:bodyPr>
            <a:normAutofit/>
          </a:bodyPr>
          <a:lstStyle>
            <a:lvl1pPr algn="r">
              <a:defRPr sz="3600">
                <a:solidFill>
                  <a:srgbClr val="2597FF"/>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6986" y="1748634"/>
            <a:ext cx="4123035" cy="571629"/>
          </a:xfrm>
        </p:spPr>
        <p:txBody>
          <a:bodyPr anchor="b"/>
          <a:lstStyle>
            <a:lvl1pPr marL="0" indent="0" algn="l">
              <a:buNone/>
              <a:defRPr sz="2400" b="1">
                <a:solidFill>
                  <a:srgbClr val="259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6986" y="2359454"/>
            <a:ext cx="4123035" cy="3493173"/>
          </a:xfrm>
        </p:spPr>
        <p:txBody>
          <a:bodyPr/>
          <a:lstStyle>
            <a:lvl1pPr algn="l">
              <a:defRPr sz="2400">
                <a:solidFill>
                  <a:schemeClr val="tx2">
                    <a:lumMod val="75000"/>
                  </a:schemeClr>
                </a:solidFill>
              </a:defRPr>
            </a:lvl1pPr>
            <a:lvl2pPr algn="l">
              <a:defRPr sz="2000">
                <a:solidFill>
                  <a:schemeClr val="tx2">
                    <a:lumMod val="75000"/>
                  </a:schemeClr>
                </a:solidFill>
              </a:defRPr>
            </a:lvl2pPr>
            <a:lvl3pPr algn="l">
              <a:defRPr sz="1800">
                <a:solidFill>
                  <a:schemeClr val="tx2">
                    <a:lumMod val="75000"/>
                  </a:schemeClr>
                </a:solidFill>
              </a:defRPr>
            </a:lvl3pPr>
            <a:lvl4pPr algn="l">
              <a:defRPr sz="1600">
                <a:solidFill>
                  <a:schemeClr val="tx2">
                    <a:lumMod val="75000"/>
                  </a:schemeClr>
                </a:solidFill>
              </a:defRPr>
            </a:lvl4pPr>
            <a:lvl5pPr algn="l">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80022" y="1748635"/>
            <a:ext cx="4106566" cy="571630"/>
          </a:xfrm>
        </p:spPr>
        <p:txBody>
          <a:bodyPr anchor="b"/>
          <a:lstStyle>
            <a:lvl1pPr marL="0" indent="0" algn="l">
              <a:buNone/>
              <a:defRPr sz="2400" b="1">
                <a:solidFill>
                  <a:srgbClr val="2597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80021" y="2359455"/>
            <a:ext cx="4106566" cy="3493173"/>
          </a:xfrm>
        </p:spPr>
        <p:txBody>
          <a:bodyPr/>
          <a:lstStyle>
            <a:lvl1pPr algn="l">
              <a:defRPr sz="2400">
                <a:solidFill>
                  <a:schemeClr val="tx2">
                    <a:lumMod val="75000"/>
                  </a:schemeClr>
                </a:solidFill>
              </a:defRPr>
            </a:lvl1pPr>
            <a:lvl2pPr algn="l">
              <a:defRPr sz="2000">
                <a:solidFill>
                  <a:schemeClr val="tx2">
                    <a:lumMod val="75000"/>
                  </a:schemeClr>
                </a:solidFill>
              </a:defRPr>
            </a:lvl2pPr>
            <a:lvl3pPr algn="l">
              <a:defRPr sz="1800">
                <a:solidFill>
                  <a:schemeClr val="tx2">
                    <a:lumMod val="75000"/>
                  </a:schemeClr>
                </a:solidFill>
              </a:defRPr>
            </a:lvl3pPr>
            <a:lvl4pPr algn="l">
              <a:defRPr sz="1600">
                <a:solidFill>
                  <a:schemeClr val="tx2">
                    <a:lumMod val="75000"/>
                  </a:schemeClr>
                </a:solidFill>
              </a:defRPr>
            </a:lvl4pPr>
            <a:lvl5pPr algn="l">
              <a:defRPr sz="1600">
                <a:solidFill>
                  <a:schemeClr val="tx2">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0DBBCC9-9A9C-42AA-8974-D09DA9820C4E}" type="datetimeFigureOut">
              <a:rPr lang="en-US"/>
              <a:pPr>
                <a:defRPr/>
              </a:pPr>
              <a:t>8/1/2019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EE552E-3227-4877-A96C-5BF7DC2E09D4}" type="slidenum">
              <a:rPr lang="en-US"/>
              <a:pPr>
                <a:defRPr/>
              </a:pPr>
              <a:t>‹#›</a:t>
            </a:fld>
            <a:endParaRPr lang="en-US"/>
          </a:p>
        </p:txBody>
      </p:sp>
    </p:spTree>
    <p:extLst>
      <p:ext uri="{BB962C8B-B14F-4D97-AF65-F5344CB8AC3E}">
        <p14:creationId xmlns:p14="http://schemas.microsoft.com/office/powerpoint/2010/main" val="284560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A07365D-1174-4BD7-BC22-0C4AB6176CAE}" type="datetimeFigureOut">
              <a:rPr lang="en-US"/>
              <a:pPr>
                <a:defRPr/>
              </a:pPr>
              <a:t>8/1/2019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1EF643-669A-4FE3-8923-A432CC55632A}" type="slidenum">
              <a:rPr lang="en-US"/>
              <a:pPr>
                <a:defRPr/>
              </a:pPr>
              <a:t>‹#›</a:t>
            </a:fld>
            <a:endParaRPr lang="en-US"/>
          </a:p>
        </p:txBody>
      </p:sp>
    </p:spTree>
    <p:extLst>
      <p:ext uri="{BB962C8B-B14F-4D97-AF65-F5344CB8AC3E}">
        <p14:creationId xmlns:p14="http://schemas.microsoft.com/office/powerpoint/2010/main" val="188993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6A7181-9594-4F4D-B314-35C957895DCB}" type="datetimeFigureOut">
              <a:rPr lang="en-US"/>
              <a:pPr>
                <a:defRPr/>
              </a:pPr>
              <a:t>8/1/2019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821D1D-81A9-4449-8C59-AD01C5C637BE}" type="slidenum">
              <a:rPr lang="en-US"/>
              <a:pPr>
                <a:defRPr/>
              </a:pPr>
              <a:t>‹#›</a:t>
            </a:fld>
            <a:endParaRPr lang="en-US"/>
          </a:p>
        </p:txBody>
      </p:sp>
    </p:spTree>
    <p:extLst>
      <p:ext uri="{BB962C8B-B14F-4D97-AF65-F5344CB8AC3E}">
        <p14:creationId xmlns:p14="http://schemas.microsoft.com/office/powerpoint/2010/main" val="126904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C2FA02-5181-4C59-8A93-EA823EFBD7A1}" type="datetimeFigureOut">
              <a:rPr lang="en-US"/>
              <a:pPr>
                <a:defRPr/>
              </a:pPr>
              <a:t>8/1/2019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E5BC73-C352-4A5A-8A76-68A916316954}" type="slidenum">
              <a:rPr lang="en-US"/>
              <a:pPr>
                <a:defRPr/>
              </a:pPr>
              <a:t>‹#›</a:t>
            </a:fld>
            <a:endParaRPr lang="en-US"/>
          </a:p>
        </p:txBody>
      </p:sp>
    </p:spTree>
    <p:extLst>
      <p:ext uri="{BB962C8B-B14F-4D97-AF65-F5344CB8AC3E}">
        <p14:creationId xmlns:p14="http://schemas.microsoft.com/office/powerpoint/2010/main" val="271709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0EBA42-F8DC-4087-9E81-FF880502A348}" type="datetimeFigureOut">
              <a:rPr lang="en-US"/>
              <a:pPr>
                <a:defRPr/>
              </a:pPr>
              <a:t>8/1/2019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3D8E28E-BD16-489A-8C3D-ACB21E5A1A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3" r:id="rId1"/>
    <p:sldLayoutId id="2147483873" r:id="rId2"/>
    <p:sldLayoutId id="2147483884"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555" y="-83215"/>
            <a:ext cx="11127582" cy="6941215"/>
          </a:xfrm>
          <a:prstGeom prst="rect">
            <a:avLst/>
          </a:prstGeom>
        </p:spPr>
      </p:pic>
      <p:sp>
        <p:nvSpPr>
          <p:cNvPr id="7" name="Rectangle 6"/>
          <p:cNvSpPr/>
          <p:nvPr/>
        </p:nvSpPr>
        <p:spPr>
          <a:xfrm>
            <a:off x="1431033" y="1596540"/>
            <a:ext cx="2072032" cy="168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69" name="Content Placeholder 2"/>
          <p:cNvSpPr>
            <a:spLocks noGrp="1"/>
          </p:cNvSpPr>
          <p:nvPr>
            <p:ph idx="1"/>
          </p:nvPr>
        </p:nvSpPr>
        <p:spPr>
          <a:xfrm>
            <a:off x="0" y="3887115"/>
            <a:ext cx="9159875" cy="1310499"/>
          </a:xfrm>
        </p:spPr>
        <p:txBody>
          <a:bodyPr/>
          <a:lstStyle/>
          <a:p>
            <a:pPr marL="0" indent="0" algn="ctr">
              <a:lnSpc>
                <a:spcPts val="6000"/>
              </a:lnSpc>
              <a:buNone/>
            </a:pPr>
            <a:r>
              <a:rPr lang="en-NZ" altLang="en-US" sz="6600" b="1" dirty="0">
                <a:solidFill>
                  <a:schemeClr val="bg1"/>
                </a:solidFill>
              </a:rPr>
              <a:t>2019 Candidate</a:t>
            </a:r>
            <a:br>
              <a:rPr lang="en-NZ" altLang="en-US" sz="6600" b="1" dirty="0">
                <a:solidFill>
                  <a:schemeClr val="bg1"/>
                </a:solidFill>
              </a:rPr>
            </a:br>
            <a:r>
              <a:rPr lang="en-NZ" altLang="en-US" sz="6600" b="1" dirty="0">
                <a:solidFill>
                  <a:schemeClr val="bg1"/>
                </a:solidFill>
              </a:rPr>
              <a:t>Information Evening</a:t>
            </a:r>
            <a:br>
              <a:rPr lang="en-NZ" altLang="en-US" sz="6600" b="1" dirty="0">
                <a:solidFill>
                  <a:schemeClr val="bg1"/>
                </a:solidFill>
              </a:rPr>
            </a:br>
            <a:r>
              <a:rPr lang="en-NZ" altLang="en-US" sz="6600" b="1" dirty="0">
                <a:solidFill>
                  <a:schemeClr val="bg1"/>
                </a:solidFill>
              </a:rPr>
              <a:t> Nelson City </a:t>
            </a:r>
            <a:r>
              <a:rPr lang="en-NZ" altLang="en-US" sz="6600" b="1" dirty="0" smtClean="0">
                <a:solidFill>
                  <a:schemeClr val="bg1"/>
                </a:solidFill>
              </a:rPr>
              <a:t>Council</a:t>
            </a:r>
            <a:endParaRPr lang="en-NZ" altLang="en-US" sz="6600" b="1" dirty="0" smtClean="0">
              <a:solidFill>
                <a:schemeClr val="bg1"/>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9781" y="1554932"/>
            <a:ext cx="2225803" cy="1832460"/>
          </a:xfrm>
          <a:prstGeom prst="rect">
            <a:avLst/>
          </a:prstGeom>
        </p:spPr>
      </p:pic>
      <p:sp>
        <p:nvSpPr>
          <p:cNvPr id="10" name="Rectangle 9"/>
          <p:cNvSpPr/>
          <p:nvPr/>
        </p:nvSpPr>
        <p:spPr>
          <a:xfrm>
            <a:off x="4790117" y="1596539"/>
            <a:ext cx="2072458" cy="1527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3444" y="1554932"/>
            <a:ext cx="2225803" cy="1832460"/>
          </a:xfrm>
          <a:prstGeom prst="rect">
            <a:avLst/>
          </a:prstGeom>
        </p:spPr>
      </p:pic>
    </p:spTree>
    <p:extLst>
      <p:ext uri="{BB962C8B-B14F-4D97-AF65-F5344CB8AC3E}">
        <p14:creationId xmlns:p14="http://schemas.microsoft.com/office/powerpoint/2010/main" val="3749901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2232025" y="527050"/>
            <a:ext cx="6413500" cy="763588"/>
          </a:xfrm>
        </p:spPr>
        <p:txBody>
          <a:bodyPr/>
          <a:lstStyle/>
          <a:p>
            <a:pPr eaLnBrk="1" hangingPunct="1"/>
            <a:r>
              <a:rPr lang="en-NZ" altLang="en-US" sz="3200" b="1" dirty="0" smtClean="0">
                <a:solidFill>
                  <a:schemeClr val="tx2"/>
                </a:solidFill>
              </a:rPr>
              <a:t>Council Activities</a:t>
            </a:r>
            <a:endParaRPr lang="en-US" altLang="en-US" sz="3200" b="1" dirty="0" smtClean="0">
              <a:solidFill>
                <a:schemeClr val="tx2"/>
              </a:solidFill>
            </a:endParaRPr>
          </a:p>
        </p:txBody>
      </p:sp>
      <p:sp>
        <p:nvSpPr>
          <p:cNvPr id="9219" name="Content Placeholder 4"/>
          <p:cNvSpPr>
            <a:spLocks noGrp="1"/>
          </p:cNvSpPr>
          <p:nvPr>
            <p:ph idx="1"/>
          </p:nvPr>
        </p:nvSpPr>
        <p:spPr>
          <a:xfrm>
            <a:off x="2232025" y="1443835"/>
            <a:ext cx="6413500" cy="4887115"/>
          </a:xfrm>
        </p:spPr>
        <p:txBody>
          <a:bodyPr/>
          <a:lstStyle/>
          <a:p>
            <a:pPr eaLnBrk="1" hangingPunct="1">
              <a:lnSpc>
                <a:spcPct val="90000"/>
              </a:lnSpc>
            </a:pPr>
            <a:r>
              <a:rPr lang="en-NZ" altLang="en-US" sz="2400" dirty="0" smtClean="0">
                <a:solidFill>
                  <a:srgbClr val="17375E"/>
                </a:solidFill>
              </a:rPr>
              <a:t>Transport</a:t>
            </a:r>
          </a:p>
          <a:p>
            <a:pPr eaLnBrk="1" hangingPunct="1">
              <a:lnSpc>
                <a:spcPct val="90000"/>
              </a:lnSpc>
            </a:pPr>
            <a:r>
              <a:rPr lang="en-NZ" altLang="en-US" sz="2400" dirty="0" smtClean="0">
                <a:solidFill>
                  <a:srgbClr val="17375E"/>
                </a:solidFill>
              </a:rPr>
              <a:t>Water supply</a:t>
            </a:r>
          </a:p>
          <a:p>
            <a:pPr eaLnBrk="1" hangingPunct="1">
              <a:lnSpc>
                <a:spcPct val="90000"/>
              </a:lnSpc>
            </a:pPr>
            <a:r>
              <a:rPr lang="en-NZ" altLang="en-US" sz="2400" dirty="0" smtClean="0">
                <a:solidFill>
                  <a:srgbClr val="17375E"/>
                </a:solidFill>
              </a:rPr>
              <a:t>Wastewater</a:t>
            </a:r>
          </a:p>
          <a:p>
            <a:pPr eaLnBrk="1" hangingPunct="1">
              <a:lnSpc>
                <a:spcPct val="90000"/>
              </a:lnSpc>
            </a:pPr>
            <a:r>
              <a:rPr lang="en-NZ" altLang="en-US" sz="2400" dirty="0" err="1" smtClean="0">
                <a:solidFill>
                  <a:srgbClr val="17375E"/>
                </a:solidFill>
              </a:rPr>
              <a:t>Stormwater</a:t>
            </a:r>
            <a:endParaRPr lang="en-NZ" altLang="en-US" sz="2400" dirty="0" smtClean="0">
              <a:solidFill>
                <a:srgbClr val="17375E"/>
              </a:solidFill>
            </a:endParaRPr>
          </a:p>
          <a:p>
            <a:pPr eaLnBrk="1" hangingPunct="1">
              <a:lnSpc>
                <a:spcPct val="90000"/>
              </a:lnSpc>
            </a:pPr>
            <a:r>
              <a:rPr lang="en-NZ" altLang="en-US" sz="2400" dirty="0" smtClean="0">
                <a:solidFill>
                  <a:srgbClr val="17375E"/>
                </a:solidFill>
              </a:rPr>
              <a:t>Flood protection</a:t>
            </a:r>
          </a:p>
          <a:p>
            <a:pPr eaLnBrk="1" hangingPunct="1">
              <a:lnSpc>
                <a:spcPct val="90000"/>
              </a:lnSpc>
            </a:pPr>
            <a:r>
              <a:rPr lang="en-NZ" altLang="en-US" sz="2400" dirty="0" smtClean="0">
                <a:solidFill>
                  <a:srgbClr val="17375E"/>
                </a:solidFill>
              </a:rPr>
              <a:t>Solid Waste</a:t>
            </a:r>
          </a:p>
          <a:p>
            <a:pPr eaLnBrk="1" hangingPunct="1">
              <a:lnSpc>
                <a:spcPct val="90000"/>
              </a:lnSpc>
            </a:pPr>
            <a:r>
              <a:rPr lang="en-NZ" altLang="en-US" sz="2400" dirty="0" smtClean="0">
                <a:solidFill>
                  <a:srgbClr val="17375E"/>
                </a:solidFill>
              </a:rPr>
              <a:t>Environment</a:t>
            </a:r>
          </a:p>
          <a:p>
            <a:pPr eaLnBrk="1" hangingPunct="1">
              <a:lnSpc>
                <a:spcPct val="90000"/>
              </a:lnSpc>
            </a:pPr>
            <a:r>
              <a:rPr lang="en-NZ" altLang="en-US" sz="2400" dirty="0" smtClean="0">
                <a:solidFill>
                  <a:srgbClr val="17375E"/>
                </a:solidFill>
              </a:rPr>
              <a:t>Social</a:t>
            </a:r>
          </a:p>
          <a:p>
            <a:pPr eaLnBrk="1" hangingPunct="1">
              <a:lnSpc>
                <a:spcPct val="90000"/>
              </a:lnSpc>
            </a:pPr>
            <a:r>
              <a:rPr lang="en-NZ" altLang="en-US" sz="2400" dirty="0" smtClean="0">
                <a:solidFill>
                  <a:srgbClr val="17375E"/>
                </a:solidFill>
              </a:rPr>
              <a:t>Parks and active recreation</a:t>
            </a:r>
          </a:p>
          <a:p>
            <a:pPr eaLnBrk="1" hangingPunct="1">
              <a:lnSpc>
                <a:spcPct val="90000"/>
              </a:lnSpc>
            </a:pPr>
            <a:r>
              <a:rPr lang="en-NZ" altLang="en-US" sz="2400" dirty="0" smtClean="0">
                <a:solidFill>
                  <a:srgbClr val="17375E"/>
                </a:solidFill>
              </a:rPr>
              <a:t>Economic</a:t>
            </a:r>
          </a:p>
          <a:p>
            <a:pPr eaLnBrk="1" hangingPunct="1">
              <a:lnSpc>
                <a:spcPct val="90000"/>
              </a:lnSpc>
            </a:pPr>
            <a:r>
              <a:rPr lang="en-NZ" altLang="en-US" sz="2400" dirty="0" smtClean="0">
                <a:solidFill>
                  <a:srgbClr val="17375E"/>
                </a:solidFill>
              </a:rPr>
              <a:t>Corporate</a:t>
            </a:r>
            <a:endParaRPr lang="en-US" altLang="en-US" sz="2400" dirty="0" smtClean="0">
              <a:solidFill>
                <a:srgbClr val="17375E"/>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962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8721" y="833015"/>
            <a:ext cx="6108199" cy="458788"/>
          </a:xfrm>
        </p:spPr>
        <p:txBody>
          <a:bodyPr rtlCol="0">
            <a:noAutofit/>
          </a:bodyPr>
          <a:lstStyle/>
          <a:p>
            <a:pPr eaLnBrk="1" fontAlgn="auto" hangingPunct="1">
              <a:spcAft>
                <a:spcPts val="0"/>
              </a:spcAft>
              <a:defRPr/>
            </a:pPr>
            <a:r>
              <a:rPr lang="en-NZ" sz="3000" b="1" dirty="0">
                <a:solidFill>
                  <a:schemeClr val="tx2"/>
                </a:solidFill>
              </a:rPr>
              <a:t>Council </a:t>
            </a:r>
            <a:r>
              <a:rPr lang="en-NZ" sz="3000" b="1" dirty="0" smtClean="0">
                <a:solidFill>
                  <a:schemeClr val="tx2"/>
                </a:solidFill>
              </a:rPr>
              <a:t>meetings and Remuneration</a:t>
            </a:r>
            <a:endParaRPr lang="en-NZ" sz="3000" b="1" dirty="0">
              <a:solidFill>
                <a:schemeClr val="tx2"/>
              </a:solidFill>
            </a:endParaRPr>
          </a:p>
        </p:txBody>
      </p:sp>
      <p:sp>
        <p:nvSpPr>
          <p:cNvPr id="10243" name="Content Placeholder 4"/>
          <p:cNvSpPr>
            <a:spLocks noGrp="1"/>
          </p:cNvSpPr>
          <p:nvPr>
            <p:ph idx="1"/>
          </p:nvPr>
        </p:nvSpPr>
        <p:spPr>
          <a:xfrm>
            <a:off x="2128721" y="1443835"/>
            <a:ext cx="6871724" cy="5191970"/>
          </a:xfrm>
        </p:spPr>
        <p:txBody>
          <a:bodyPr/>
          <a:lstStyle/>
          <a:p>
            <a:pPr eaLnBrk="1" hangingPunct="1">
              <a:buFont typeface="Arial" panose="020B0604020202020204" pitchFamily="34" charset="0"/>
              <a:buChar char="•"/>
              <a:defRPr/>
            </a:pPr>
            <a:r>
              <a:rPr lang="en-GB" altLang="en-US" sz="2000" dirty="0">
                <a:solidFill>
                  <a:srgbClr val="17375E"/>
                </a:solidFill>
              </a:rPr>
              <a:t>Council and Committee meetings generally</a:t>
            </a:r>
            <a:r>
              <a:rPr lang="en-US" altLang="en-US" sz="2000" dirty="0">
                <a:solidFill>
                  <a:srgbClr val="17375E"/>
                </a:solidFill>
              </a:rPr>
              <a:t> h</a:t>
            </a:r>
            <a:r>
              <a:rPr lang="en-GB" altLang="en-US" sz="2000" dirty="0" err="1">
                <a:solidFill>
                  <a:srgbClr val="17375E"/>
                </a:solidFill>
              </a:rPr>
              <a:t>eld</a:t>
            </a:r>
            <a:r>
              <a:rPr lang="en-GB" altLang="en-US" sz="2000" dirty="0">
                <a:solidFill>
                  <a:srgbClr val="17375E"/>
                </a:solidFill>
              </a:rPr>
              <a:t> on </a:t>
            </a:r>
            <a:r>
              <a:rPr lang="en-US" altLang="en-US" sz="2000" dirty="0">
                <a:solidFill>
                  <a:srgbClr val="17375E"/>
                </a:solidFill>
              </a:rPr>
              <a:t>Thursdays every </a:t>
            </a:r>
            <a:r>
              <a:rPr lang="en-US" altLang="en-US" sz="2000" dirty="0" smtClean="0">
                <a:solidFill>
                  <a:srgbClr val="17375E"/>
                </a:solidFill>
              </a:rPr>
              <a:t>week.  Plus Tuesdays and Wednesdays when workload peaks.</a:t>
            </a:r>
            <a:endParaRPr lang="en-US" altLang="en-US" sz="2000" dirty="0">
              <a:solidFill>
                <a:srgbClr val="17375E"/>
              </a:solidFill>
            </a:endParaRPr>
          </a:p>
          <a:p>
            <a:pPr eaLnBrk="1" hangingPunct="1">
              <a:buFont typeface="Arial" panose="020B0604020202020204" pitchFamily="34" charset="0"/>
              <a:buChar char="•"/>
              <a:defRPr/>
            </a:pPr>
            <a:r>
              <a:rPr lang="en-NZ" altLang="en-US" sz="2000" dirty="0">
                <a:solidFill>
                  <a:srgbClr val="17375E"/>
                </a:solidFill>
              </a:rPr>
              <a:t>Generally they start at 9a</a:t>
            </a:r>
            <a:r>
              <a:rPr lang="en-US" altLang="en-US" sz="2000" dirty="0">
                <a:solidFill>
                  <a:srgbClr val="17375E"/>
                </a:solidFill>
              </a:rPr>
              <a:t>m and go for 4-6 hours</a:t>
            </a:r>
            <a:endParaRPr lang="en-GB" altLang="en-US" sz="2000" dirty="0">
              <a:solidFill>
                <a:srgbClr val="17375E"/>
              </a:solidFill>
            </a:endParaRPr>
          </a:p>
          <a:p>
            <a:pPr eaLnBrk="1" hangingPunct="1">
              <a:buFont typeface="Arial" panose="020B0604020202020204" pitchFamily="34" charset="0"/>
              <a:buChar char="•"/>
              <a:defRPr/>
            </a:pPr>
            <a:r>
              <a:rPr lang="en-GB" altLang="en-US" sz="2000" dirty="0" smtClean="0">
                <a:solidFill>
                  <a:srgbClr val="17375E"/>
                </a:solidFill>
              </a:rPr>
              <a:t>90 Council and Committee Meetings for 2018</a:t>
            </a:r>
            <a:endParaRPr lang="en-GB" altLang="en-US" sz="2000" dirty="0">
              <a:solidFill>
                <a:srgbClr val="17375E"/>
              </a:solidFill>
            </a:endParaRPr>
          </a:p>
          <a:p>
            <a:pPr eaLnBrk="1" hangingPunct="1">
              <a:buFont typeface="Arial" panose="020B0604020202020204" pitchFamily="34" charset="0"/>
              <a:buChar char="•"/>
              <a:defRPr/>
            </a:pPr>
            <a:r>
              <a:rPr lang="en-GB" altLang="en-US" sz="2000" dirty="0">
                <a:solidFill>
                  <a:srgbClr val="17375E"/>
                </a:solidFill>
              </a:rPr>
              <a:t>Generally </a:t>
            </a:r>
            <a:r>
              <a:rPr lang="en-GB" altLang="en-US" sz="2000" dirty="0" smtClean="0">
                <a:solidFill>
                  <a:srgbClr val="17375E"/>
                </a:solidFill>
              </a:rPr>
              <a:t>Mayor </a:t>
            </a:r>
            <a:r>
              <a:rPr lang="en-GB" altLang="en-US" sz="2000" dirty="0">
                <a:solidFill>
                  <a:srgbClr val="17375E"/>
                </a:solidFill>
              </a:rPr>
              <a:t>is full time job, </a:t>
            </a:r>
            <a:r>
              <a:rPr lang="en-GB" altLang="en-US" sz="2000" dirty="0" smtClean="0">
                <a:solidFill>
                  <a:srgbClr val="17375E"/>
                </a:solidFill>
              </a:rPr>
              <a:t>Councillor </a:t>
            </a:r>
            <a:r>
              <a:rPr lang="en-GB" altLang="en-US" sz="2000" dirty="0">
                <a:solidFill>
                  <a:srgbClr val="17375E"/>
                </a:solidFill>
              </a:rPr>
              <a:t>is </a:t>
            </a:r>
            <a:r>
              <a:rPr lang="en-GB" altLang="en-US" sz="2000" dirty="0" err="1">
                <a:solidFill>
                  <a:srgbClr val="17375E"/>
                </a:solidFill>
              </a:rPr>
              <a:t>approx</a:t>
            </a:r>
            <a:r>
              <a:rPr lang="en-GB" altLang="en-US" sz="2000" dirty="0">
                <a:solidFill>
                  <a:srgbClr val="17375E"/>
                </a:solidFill>
              </a:rPr>
              <a:t> </a:t>
            </a:r>
            <a:r>
              <a:rPr lang="en-GB" altLang="en-US" sz="2000" dirty="0" smtClean="0">
                <a:solidFill>
                  <a:srgbClr val="17375E"/>
                </a:solidFill>
              </a:rPr>
              <a:t>30 hrs/week</a:t>
            </a:r>
            <a:endParaRPr lang="en-GB" altLang="en-US" sz="2000" dirty="0">
              <a:solidFill>
                <a:srgbClr val="17375E"/>
              </a:solidFill>
            </a:endParaRPr>
          </a:p>
          <a:p>
            <a:pPr eaLnBrk="1" hangingPunct="1">
              <a:buFont typeface="Arial" panose="020B0604020202020204" pitchFamily="34" charset="0"/>
              <a:buChar char="•"/>
              <a:defRPr/>
            </a:pPr>
            <a:r>
              <a:rPr lang="en-NZ" altLang="en-US" sz="2000" dirty="0">
                <a:solidFill>
                  <a:srgbClr val="17375E"/>
                </a:solidFill>
              </a:rPr>
              <a:t>Lots of reading of reports and agendas</a:t>
            </a:r>
          </a:p>
          <a:p>
            <a:pPr eaLnBrk="1" hangingPunct="1">
              <a:buFont typeface="Arial" panose="020B0604020202020204" pitchFamily="34" charset="0"/>
              <a:buChar char="•"/>
              <a:defRPr/>
            </a:pPr>
            <a:r>
              <a:rPr lang="en-NZ" altLang="en-US" sz="2000" dirty="0">
                <a:solidFill>
                  <a:srgbClr val="17375E"/>
                </a:solidFill>
              </a:rPr>
              <a:t>Flexible working hours – evening and weekend work </a:t>
            </a:r>
            <a:r>
              <a:rPr lang="en-NZ" altLang="en-US" sz="2000" dirty="0" smtClean="0">
                <a:solidFill>
                  <a:srgbClr val="17375E"/>
                </a:solidFill>
              </a:rPr>
              <a:t>required</a:t>
            </a:r>
          </a:p>
          <a:p>
            <a:pPr eaLnBrk="1" hangingPunct="1">
              <a:buFont typeface="Arial" panose="020B0604020202020204" pitchFamily="34" charset="0"/>
              <a:buChar char="•"/>
              <a:defRPr/>
            </a:pPr>
            <a:endParaRPr lang="en-NZ" altLang="en-US" sz="2000" dirty="0">
              <a:solidFill>
                <a:srgbClr val="17375E"/>
              </a:solidFill>
            </a:endParaRPr>
          </a:p>
          <a:p>
            <a:pPr eaLnBrk="1" hangingPunct="1">
              <a:lnSpc>
                <a:spcPct val="80000"/>
              </a:lnSpc>
              <a:buFont typeface="Arial" panose="020B0604020202020204" pitchFamily="34" charset="0"/>
              <a:buNone/>
              <a:defRPr/>
            </a:pPr>
            <a:r>
              <a:rPr lang="en-NZ" altLang="en-US" sz="2400" b="1" dirty="0">
                <a:solidFill>
                  <a:srgbClr val="17375E"/>
                </a:solidFill>
              </a:rPr>
              <a:t>Remuneration:</a:t>
            </a:r>
          </a:p>
          <a:p>
            <a:pPr eaLnBrk="1" hangingPunct="1">
              <a:lnSpc>
                <a:spcPct val="80000"/>
              </a:lnSpc>
              <a:buFont typeface="Arial" panose="020B0604020202020204" pitchFamily="34" charset="0"/>
              <a:buChar char="•"/>
              <a:defRPr/>
            </a:pPr>
            <a:r>
              <a:rPr lang="en-NZ" altLang="en-US" sz="2000" dirty="0">
                <a:solidFill>
                  <a:srgbClr val="17375E"/>
                </a:solidFill>
              </a:rPr>
              <a:t>Mayor			$</a:t>
            </a:r>
            <a:r>
              <a:rPr lang="en-NZ" sz="2000" dirty="0"/>
              <a:t> 144,500</a:t>
            </a:r>
            <a:r>
              <a:rPr lang="en-NZ" altLang="en-US" sz="2000" dirty="0">
                <a:solidFill>
                  <a:srgbClr val="17375E"/>
                </a:solidFill>
              </a:rPr>
              <a:t> pa</a:t>
            </a:r>
          </a:p>
          <a:p>
            <a:pPr eaLnBrk="1" hangingPunct="1">
              <a:lnSpc>
                <a:spcPct val="80000"/>
              </a:lnSpc>
              <a:buFont typeface="Arial" panose="020B0604020202020204" pitchFamily="34" charset="0"/>
              <a:buChar char="•"/>
              <a:defRPr/>
            </a:pPr>
            <a:r>
              <a:rPr lang="en-NZ" altLang="en-US" sz="2000" dirty="0">
                <a:solidFill>
                  <a:srgbClr val="17375E"/>
                </a:solidFill>
              </a:rPr>
              <a:t>Councillor			$</a:t>
            </a:r>
            <a:r>
              <a:rPr lang="en-NZ" sz="2000" dirty="0"/>
              <a:t>   39,686</a:t>
            </a:r>
            <a:r>
              <a:rPr lang="en-NZ" altLang="en-US" sz="2000" dirty="0">
                <a:solidFill>
                  <a:srgbClr val="17375E"/>
                </a:solidFill>
              </a:rPr>
              <a:t> pa minimum base</a:t>
            </a:r>
          </a:p>
          <a:p>
            <a:pPr eaLnBrk="1" hangingPunct="1">
              <a:lnSpc>
                <a:spcPct val="80000"/>
              </a:lnSpc>
              <a:buFont typeface="Arial" panose="020B0604020202020204" pitchFamily="34" charset="0"/>
              <a:buChar char="•"/>
              <a:defRPr/>
            </a:pPr>
            <a:r>
              <a:rPr lang="en-NZ" altLang="en-US" sz="2000" dirty="0">
                <a:solidFill>
                  <a:srgbClr val="17375E"/>
                </a:solidFill>
              </a:rPr>
              <a:t>Paid fortnightly</a:t>
            </a:r>
            <a:endParaRPr lang="en-US" altLang="en-US" sz="2000" dirty="0">
              <a:solidFill>
                <a:srgbClr val="17375E"/>
              </a:solidFill>
            </a:endParaRPr>
          </a:p>
          <a:p>
            <a:pPr eaLnBrk="1" hangingPunct="1">
              <a:buFont typeface="Arial" panose="020B0604020202020204" pitchFamily="34" charset="0"/>
              <a:buChar char="•"/>
              <a:defRPr/>
            </a:pPr>
            <a:endParaRPr lang="en-NZ" altLang="en-US" sz="2000" dirty="0" smtClean="0">
              <a:solidFill>
                <a:srgbClr val="17375E"/>
              </a:solidFill>
            </a:endParaRPr>
          </a:p>
        </p:txBody>
      </p:sp>
      <p:pic>
        <p:nvPicPr>
          <p:cNvPr id="102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175" y="6177752"/>
            <a:ext cx="3054350" cy="68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755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p:cNvSpPr>
            <a:spLocks noGrp="1"/>
          </p:cNvSpPr>
          <p:nvPr>
            <p:ph idx="1"/>
          </p:nvPr>
        </p:nvSpPr>
        <p:spPr>
          <a:xfrm>
            <a:off x="2128720" y="1597032"/>
            <a:ext cx="3206805" cy="5039265"/>
          </a:xfrm>
        </p:spPr>
        <p:txBody>
          <a:bodyPr numCol="1"/>
          <a:lstStyle/>
          <a:p>
            <a:pPr marL="0" indent="0" eaLnBrk="1" hangingPunct="1">
              <a:buNone/>
              <a:defRPr/>
            </a:pPr>
            <a:r>
              <a:rPr lang="en-NZ" altLang="en-US" sz="2400" b="1" dirty="0" smtClean="0">
                <a:solidFill>
                  <a:srgbClr val="17375E"/>
                </a:solidFill>
              </a:rPr>
              <a:t>Priorities:</a:t>
            </a:r>
          </a:p>
          <a:p>
            <a:pPr marL="0" indent="0" eaLnBrk="1" hangingPunct="1">
              <a:buNone/>
              <a:defRPr/>
            </a:pPr>
            <a:endParaRPr lang="en-NZ" altLang="en-US" sz="1000" b="1" dirty="0">
              <a:solidFill>
                <a:srgbClr val="17375E"/>
              </a:solidFill>
            </a:endParaRPr>
          </a:p>
          <a:p>
            <a:pPr eaLnBrk="1" hangingPunct="1">
              <a:lnSpc>
                <a:spcPct val="90000"/>
              </a:lnSpc>
              <a:defRPr/>
            </a:pPr>
            <a:r>
              <a:rPr lang="en-NZ" altLang="en-US" sz="2400" dirty="0" smtClean="0">
                <a:solidFill>
                  <a:srgbClr val="17375E"/>
                </a:solidFill>
              </a:rPr>
              <a:t>CBD Development</a:t>
            </a:r>
          </a:p>
          <a:p>
            <a:pPr eaLnBrk="1" hangingPunct="1">
              <a:lnSpc>
                <a:spcPct val="90000"/>
              </a:lnSpc>
              <a:defRPr/>
            </a:pPr>
            <a:endParaRPr lang="en-NZ" altLang="en-US" sz="1000" dirty="0">
              <a:solidFill>
                <a:srgbClr val="17375E"/>
              </a:solidFill>
            </a:endParaRPr>
          </a:p>
          <a:p>
            <a:pPr eaLnBrk="1" hangingPunct="1">
              <a:lnSpc>
                <a:spcPct val="90000"/>
              </a:lnSpc>
              <a:defRPr/>
            </a:pPr>
            <a:r>
              <a:rPr lang="en-NZ" altLang="en-US" sz="2400" dirty="0" smtClean="0">
                <a:solidFill>
                  <a:srgbClr val="17375E"/>
                </a:solidFill>
              </a:rPr>
              <a:t>Environment</a:t>
            </a:r>
          </a:p>
          <a:p>
            <a:pPr eaLnBrk="1" hangingPunct="1">
              <a:lnSpc>
                <a:spcPct val="90000"/>
              </a:lnSpc>
              <a:defRPr/>
            </a:pPr>
            <a:endParaRPr lang="en-NZ" altLang="en-US" sz="1000" dirty="0">
              <a:solidFill>
                <a:srgbClr val="17375E"/>
              </a:solidFill>
            </a:endParaRPr>
          </a:p>
          <a:p>
            <a:pPr eaLnBrk="1" hangingPunct="1">
              <a:lnSpc>
                <a:spcPct val="90000"/>
              </a:lnSpc>
              <a:defRPr/>
            </a:pPr>
            <a:r>
              <a:rPr lang="en-NZ" altLang="en-US" sz="2400" dirty="0" smtClean="0">
                <a:solidFill>
                  <a:srgbClr val="17375E"/>
                </a:solidFill>
              </a:rPr>
              <a:t>Infrastructure</a:t>
            </a:r>
          </a:p>
          <a:p>
            <a:pPr eaLnBrk="1" hangingPunct="1">
              <a:lnSpc>
                <a:spcPct val="90000"/>
              </a:lnSpc>
              <a:defRPr/>
            </a:pPr>
            <a:endParaRPr lang="en-NZ" altLang="en-US" sz="1000" dirty="0">
              <a:solidFill>
                <a:srgbClr val="17375E"/>
              </a:solidFill>
            </a:endParaRPr>
          </a:p>
          <a:p>
            <a:pPr eaLnBrk="1" hangingPunct="1">
              <a:lnSpc>
                <a:spcPct val="90000"/>
              </a:lnSpc>
              <a:defRPr/>
            </a:pPr>
            <a:r>
              <a:rPr lang="en-NZ" altLang="en-US" sz="2400" dirty="0">
                <a:solidFill>
                  <a:srgbClr val="17375E"/>
                </a:solidFill>
              </a:rPr>
              <a:t>Lift Council Performance</a:t>
            </a:r>
          </a:p>
        </p:txBody>
      </p:sp>
      <p:pic>
        <p:nvPicPr>
          <p:cNvPr id="102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175" y="6177752"/>
            <a:ext cx="3054350" cy="680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991" y="527605"/>
            <a:ext cx="3240849" cy="4281848"/>
          </a:xfrm>
          <a:prstGeom prst="rect">
            <a:avLst/>
          </a:prstGeom>
        </p:spPr>
      </p:pic>
      <p:sp>
        <p:nvSpPr>
          <p:cNvPr id="10" name="Title 3"/>
          <p:cNvSpPr txBox="1">
            <a:spLocks/>
          </p:cNvSpPr>
          <p:nvPr/>
        </p:nvSpPr>
        <p:spPr bwMode="auto">
          <a:xfrm>
            <a:off x="2128720" y="680247"/>
            <a:ext cx="526092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600" kern="1200">
                <a:solidFill>
                  <a:srgbClr val="2597FF"/>
                </a:solidFill>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altLang="en-US" b="1" dirty="0" smtClean="0">
                <a:solidFill>
                  <a:schemeClr val="tx2"/>
                </a:solidFill>
              </a:rPr>
              <a:t>Vision</a:t>
            </a:r>
          </a:p>
        </p:txBody>
      </p:sp>
    </p:spTree>
    <p:extLst>
      <p:ext uri="{BB962C8B-B14F-4D97-AF65-F5344CB8AC3E}">
        <p14:creationId xmlns:p14="http://schemas.microsoft.com/office/powerpoint/2010/main" val="196896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3468711" y="660506"/>
            <a:ext cx="5260928" cy="763588"/>
          </a:xfrm>
        </p:spPr>
        <p:txBody>
          <a:bodyPr>
            <a:normAutofit/>
          </a:bodyPr>
          <a:lstStyle/>
          <a:p>
            <a:pPr eaLnBrk="1" hangingPunct="1">
              <a:defRPr/>
            </a:pPr>
            <a:r>
              <a:rPr lang="en-NZ" altLang="en-US" b="1" dirty="0" smtClean="0">
                <a:solidFill>
                  <a:schemeClr val="tx2"/>
                </a:solidFill>
              </a:rPr>
              <a:t>Key Policy Documents</a:t>
            </a:r>
            <a:endParaRPr lang="en-US" altLang="en-US" b="1" dirty="0" smtClean="0">
              <a:solidFill>
                <a:schemeClr val="tx2"/>
              </a:solidFill>
            </a:endParaRP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bwMode="auto">
          <a:xfrm>
            <a:off x="3293677" y="1526431"/>
            <a:ext cx="5260928" cy="2349500"/>
          </a:xfrm>
          <a:prstGeom prst="rect">
            <a:avLst/>
          </a:prstGeom>
          <a:noFill/>
          <a:ln w="9525">
            <a:noFill/>
            <a:miter lim="800000"/>
            <a:headEnd/>
            <a:tailEnd/>
          </a:ln>
        </p:spPr>
        <p:txBody>
          <a:bodyPr/>
          <a:lstStyle/>
          <a:p>
            <a:pPr marL="363538" lvl="1" indent="-363538">
              <a:spcBef>
                <a:spcPct val="2000"/>
              </a:spcBef>
              <a:spcAft>
                <a:spcPts val="600"/>
              </a:spcAft>
              <a:buFont typeface="Arial" pitchFamily="34" charset="0"/>
              <a:buChar char="•"/>
              <a:defRPr/>
            </a:pPr>
            <a:r>
              <a:rPr lang="en-NZ" sz="2000" b="1" kern="0" dirty="0" smtClean="0">
                <a:solidFill>
                  <a:srgbClr val="003366"/>
                </a:solidFill>
                <a:latin typeface="+mn-lt"/>
              </a:rPr>
              <a:t>Long Term Plan (LTP): </a:t>
            </a:r>
            <a:r>
              <a:rPr lang="en-NZ" sz="2000" kern="0" dirty="0" smtClean="0">
                <a:solidFill>
                  <a:srgbClr val="003366"/>
                </a:solidFill>
                <a:latin typeface="+mn-lt"/>
              </a:rPr>
              <a:t>Under the Local Government Act 2002, we are required to </a:t>
            </a:r>
            <a:r>
              <a:rPr lang="en-NZ" sz="2000" kern="0" dirty="0">
                <a:solidFill>
                  <a:srgbClr val="003366"/>
                </a:solidFill>
                <a:latin typeface="+mn-lt"/>
              </a:rPr>
              <a:t>detail the activities we undertake and the outcomes </a:t>
            </a:r>
            <a:r>
              <a:rPr lang="en-NZ" sz="2000" kern="0" dirty="0" smtClean="0">
                <a:solidFill>
                  <a:srgbClr val="003366"/>
                </a:solidFill>
                <a:latin typeface="+mn-lt"/>
              </a:rPr>
              <a:t>desired for a period of at least 10 years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36289">
            <a:off x="523816" y="753644"/>
            <a:ext cx="2901395" cy="4103293"/>
          </a:xfrm>
          <a:prstGeom prst="rect">
            <a:avLst/>
          </a:prstGeom>
          <a:effectLst>
            <a:outerShdw blurRad="50800" dist="38100" dir="2700000" algn="tl" rotWithShape="0">
              <a:prstClr val="black">
                <a:alpha val="40000"/>
              </a:prstClr>
            </a:outerShdw>
          </a:effectLst>
        </p:spPr>
      </p:pic>
      <p:sp>
        <p:nvSpPr>
          <p:cNvPr id="2" name="Rectangle 1"/>
          <p:cNvSpPr/>
          <p:nvPr/>
        </p:nvSpPr>
        <p:spPr>
          <a:xfrm>
            <a:off x="5299740" y="4111232"/>
            <a:ext cx="3158843" cy="1557349"/>
          </a:xfrm>
          <a:prstGeom prst="rect">
            <a:avLst/>
          </a:prstGeom>
        </p:spPr>
        <p:txBody>
          <a:bodyPr wrap="square">
            <a:spAutoFit/>
          </a:bodyPr>
          <a:lstStyle/>
          <a:p>
            <a:pPr marL="363538" lvl="1" indent="-363538">
              <a:spcBef>
                <a:spcPct val="2000"/>
              </a:spcBef>
              <a:spcAft>
                <a:spcPts val="600"/>
              </a:spcAft>
              <a:buFont typeface="Arial" pitchFamily="34" charset="0"/>
              <a:buChar char="•"/>
              <a:defRPr/>
            </a:pPr>
            <a:r>
              <a:rPr lang="en-NZ" sz="2000" b="1" kern="0" dirty="0">
                <a:solidFill>
                  <a:srgbClr val="003366"/>
                </a:solidFill>
              </a:rPr>
              <a:t>Annual Plan: </a:t>
            </a:r>
            <a:r>
              <a:rPr lang="en-NZ" sz="2000" kern="0" dirty="0">
                <a:solidFill>
                  <a:srgbClr val="003366"/>
                </a:solidFill>
              </a:rPr>
              <a:t>This defines Council’s work programme for each financial year</a:t>
            </a:r>
          </a:p>
          <a:p>
            <a:pPr marL="0" lvl="1">
              <a:spcBef>
                <a:spcPct val="2000"/>
              </a:spcBef>
              <a:spcAft>
                <a:spcPts val="600"/>
              </a:spcAft>
              <a:defRPr/>
            </a:pPr>
            <a:endParaRPr lang="en-NZ" sz="1000" kern="0" dirty="0">
              <a:solidFill>
                <a:srgbClr val="003366"/>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5770" y="3666689"/>
            <a:ext cx="1777730" cy="25139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0568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517651" y="527050"/>
            <a:ext cx="6261154" cy="763588"/>
          </a:xfrm>
        </p:spPr>
        <p:txBody>
          <a:bodyPr>
            <a:normAutofit/>
          </a:bodyPr>
          <a:lstStyle/>
          <a:p>
            <a:pPr eaLnBrk="1" hangingPunct="1">
              <a:defRPr/>
            </a:pPr>
            <a:r>
              <a:rPr lang="en-NZ" altLang="en-US" b="1" dirty="0" smtClean="0">
                <a:solidFill>
                  <a:schemeClr val="tx2"/>
                </a:solidFill>
              </a:rPr>
              <a:t>Key Policy Documents </a:t>
            </a:r>
            <a:r>
              <a:rPr lang="en-NZ" altLang="en-US" b="1" dirty="0" err="1" smtClean="0">
                <a:solidFill>
                  <a:schemeClr val="tx2"/>
                </a:solidFill>
              </a:rPr>
              <a:t>cont</a:t>
            </a:r>
            <a:r>
              <a:rPr lang="en-NZ" altLang="en-US" b="1" dirty="0" smtClean="0">
                <a:solidFill>
                  <a:schemeClr val="tx2"/>
                </a:solidFill>
              </a:rPr>
              <a:t>…</a:t>
            </a:r>
            <a:endParaRPr lang="en-US" altLang="en-US" b="1" dirty="0" smtClean="0">
              <a:solidFill>
                <a:schemeClr val="tx2"/>
              </a:solidFill>
            </a:endParaRP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bwMode="auto">
          <a:xfrm>
            <a:off x="2806287" y="1563930"/>
            <a:ext cx="5260928" cy="2349500"/>
          </a:xfrm>
          <a:prstGeom prst="rect">
            <a:avLst/>
          </a:prstGeom>
          <a:noFill/>
          <a:ln w="9525">
            <a:noFill/>
            <a:miter lim="800000"/>
            <a:headEnd/>
            <a:tailEnd/>
          </a:ln>
        </p:spPr>
        <p:txBody>
          <a:bodyPr/>
          <a:lstStyle/>
          <a:p>
            <a:pPr marL="363538" lvl="1" indent="-363538">
              <a:spcBef>
                <a:spcPct val="2000"/>
              </a:spcBef>
              <a:spcAft>
                <a:spcPts val="600"/>
              </a:spcAft>
              <a:buFont typeface="Arial" pitchFamily="34" charset="0"/>
              <a:buChar char="•"/>
              <a:defRPr/>
            </a:pPr>
            <a:r>
              <a:rPr lang="en-NZ" sz="2000" b="1" kern="0" dirty="0" smtClean="0">
                <a:solidFill>
                  <a:srgbClr val="003366"/>
                </a:solidFill>
                <a:latin typeface="+mn-lt"/>
              </a:rPr>
              <a:t>Annual Report: </a:t>
            </a:r>
            <a:r>
              <a:rPr lang="en-NZ" sz="2000" kern="0" dirty="0" smtClean="0">
                <a:solidFill>
                  <a:srgbClr val="003366"/>
                </a:solidFill>
                <a:latin typeface="+mn-lt"/>
              </a:rPr>
              <a:t>This reports to ratepayers on Council’s performance in relation to what it said it would do in its Annual Plan</a:t>
            </a:r>
          </a:p>
          <a:p>
            <a:pPr marL="363538" lvl="1" indent="-363538">
              <a:spcBef>
                <a:spcPct val="2000"/>
              </a:spcBef>
              <a:spcAft>
                <a:spcPts val="600"/>
              </a:spcAft>
              <a:buFont typeface="Arial" pitchFamily="34" charset="0"/>
              <a:buChar char="•"/>
              <a:defRPr/>
            </a:pPr>
            <a:endParaRPr lang="en-NZ" sz="2000" kern="0" dirty="0" smtClean="0">
              <a:solidFill>
                <a:srgbClr val="003366"/>
              </a:solidFill>
              <a:latin typeface="+mn-lt"/>
            </a:endParaRPr>
          </a:p>
          <a:p>
            <a:pPr marL="363538" lvl="1" indent="-363538">
              <a:spcBef>
                <a:spcPct val="2000"/>
              </a:spcBef>
              <a:spcAft>
                <a:spcPts val="600"/>
              </a:spcAft>
              <a:buFont typeface="Arial" pitchFamily="34" charset="0"/>
              <a:buChar char="•"/>
              <a:defRPr/>
            </a:pPr>
            <a:endParaRPr lang="en-NZ" sz="1000" kern="0" dirty="0" smtClean="0">
              <a:solidFill>
                <a:srgbClr val="003366"/>
              </a:solidFill>
              <a:latin typeface="+mn-lt"/>
            </a:endParaRPr>
          </a:p>
          <a:p>
            <a:pPr marL="363538" lvl="1" indent="-363538">
              <a:spcBef>
                <a:spcPct val="2000"/>
              </a:spcBef>
              <a:spcAft>
                <a:spcPts val="600"/>
              </a:spcAft>
              <a:buFont typeface="Arial" pitchFamily="34" charset="0"/>
              <a:buChar char="•"/>
              <a:defRPr/>
            </a:pPr>
            <a:r>
              <a:rPr lang="en-NZ" sz="2000" b="1" kern="0" dirty="0" err="1" smtClean="0">
                <a:solidFill>
                  <a:srgbClr val="003366"/>
                </a:solidFill>
              </a:rPr>
              <a:t>Whakamahere</a:t>
            </a:r>
            <a:r>
              <a:rPr lang="en-NZ" sz="2000" b="1" kern="0" dirty="0" smtClean="0">
                <a:solidFill>
                  <a:srgbClr val="003366"/>
                </a:solidFill>
              </a:rPr>
              <a:t> </a:t>
            </a:r>
            <a:r>
              <a:rPr lang="en-NZ" sz="2000" b="1" kern="0" dirty="0" err="1" smtClean="0">
                <a:solidFill>
                  <a:srgbClr val="003366"/>
                </a:solidFill>
              </a:rPr>
              <a:t>Whakatu</a:t>
            </a:r>
            <a:r>
              <a:rPr lang="en-NZ" sz="2000" b="1" kern="0" dirty="0" smtClean="0">
                <a:solidFill>
                  <a:srgbClr val="003366"/>
                </a:solidFill>
              </a:rPr>
              <a:t> Nelson Plan:  </a:t>
            </a:r>
            <a:r>
              <a:rPr lang="en-NZ" sz="2000" kern="0" dirty="0">
                <a:solidFill>
                  <a:srgbClr val="003366"/>
                </a:solidFill>
                <a:latin typeface="+mn-lt"/>
              </a:rPr>
              <a:t>will incorporate the Regional Policy Statement, Air Quality </a:t>
            </a:r>
            <a:r>
              <a:rPr lang="en-NZ" sz="2000" kern="0" dirty="0" smtClean="0">
                <a:solidFill>
                  <a:srgbClr val="003366"/>
                </a:solidFill>
                <a:latin typeface="+mn-lt"/>
              </a:rPr>
              <a:t>Plan, District Plan, Regional Plan and Regional Coastal Plan into our document.</a:t>
            </a:r>
            <a:endParaRPr lang="en-NZ" sz="2000" kern="0" dirty="0">
              <a:solidFill>
                <a:srgbClr val="003366"/>
              </a:solidFill>
              <a:latin typeface="+mn-l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965" y="1563930"/>
            <a:ext cx="2357322" cy="4458810"/>
          </a:xfrm>
          <a:prstGeom prst="rect">
            <a:avLst/>
          </a:prstGeom>
        </p:spPr>
      </p:pic>
    </p:spTree>
    <p:extLst>
      <p:ext uri="{BB962C8B-B14F-4D97-AF65-F5344CB8AC3E}">
        <p14:creationId xmlns:p14="http://schemas.microsoft.com/office/powerpoint/2010/main" val="1717017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1238" y="222250"/>
            <a:ext cx="6413500" cy="458788"/>
          </a:xfrm>
        </p:spPr>
        <p:txBody>
          <a:bodyPr rtlCol="0">
            <a:normAutofit fontScale="90000"/>
          </a:bodyPr>
          <a:lstStyle/>
          <a:p>
            <a:pPr eaLnBrk="1" fontAlgn="auto" hangingPunct="1">
              <a:spcAft>
                <a:spcPts val="0"/>
              </a:spcAft>
              <a:defRPr/>
            </a:pPr>
            <a:r>
              <a:rPr lang="en-NZ" b="1" dirty="0" smtClean="0">
                <a:solidFill>
                  <a:schemeClr val="tx2"/>
                </a:solidFill>
              </a:rPr>
              <a:t>Three Yearly Planning Cycle</a:t>
            </a:r>
            <a:endParaRPr lang="en-NZ" b="1" dirty="0">
              <a:solidFill>
                <a:schemeClr val="tx2"/>
              </a:solidFill>
            </a:endParaRPr>
          </a:p>
        </p:txBody>
      </p:sp>
      <p:pic>
        <p:nvPicPr>
          <p:cNvPr id="102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175" y="6024985"/>
            <a:ext cx="3054350" cy="83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4100"/>
          <p:cNvGrpSpPr>
            <a:grpSpLocks/>
          </p:cNvGrpSpPr>
          <p:nvPr/>
        </p:nvGrpSpPr>
        <p:grpSpPr bwMode="auto">
          <a:xfrm>
            <a:off x="251520" y="1693664"/>
            <a:ext cx="8711470" cy="2965450"/>
            <a:chOff x="179512" y="1461450"/>
            <a:chExt cx="8712336" cy="2965343"/>
          </a:xfrm>
        </p:grpSpPr>
        <p:sp>
          <p:nvSpPr>
            <p:cNvPr id="7" name="TextBox 2"/>
            <p:cNvSpPr txBox="1">
              <a:spLocks noChangeArrowheads="1"/>
            </p:cNvSpPr>
            <p:nvPr/>
          </p:nvSpPr>
          <p:spPr bwMode="auto">
            <a:xfrm>
              <a:off x="180316" y="2349579"/>
              <a:ext cx="1727560" cy="6155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endParaRPr lang="en-NZ" altLang="en-US" sz="900" dirty="0">
                <a:solidFill>
                  <a:srgbClr val="000000"/>
                </a:solidFill>
              </a:endParaRPr>
            </a:p>
            <a:p>
              <a:pPr algn="ctr" eaLnBrk="1" hangingPunct="1">
                <a:spcBef>
                  <a:spcPct val="0"/>
                </a:spcBef>
                <a:buClrTx/>
                <a:buFontTx/>
                <a:buNone/>
              </a:pPr>
              <a:r>
                <a:rPr lang="en-NZ" altLang="en-US" sz="1600" dirty="0">
                  <a:solidFill>
                    <a:srgbClr val="003366"/>
                  </a:solidFill>
                  <a:latin typeface="+mn-lt"/>
                </a:rPr>
                <a:t>LTP </a:t>
              </a:r>
              <a:r>
                <a:rPr lang="en-NZ" altLang="en-US" sz="1600" dirty="0" smtClean="0">
                  <a:solidFill>
                    <a:srgbClr val="003366"/>
                  </a:solidFill>
                  <a:latin typeface="+mn-lt"/>
                </a:rPr>
                <a:t>2018-2028</a:t>
              </a:r>
              <a:endParaRPr lang="en-NZ" altLang="en-US" sz="1600" dirty="0">
                <a:solidFill>
                  <a:srgbClr val="003366"/>
                </a:solidFill>
                <a:latin typeface="+mn-lt"/>
              </a:endParaRPr>
            </a:p>
            <a:p>
              <a:pPr algn="ctr" eaLnBrk="1" hangingPunct="1">
                <a:spcBef>
                  <a:spcPct val="0"/>
                </a:spcBef>
                <a:buClrTx/>
                <a:buFontTx/>
                <a:buNone/>
              </a:pPr>
              <a:endParaRPr lang="en-NZ" altLang="en-US" sz="900" dirty="0">
                <a:solidFill>
                  <a:srgbClr val="000000"/>
                </a:solidFill>
              </a:endParaRPr>
            </a:p>
          </p:txBody>
        </p:sp>
        <p:sp>
          <p:nvSpPr>
            <p:cNvPr id="8" name="TextBox 6"/>
            <p:cNvSpPr txBox="1">
              <a:spLocks noChangeArrowheads="1"/>
            </p:cNvSpPr>
            <p:nvPr/>
          </p:nvSpPr>
          <p:spPr bwMode="auto">
            <a:xfrm>
              <a:off x="179512" y="3116570"/>
              <a:ext cx="1727560" cy="5847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r>
                <a:rPr lang="en-NZ" altLang="en-US" sz="1600" dirty="0">
                  <a:solidFill>
                    <a:srgbClr val="003366"/>
                  </a:solidFill>
                  <a:latin typeface="+mn-lt"/>
                </a:rPr>
                <a:t>Annual Plan</a:t>
              </a:r>
            </a:p>
            <a:p>
              <a:pPr algn="ctr" eaLnBrk="1" hangingPunct="1">
                <a:spcBef>
                  <a:spcPct val="0"/>
                </a:spcBef>
                <a:buClrTx/>
                <a:buFontTx/>
                <a:buNone/>
              </a:pPr>
              <a:r>
                <a:rPr lang="en-NZ" altLang="en-US" sz="1600" dirty="0">
                  <a:solidFill>
                    <a:srgbClr val="003366"/>
                  </a:solidFill>
                  <a:latin typeface="+mn-lt"/>
                </a:rPr>
                <a:t>Year 1</a:t>
              </a:r>
            </a:p>
          </p:txBody>
        </p:sp>
        <p:sp>
          <p:nvSpPr>
            <p:cNvPr id="9" name="TextBox 13"/>
            <p:cNvSpPr txBox="1">
              <a:spLocks noChangeArrowheads="1"/>
            </p:cNvSpPr>
            <p:nvPr/>
          </p:nvSpPr>
          <p:spPr bwMode="auto">
            <a:xfrm>
              <a:off x="1937770" y="3117952"/>
              <a:ext cx="1727560" cy="5847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r>
                <a:rPr lang="en-NZ" altLang="en-US" sz="1600" dirty="0">
                  <a:solidFill>
                    <a:srgbClr val="003366"/>
                  </a:solidFill>
                  <a:latin typeface="+mn-lt"/>
                </a:rPr>
                <a:t>Annual Plan</a:t>
              </a:r>
            </a:p>
            <a:p>
              <a:pPr algn="ctr" eaLnBrk="1" hangingPunct="1">
                <a:spcBef>
                  <a:spcPct val="0"/>
                </a:spcBef>
                <a:buClrTx/>
                <a:buFontTx/>
                <a:buNone/>
              </a:pPr>
              <a:r>
                <a:rPr lang="en-NZ" altLang="en-US" sz="1600" dirty="0">
                  <a:solidFill>
                    <a:srgbClr val="003366"/>
                  </a:solidFill>
                  <a:latin typeface="+mn-lt"/>
                </a:rPr>
                <a:t>Year 2</a:t>
              </a:r>
            </a:p>
          </p:txBody>
        </p:sp>
        <p:cxnSp>
          <p:nvCxnSpPr>
            <p:cNvPr id="10" name="Straight Connector 9"/>
            <p:cNvCxnSpPr/>
            <p:nvPr/>
          </p:nvCxnSpPr>
          <p:spPr>
            <a:xfrm>
              <a:off x="3689535" y="1468594"/>
              <a:ext cx="0" cy="2951056"/>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1" name="TextBox 20"/>
            <p:cNvSpPr txBox="1">
              <a:spLocks noChangeArrowheads="1"/>
            </p:cNvSpPr>
            <p:nvPr/>
          </p:nvSpPr>
          <p:spPr bwMode="auto">
            <a:xfrm>
              <a:off x="179512" y="1472446"/>
              <a:ext cx="1725813" cy="60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endParaRPr lang="en-NZ" altLang="en-US" sz="900" dirty="0">
                <a:solidFill>
                  <a:srgbClr val="000000"/>
                </a:solidFill>
              </a:endParaRPr>
            </a:p>
            <a:p>
              <a:pPr algn="ctr" eaLnBrk="1" hangingPunct="1">
                <a:spcBef>
                  <a:spcPct val="0"/>
                </a:spcBef>
                <a:buClrTx/>
                <a:buFontTx/>
                <a:buNone/>
              </a:pPr>
              <a:r>
                <a:rPr lang="en-NZ" altLang="en-US" sz="1500" b="1" dirty="0">
                  <a:solidFill>
                    <a:srgbClr val="003366"/>
                  </a:solidFill>
                  <a:latin typeface="+mj-lt"/>
                </a:rPr>
                <a:t>30 June </a:t>
              </a:r>
              <a:r>
                <a:rPr lang="en-NZ" altLang="en-US" sz="1500" b="1" dirty="0" smtClean="0">
                  <a:solidFill>
                    <a:srgbClr val="003366"/>
                  </a:solidFill>
                  <a:latin typeface="+mj-lt"/>
                </a:rPr>
                <a:t>2018</a:t>
              </a:r>
              <a:endParaRPr lang="en-NZ" altLang="en-US" sz="1500" b="1" dirty="0">
                <a:solidFill>
                  <a:srgbClr val="003366"/>
                </a:solidFill>
                <a:latin typeface="+mj-lt"/>
              </a:endParaRPr>
            </a:p>
            <a:p>
              <a:pPr algn="ctr" eaLnBrk="1" hangingPunct="1">
                <a:spcBef>
                  <a:spcPct val="0"/>
                </a:spcBef>
                <a:buClrTx/>
                <a:buFontTx/>
                <a:buNone/>
              </a:pPr>
              <a:endParaRPr lang="en-NZ" altLang="en-US" sz="900" dirty="0">
                <a:solidFill>
                  <a:srgbClr val="000000"/>
                </a:solidFill>
              </a:endParaRPr>
            </a:p>
          </p:txBody>
        </p:sp>
        <p:sp>
          <p:nvSpPr>
            <p:cNvPr id="12" name="TextBox 21"/>
            <p:cNvSpPr txBox="1">
              <a:spLocks noChangeArrowheads="1"/>
            </p:cNvSpPr>
            <p:nvPr/>
          </p:nvSpPr>
          <p:spPr bwMode="auto">
            <a:xfrm>
              <a:off x="1937770" y="1487434"/>
              <a:ext cx="1727560" cy="4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None/>
              </a:pPr>
              <a:endParaRPr lang="en-NZ" altLang="en-US" sz="900" dirty="0">
                <a:solidFill>
                  <a:srgbClr val="000000"/>
                </a:solidFill>
              </a:endParaRPr>
            </a:p>
            <a:p>
              <a:pPr algn="ctr" eaLnBrk="1" hangingPunct="1">
                <a:spcBef>
                  <a:spcPct val="0"/>
                </a:spcBef>
                <a:buClrTx/>
                <a:buNone/>
              </a:pPr>
              <a:r>
                <a:rPr lang="en-NZ" altLang="en-US" sz="1500" b="1" dirty="0">
                  <a:solidFill>
                    <a:srgbClr val="003366"/>
                  </a:solidFill>
                  <a:latin typeface="+mj-lt"/>
                </a:rPr>
                <a:t>30 June </a:t>
              </a:r>
              <a:r>
                <a:rPr lang="en-NZ" altLang="en-US" sz="1500" b="1" dirty="0" smtClean="0">
                  <a:solidFill>
                    <a:srgbClr val="003366"/>
                  </a:solidFill>
                  <a:latin typeface="+mj-lt"/>
                </a:rPr>
                <a:t>2019</a:t>
              </a:r>
              <a:endParaRPr lang="en-NZ" altLang="en-US" sz="1500" b="1" dirty="0">
                <a:solidFill>
                  <a:srgbClr val="003366"/>
                </a:solidFill>
                <a:latin typeface="+mj-lt"/>
              </a:endParaRPr>
            </a:p>
          </p:txBody>
        </p:sp>
        <p:grpSp>
          <p:nvGrpSpPr>
            <p:cNvPr id="13" name="Group 4095"/>
            <p:cNvGrpSpPr>
              <a:grpSpLocks/>
            </p:cNvGrpSpPr>
            <p:nvPr/>
          </p:nvGrpSpPr>
          <p:grpSpPr bwMode="auto">
            <a:xfrm>
              <a:off x="3707902" y="1468594"/>
              <a:ext cx="5183946" cy="2232751"/>
              <a:chOff x="3923926" y="1469976"/>
              <a:chExt cx="5183946" cy="2232751"/>
            </a:xfrm>
          </p:grpSpPr>
          <p:sp>
            <p:nvSpPr>
              <p:cNvPr id="15" name="TextBox 8"/>
              <p:cNvSpPr txBox="1">
                <a:spLocks noChangeArrowheads="1"/>
              </p:cNvSpPr>
              <p:nvPr/>
            </p:nvSpPr>
            <p:spPr bwMode="auto">
              <a:xfrm>
                <a:off x="5646379" y="2349579"/>
                <a:ext cx="1727561" cy="6155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endParaRPr lang="en-NZ" altLang="en-US" sz="900" dirty="0">
                  <a:solidFill>
                    <a:srgbClr val="000000"/>
                  </a:solidFill>
                </a:endParaRPr>
              </a:p>
              <a:p>
                <a:pPr algn="ctr" eaLnBrk="1" hangingPunct="1">
                  <a:spcBef>
                    <a:spcPct val="0"/>
                  </a:spcBef>
                  <a:buClrTx/>
                  <a:buFontTx/>
                  <a:buNone/>
                </a:pPr>
                <a:r>
                  <a:rPr lang="en-NZ" altLang="en-US" sz="1600" dirty="0">
                    <a:solidFill>
                      <a:srgbClr val="003366"/>
                    </a:solidFill>
                    <a:latin typeface="+mn-lt"/>
                  </a:rPr>
                  <a:t>LTP </a:t>
                </a:r>
                <a:r>
                  <a:rPr lang="en-NZ" altLang="en-US" sz="1600" dirty="0" smtClean="0">
                    <a:solidFill>
                      <a:srgbClr val="003366"/>
                    </a:solidFill>
                    <a:latin typeface="+mn-lt"/>
                  </a:rPr>
                  <a:t>2021-2031</a:t>
                </a:r>
                <a:endParaRPr lang="en-NZ" altLang="en-US" sz="1600" dirty="0">
                  <a:solidFill>
                    <a:srgbClr val="003366"/>
                  </a:solidFill>
                  <a:latin typeface="+mn-lt"/>
                </a:endParaRPr>
              </a:p>
              <a:p>
                <a:pPr algn="ctr" eaLnBrk="1" hangingPunct="1">
                  <a:spcBef>
                    <a:spcPct val="0"/>
                  </a:spcBef>
                  <a:buClrTx/>
                  <a:buFontTx/>
                  <a:buNone/>
                </a:pPr>
                <a:endParaRPr lang="en-NZ" altLang="en-US" sz="900" dirty="0">
                  <a:solidFill>
                    <a:srgbClr val="000000"/>
                  </a:solidFill>
                </a:endParaRPr>
              </a:p>
            </p:txBody>
          </p:sp>
          <p:sp>
            <p:nvSpPr>
              <p:cNvPr id="16" name="TextBox 14"/>
              <p:cNvSpPr txBox="1">
                <a:spLocks noChangeArrowheads="1"/>
              </p:cNvSpPr>
              <p:nvPr/>
            </p:nvSpPr>
            <p:spPr bwMode="auto">
              <a:xfrm>
                <a:off x="3923927" y="3117952"/>
                <a:ext cx="1727561" cy="5847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r>
                  <a:rPr lang="en-NZ" altLang="en-US" sz="1600" dirty="0">
                    <a:solidFill>
                      <a:srgbClr val="003366"/>
                    </a:solidFill>
                    <a:latin typeface="+mn-lt"/>
                  </a:rPr>
                  <a:t>Annual Plan</a:t>
                </a:r>
              </a:p>
              <a:p>
                <a:pPr algn="ctr" eaLnBrk="1" hangingPunct="1">
                  <a:spcBef>
                    <a:spcPct val="0"/>
                  </a:spcBef>
                  <a:buClrTx/>
                  <a:buFontTx/>
                  <a:buNone/>
                </a:pPr>
                <a:r>
                  <a:rPr lang="en-NZ" altLang="en-US" sz="1600" dirty="0">
                    <a:solidFill>
                      <a:srgbClr val="003366"/>
                    </a:solidFill>
                    <a:latin typeface="+mn-lt"/>
                  </a:rPr>
                  <a:t>Year 3</a:t>
                </a:r>
              </a:p>
            </p:txBody>
          </p:sp>
          <p:sp>
            <p:nvSpPr>
              <p:cNvPr id="17" name="TextBox 15"/>
              <p:cNvSpPr txBox="1">
                <a:spLocks noChangeArrowheads="1"/>
              </p:cNvSpPr>
              <p:nvPr/>
            </p:nvSpPr>
            <p:spPr bwMode="auto">
              <a:xfrm>
                <a:off x="5652119" y="3117952"/>
                <a:ext cx="1727561" cy="5847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r>
                  <a:rPr lang="en-NZ" altLang="en-US" sz="1600" dirty="0">
                    <a:solidFill>
                      <a:srgbClr val="003366"/>
                    </a:solidFill>
                    <a:latin typeface="+mn-lt"/>
                  </a:rPr>
                  <a:t>Annual Plan</a:t>
                </a:r>
              </a:p>
              <a:p>
                <a:pPr algn="ctr" eaLnBrk="1" hangingPunct="1">
                  <a:spcBef>
                    <a:spcPct val="0"/>
                  </a:spcBef>
                  <a:buClrTx/>
                  <a:buFontTx/>
                  <a:buNone/>
                </a:pPr>
                <a:r>
                  <a:rPr lang="en-NZ" altLang="en-US" sz="1600" dirty="0">
                    <a:solidFill>
                      <a:srgbClr val="003366"/>
                    </a:solidFill>
                    <a:latin typeface="+mn-lt"/>
                  </a:rPr>
                  <a:t>Year 1</a:t>
                </a:r>
              </a:p>
            </p:txBody>
          </p:sp>
          <p:sp>
            <p:nvSpPr>
              <p:cNvPr id="18" name="TextBox 16"/>
              <p:cNvSpPr txBox="1">
                <a:spLocks noChangeArrowheads="1"/>
              </p:cNvSpPr>
              <p:nvPr/>
            </p:nvSpPr>
            <p:spPr bwMode="auto">
              <a:xfrm>
                <a:off x="7380311" y="3117952"/>
                <a:ext cx="1727561" cy="5847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r>
                  <a:rPr lang="en-NZ" altLang="en-US" sz="1600" dirty="0">
                    <a:solidFill>
                      <a:srgbClr val="003366"/>
                    </a:solidFill>
                    <a:latin typeface="+mn-lt"/>
                  </a:rPr>
                  <a:t>Annual Plan</a:t>
                </a:r>
              </a:p>
              <a:p>
                <a:pPr algn="ctr" eaLnBrk="1" hangingPunct="1">
                  <a:spcBef>
                    <a:spcPct val="0"/>
                  </a:spcBef>
                  <a:buClrTx/>
                  <a:buFontTx/>
                  <a:buNone/>
                </a:pPr>
                <a:r>
                  <a:rPr lang="en-NZ" altLang="en-US" sz="1600" dirty="0">
                    <a:solidFill>
                      <a:srgbClr val="003366"/>
                    </a:solidFill>
                    <a:latin typeface="+mn-lt"/>
                  </a:rPr>
                  <a:t>Year 2</a:t>
                </a:r>
              </a:p>
            </p:txBody>
          </p:sp>
          <p:sp>
            <p:nvSpPr>
              <p:cNvPr id="19" name="TextBox 22"/>
              <p:cNvSpPr txBox="1">
                <a:spLocks noChangeArrowheads="1"/>
              </p:cNvSpPr>
              <p:nvPr/>
            </p:nvSpPr>
            <p:spPr bwMode="auto">
              <a:xfrm>
                <a:off x="3923926" y="1487003"/>
                <a:ext cx="17275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endParaRPr lang="en-NZ" altLang="en-US" sz="900" dirty="0">
                  <a:solidFill>
                    <a:srgbClr val="000000"/>
                  </a:solidFill>
                </a:endParaRPr>
              </a:p>
              <a:p>
                <a:pPr algn="ctr" eaLnBrk="1" hangingPunct="1">
                  <a:spcBef>
                    <a:spcPct val="0"/>
                  </a:spcBef>
                  <a:buClrTx/>
                  <a:buFontTx/>
                  <a:buNone/>
                </a:pPr>
                <a:r>
                  <a:rPr lang="en-NZ" altLang="en-US" sz="1500" b="1" dirty="0">
                    <a:solidFill>
                      <a:srgbClr val="003366"/>
                    </a:solidFill>
                    <a:latin typeface="+mj-lt"/>
                  </a:rPr>
                  <a:t>30 June </a:t>
                </a:r>
                <a:r>
                  <a:rPr lang="en-NZ" altLang="en-US" sz="1500" b="1" dirty="0" smtClean="0">
                    <a:solidFill>
                      <a:srgbClr val="003366"/>
                    </a:solidFill>
                    <a:latin typeface="+mj-lt"/>
                  </a:rPr>
                  <a:t>2020</a:t>
                </a:r>
                <a:endParaRPr lang="en-NZ" altLang="en-US" sz="1500" b="1" dirty="0">
                  <a:solidFill>
                    <a:srgbClr val="003366"/>
                  </a:solidFill>
                  <a:latin typeface="+mj-lt"/>
                </a:endParaRPr>
              </a:p>
              <a:p>
                <a:pPr algn="ctr" eaLnBrk="1" hangingPunct="1">
                  <a:spcBef>
                    <a:spcPct val="0"/>
                  </a:spcBef>
                  <a:buClrTx/>
                  <a:buFontTx/>
                  <a:buNone/>
                </a:pPr>
                <a:endParaRPr lang="en-NZ" altLang="en-US" sz="900" dirty="0">
                  <a:solidFill>
                    <a:srgbClr val="000000"/>
                  </a:solidFill>
                </a:endParaRPr>
              </a:p>
            </p:txBody>
          </p:sp>
          <p:sp>
            <p:nvSpPr>
              <p:cNvPr id="20" name="TextBox 23"/>
              <p:cNvSpPr txBox="1">
                <a:spLocks noChangeArrowheads="1"/>
              </p:cNvSpPr>
              <p:nvPr/>
            </p:nvSpPr>
            <p:spPr bwMode="auto">
              <a:xfrm>
                <a:off x="5651333" y="1469976"/>
                <a:ext cx="17275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endParaRPr lang="en-NZ" altLang="en-US" sz="900" dirty="0">
                  <a:solidFill>
                    <a:srgbClr val="000000"/>
                  </a:solidFill>
                </a:endParaRPr>
              </a:p>
              <a:p>
                <a:pPr algn="ctr" eaLnBrk="1" hangingPunct="1">
                  <a:spcBef>
                    <a:spcPct val="0"/>
                  </a:spcBef>
                  <a:buClrTx/>
                  <a:buFontTx/>
                  <a:buNone/>
                </a:pPr>
                <a:r>
                  <a:rPr lang="en-NZ" altLang="en-US" sz="1500" b="1" dirty="0">
                    <a:solidFill>
                      <a:srgbClr val="003366"/>
                    </a:solidFill>
                    <a:latin typeface="+mj-lt"/>
                  </a:rPr>
                  <a:t>30 June </a:t>
                </a:r>
                <a:r>
                  <a:rPr lang="en-NZ" altLang="en-US" sz="1500" b="1" dirty="0" smtClean="0">
                    <a:solidFill>
                      <a:srgbClr val="003366"/>
                    </a:solidFill>
                    <a:latin typeface="+mj-lt"/>
                  </a:rPr>
                  <a:t>2021</a:t>
                </a:r>
                <a:endParaRPr lang="en-NZ" altLang="en-US" sz="1500" b="1" dirty="0">
                  <a:solidFill>
                    <a:srgbClr val="003366"/>
                  </a:solidFill>
                  <a:latin typeface="+mj-lt"/>
                </a:endParaRPr>
              </a:p>
              <a:p>
                <a:pPr algn="ctr" eaLnBrk="1" hangingPunct="1">
                  <a:spcBef>
                    <a:spcPct val="0"/>
                  </a:spcBef>
                  <a:buClrTx/>
                  <a:buFontTx/>
                  <a:buNone/>
                </a:pPr>
                <a:endParaRPr lang="en-NZ" altLang="en-US" sz="900" dirty="0">
                  <a:solidFill>
                    <a:srgbClr val="000000"/>
                  </a:solidFill>
                </a:endParaRPr>
              </a:p>
            </p:txBody>
          </p:sp>
          <p:sp>
            <p:nvSpPr>
              <p:cNvPr id="21" name="TextBox 24"/>
              <p:cNvSpPr txBox="1">
                <a:spLocks noChangeArrowheads="1"/>
              </p:cNvSpPr>
              <p:nvPr/>
            </p:nvSpPr>
            <p:spPr bwMode="auto">
              <a:xfrm>
                <a:off x="7380310" y="1471762"/>
                <a:ext cx="1727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7DC6"/>
                  </a:buClr>
                  <a:buChar char="•"/>
                  <a:defRPr sz="3200">
                    <a:solidFill>
                      <a:schemeClr val="tx1"/>
                    </a:solidFill>
                    <a:latin typeface="Arial" pitchFamily="34" charset="0"/>
                  </a:defRPr>
                </a:lvl1pPr>
                <a:lvl2pPr marL="742950" indent="-285750" eaLnBrk="0" hangingPunct="0">
                  <a:spcBef>
                    <a:spcPct val="20000"/>
                  </a:spcBef>
                  <a:buClr>
                    <a:srgbClr val="007DC6"/>
                  </a:buClr>
                  <a:buChar char="–"/>
                  <a:defRPr sz="2800">
                    <a:solidFill>
                      <a:schemeClr val="tx1"/>
                    </a:solidFill>
                    <a:latin typeface="Arial" pitchFamily="34" charset="0"/>
                  </a:defRPr>
                </a:lvl2pPr>
                <a:lvl3pPr marL="1143000" indent="-228600" eaLnBrk="0" hangingPunct="0">
                  <a:spcBef>
                    <a:spcPct val="20000"/>
                  </a:spcBef>
                  <a:buClr>
                    <a:srgbClr val="007DC6"/>
                  </a:buClr>
                  <a:buChar char="•"/>
                  <a:defRPr sz="2400">
                    <a:solidFill>
                      <a:schemeClr val="tx1"/>
                    </a:solidFill>
                    <a:latin typeface="Arial" pitchFamily="34" charset="0"/>
                  </a:defRPr>
                </a:lvl3pPr>
                <a:lvl4pPr marL="1600200" indent="-228600" eaLnBrk="0" hangingPunct="0">
                  <a:spcBef>
                    <a:spcPct val="20000"/>
                  </a:spcBef>
                  <a:buClr>
                    <a:srgbClr val="007DC6"/>
                  </a:buClr>
                  <a:buChar char="–"/>
                  <a:defRPr sz="2000">
                    <a:solidFill>
                      <a:schemeClr val="tx1"/>
                    </a:solidFill>
                    <a:latin typeface="Arial" pitchFamily="34" charset="0"/>
                  </a:defRPr>
                </a:lvl4pPr>
                <a:lvl5pPr marL="2057400" indent="-228600" eaLnBrk="0" hangingPunct="0">
                  <a:spcBef>
                    <a:spcPct val="20000"/>
                  </a:spcBef>
                  <a:buClr>
                    <a:srgbClr val="007DC6"/>
                  </a:buClr>
                  <a:buChar char="»"/>
                  <a:defRPr sz="2000">
                    <a:solidFill>
                      <a:schemeClr val="tx1"/>
                    </a:solidFill>
                    <a:latin typeface="Arial" pitchFamily="34" charset="0"/>
                  </a:defRPr>
                </a:lvl5pPr>
                <a:lvl6pPr marL="2514600" indent="-228600" eaLnBrk="0" fontAlgn="base" hangingPunct="0">
                  <a:spcBef>
                    <a:spcPct val="20000"/>
                  </a:spcBef>
                  <a:spcAft>
                    <a:spcPct val="0"/>
                  </a:spcAft>
                  <a:buClr>
                    <a:srgbClr val="007DC6"/>
                  </a:buClr>
                  <a:buChar char="»"/>
                  <a:defRPr sz="2000">
                    <a:solidFill>
                      <a:schemeClr val="tx1"/>
                    </a:solidFill>
                    <a:latin typeface="Arial" pitchFamily="34" charset="0"/>
                  </a:defRPr>
                </a:lvl6pPr>
                <a:lvl7pPr marL="2971800" indent="-228600" eaLnBrk="0" fontAlgn="base" hangingPunct="0">
                  <a:spcBef>
                    <a:spcPct val="20000"/>
                  </a:spcBef>
                  <a:spcAft>
                    <a:spcPct val="0"/>
                  </a:spcAft>
                  <a:buClr>
                    <a:srgbClr val="007DC6"/>
                  </a:buClr>
                  <a:buChar char="»"/>
                  <a:defRPr sz="2000">
                    <a:solidFill>
                      <a:schemeClr val="tx1"/>
                    </a:solidFill>
                    <a:latin typeface="Arial" pitchFamily="34" charset="0"/>
                  </a:defRPr>
                </a:lvl7pPr>
                <a:lvl8pPr marL="3429000" indent="-228600" eaLnBrk="0" fontAlgn="base" hangingPunct="0">
                  <a:spcBef>
                    <a:spcPct val="20000"/>
                  </a:spcBef>
                  <a:spcAft>
                    <a:spcPct val="0"/>
                  </a:spcAft>
                  <a:buClr>
                    <a:srgbClr val="007DC6"/>
                  </a:buClr>
                  <a:buChar char="»"/>
                  <a:defRPr sz="2000">
                    <a:solidFill>
                      <a:schemeClr val="tx1"/>
                    </a:solidFill>
                    <a:latin typeface="Arial" pitchFamily="34" charset="0"/>
                  </a:defRPr>
                </a:lvl8pPr>
                <a:lvl9pPr marL="3886200" indent="-228600" eaLnBrk="0" fontAlgn="base" hangingPunct="0">
                  <a:spcBef>
                    <a:spcPct val="20000"/>
                  </a:spcBef>
                  <a:spcAft>
                    <a:spcPct val="0"/>
                  </a:spcAft>
                  <a:buClr>
                    <a:srgbClr val="007DC6"/>
                  </a:buClr>
                  <a:buChar char="»"/>
                  <a:defRPr sz="2000">
                    <a:solidFill>
                      <a:schemeClr val="tx1"/>
                    </a:solidFill>
                    <a:latin typeface="Arial" pitchFamily="34" charset="0"/>
                  </a:defRPr>
                </a:lvl9pPr>
              </a:lstStyle>
              <a:p>
                <a:pPr algn="ctr" eaLnBrk="1" hangingPunct="1">
                  <a:spcBef>
                    <a:spcPct val="0"/>
                  </a:spcBef>
                  <a:buClrTx/>
                  <a:buFontTx/>
                  <a:buNone/>
                </a:pPr>
                <a:endParaRPr lang="en-NZ" altLang="en-US" sz="900" dirty="0">
                  <a:solidFill>
                    <a:srgbClr val="000000"/>
                  </a:solidFill>
                </a:endParaRPr>
              </a:p>
              <a:p>
                <a:pPr algn="ctr" eaLnBrk="1" hangingPunct="1">
                  <a:spcBef>
                    <a:spcPct val="0"/>
                  </a:spcBef>
                  <a:buClrTx/>
                  <a:buFontTx/>
                  <a:buNone/>
                </a:pPr>
                <a:r>
                  <a:rPr lang="en-NZ" altLang="en-US" sz="1500" b="1" dirty="0">
                    <a:solidFill>
                      <a:srgbClr val="003366"/>
                    </a:solidFill>
                    <a:latin typeface="+mj-lt"/>
                  </a:rPr>
                  <a:t>30 June </a:t>
                </a:r>
                <a:r>
                  <a:rPr lang="en-NZ" altLang="en-US" sz="1500" b="1" dirty="0" smtClean="0">
                    <a:solidFill>
                      <a:srgbClr val="003366"/>
                    </a:solidFill>
                    <a:latin typeface="+mj-lt"/>
                  </a:rPr>
                  <a:t>2022</a:t>
                </a:r>
                <a:endParaRPr lang="en-NZ" altLang="en-US" sz="900" b="1" dirty="0">
                  <a:solidFill>
                    <a:srgbClr val="003366"/>
                  </a:solidFill>
                  <a:latin typeface="+mj-lt"/>
                </a:endParaRPr>
              </a:p>
            </p:txBody>
          </p:sp>
        </p:grpSp>
        <p:cxnSp>
          <p:nvCxnSpPr>
            <p:cNvPr id="14" name="Straight Connector 13"/>
            <p:cNvCxnSpPr/>
            <p:nvPr/>
          </p:nvCxnSpPr>
          <p:spPr>
            <a:xfrm>
              <a:off x="8864683" y="1461450"/>
              <a:ext cx="20639" cy="296534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5545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2232025" y="527050"/>
            <a:ext cx="6413500" cy="763588"/>
          </a:xfrm>
        </p:spPr>
        <p:txBody>
          <a:bodyPr>
            <a:normAutofit/>
          </a:bodyPr>
          <a:lstStyle/>
          <a:p>
            <a:pPr eaLnBrk="1" hangingPunct="1"/>
            <a:r>
              <a:rPr lang="en-NZ" altLang="en-US" sz="3200" b="1" dirty="0" smtClean="0">
                <a:solidFill>
                  <a:schemeClr val="tx2"/>
                </a:solidFill>
              </a:rPr>
              <a:t>The Organisation</a:t>
            </a:r>
            <a:endParaRPr lang="en-US" altLang="en-US" sz="3200" b="1" dirty="0" smtClean="0">
              <a:solidFill>
                <a:schemeClr val="tx2"/>
              </a:solidFill>
            </a:endParaRPr>
          </a:p>
        </p:txBody>
      </p:sp>
      <p:sp>
        <p:nvSpPr>
          <p:cNvPr id="5" name="Content Placeholder 4"/>
          <p:cNvSpPr>
            <a:spLocks noGrp="1"/>
          </p:cNvSpPr>
          <p:nvPr>
            <p:ph idx="1"/>
          </p:nvPr>
        </p:nvSpPr>
        <p:spPr>
          <a:xfrm>
            <a:off x="2232025" y="1443835"/>
            <a:ext cx="6413500" cy="4887115"/>
          </a:xfrm>
        </p:spPr>
        <p:txBody>
          <a:bodyPr rtlCol="0">
            <a:normAutofit/>
          </a:bodyPr>
          <a:lstStyle/>
          <a:p>
            <a:pPr eaLnBrk="1" fontAlgn="auto" hangingPunct="1">
              <a:spcAft>
                <a:spcPts val="0"/>
              </a:spcAft>
              <a:buFont typeface="Arial" pitchFamily="34" charset="0"/>
              <a:buChar char="•"/>
              <a:defRPr/>
            </a:pPr>
            <a:r>
              <a:rPr lang="en-NZ" dirty="0" smtClean="0"/>
              <a:t>Council employs the Chief Executive</a:t>
            </a:r>
          </a:p>
          <a:p>
            <a:pPr marL="0" indent="0" eaLnBrk="1" fontAlgn="auto" hangingPunct="1">
              <a:spcAft>
                <a:spcPts val="0"/>
              </a:spcAft>
              <a:buNone/>
              <a:defRPr/>
            </a:pPr>
            <a:endParaRPr lang="en-NZ" dirty="0" smtClean="0"/>
          </a:p>
          <a:p>
            <a:pPr eaLnBrk="1" fontAlgn="auto" hangingPunct="1">
              <a:spcAft>
                <a:spcPts val="0"/>
              </a:spcAft>
              <a:buFont typeface="Arial" pitchFamily="34" charset="0"/>
              <a:buChar char="•"/>
              <a:defRPr/>
            </a:pPr>
            <a:r>
              <a:rPr lang="en-NZ" dirty="0" smtClean="0"/>
              <a:t>The Chief Executive employs all staff</a:t>
            </a:r>
          </a:p>
          <a:p>
            <a:pPr marL="0" indent="0" eaLnBrk="1" fontAlgn="auto" hangingPunct="1">
              <a:spcAft>
                <a:spcPts val="0"/>
              </a:spcAft>
              <a:buNone/>
              <a:defRPr/>
            </a:pPr>
            <a:endParaRPr lang="en-NZ" dirty="0" smtClean="0"/>
          </a:p>
          <a:p>
            <a:pPr eaLnBrk="1" fontAlgn="auto" hangingPunct="1">
              <a:spcAft>
                <a:spcPts val="0"/>
              </a:spcAft>
              <a:buFont typeface="Arial" pitchFamily="34" charset="0"/>
              <a:buChar char="•"/>
              <a:defRPr/>
            </a:pPr>
            <a:r>
              <a:rPr lang="en-NZ" dirty="0" smtClean="0"/>
              <a:t>Primary role of staff is to implement the decisions of Council, and provide the service to Council and the ratepayer</a:t>
            </a:r>
            <a:endParaRPr lang="en-NZ" dirty="0"/>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449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555" y="-83215"/>
            <a:ext cx="11127582" cy="6941215"/>
          </a:xfrm>
          <a:prstGeom prst="rect">
            <a:avLst/>
          </a:prstGeom>
        </p:spPr>
      </p:pic>
      <p:sp>
        <p:nvSpPr>
          <p:cNvPr id="7" name="Rectangle 6"/>
          <p:cNvSpPr/>
          <p:nvPr/>
        </p:nvSpPr>
        <p:spPr>
          <a:xfrm>
            <a:off x="1431033" y="1384962"/>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69" name="Content Placeholder 2"/>
          <p:cNvSpPr>
            <a:spLocks noGrp="1"/>
          </p:cNvSpPr>
          <p:nvPr>
            <p:ph idx="1"/>
          </p:nvPr>
        </p:nvSpPr>
        <p:spPr>
          <a:xfrm>
            <a:off x="0" y="4287977"/>
            <a:ext cx="9159875" cy="909637"/>
          </a:xfrm>
        </p:spPr>
        <p:txBody>
          <a:bodyPr/>
          <a:lstStyle/>
          <a:p>
            <a:pPr marL="0" indent="0" algn="ctr">
              <a:buFont typeface="Arial" charset="0"/>
              <a:buNone/>
            </a:pPr>
            <a:r>
              <a:rPr lang="en-NZ" altLang="en-US" sz="4800" b="1" dirty="0" smtClean="0">
                <a:solidFill>
                  <a:schemeClr val="bg1"/>
                </a:solidFill>
                <a:latin typeface="Calibri" panose="020F0502020204030204" pitchFamily="34" charset="0"/>
                <a:cs typeface="Calibri" panose="020F0502020204030204" pitchFamily="34" charset="0"/>
              </a:rPr>
              <a:t>Part 2: 2019 Election Details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195" y="1291129"/>
            <a:ext cx="2880366" cy="2371349"/>
          </a:xfrm>
          <a:prstGeom prst="rect">
            <a:avLst/>
          </a:prstGeom>
        </p:spPr>
      </p:pic>
      <p:sp>
        <p:nvSpPr>
          <p:cNvPr id="10" name="Rectangle 9"/>
          <p:cNvSpPr/>
          <p:nvPr/>
        </p:nvSpPr>
        <p:spPr>
          <a:xfrm>
            <a:off x="4790117" y="1398993"/>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279" y="1291130"/>
            <a:ext cx="2880366" cy="2371349"/>
          </a:xfrm>
          <a:prstGeom prst="rect">
            <a:avLst/>
          </a:prstGeom>
        </p:spPr>
      </p:pic>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232025" y="527050"/>
            <a:ext cx="6413500" cy="763588"/>
          </a:xfrm>
        </p:spPr>
        <p:txBody>
          <a:bodyPr/>
          <a:lstStyle/>
          <a:p>
            <a:pPr eaLnBrk="1" hangingPunct="1"/>
            <a:r>
              <a:rPr lang="en-NZ" altLang="en-US" sz="3200" b="1" dirty="0" smtClean="0">
                <a:solidFill>
                  <a:schemeClr val="tx2"/>
                </a:solidFill>
              </a:rPr>
              <a:t>Electoral Team</a:t>
            </a:r>
            <a:endParaRPr lang="en-US" altLang="en-US" sz="3200" b="1" dirty="0" smtClean="0">
              <a:solidFill>
                <a:schemeClr val="tx2"/>
              </a:solidFill>
            </a:endParaRPr>
          </a:p>
        </p:txBody>
      </p:sp>
      <p:sp>
        <p:nvSpPr>
          <p:cNvPr id="12291" name="Content Placeholder 4"/>
          <p:cNvSpPr>
            <a:spLocks noGrp="1"/>
          </p:cNvSpPr>
          <p:nvPr>
            <p:ph idx="1"/>
          </p:nvPr>
        </p:nvSpPr>
        <p:spPr>
          <a:xfrm>
            <a:off x="2232025" y="1597025"/>
            <a:ext cx="6413500" cy="4733925"/>
          </a:xfrm>
        </p:spPr>
        <p:txBody>
          <a:bodyPr/>
          <a:lstStyle/>
          <a:p>
            <a:pPr eaLnBrk="1" hangingPunct="1"/>
            <a:r>
              <a:rPr lang="en-NZ" altLang="en-US" i="1" dirty="0" smtClean="0">
                <a:solidFill>
                  <a:srgbClr val="17375E"/>
                </a:solidFill>
              </a:rPr>
              <a:t>electionz.com Ltd </a:t>
            </a:r>
            <a:r>
              <a:rPr lang="en-NZ" altLang="en-US" dirty="0" smtClean="0">
                <a:solidFill>
                  <a:srgbClr val="17375E"/>
                </a:solidFill>
              </a:rPr>
              <a:t>contracted by Nelson City Council </a:t>
            </a:r>
          </a:p>
          <a:p>
            <a:pPr eaLnBrk="1" hangingPunct="1"/>
            <a:endParaRPr lang="en-NZ" altLang="en-US" sz="1000" dirty="0" smtClean="0">
              <a:solidFill>
                <a:srgbClr val="17375E"/>
              </a:solidFill>
            </a:endParaRPr>
          </a:p>
          <a:p>
            <a:pPr eaLnBrk="1" hangingPunct="1"/>
            <a:r>
              <a:rPr lang="en-NZ" altLang="en-US" b="1" dirty="0" smtClean="0">
                <a:solidFill>
                  <a:srgbClr val="17375E"/>
                </a:solidFill>
              </a:rPr>
              <a:t>Warwick Lampp - </a:t>
            </a:r>
            <a:r>
              <a:rPr lang="en-NZ" altLang="en-US" dirty="0" smtClean="0">
                <a:solidFill>
                  <a:srgbClr val="17375E"/>
                </a:solidFill>
              </a:rPr>
              <a:t>NCC Electoral Officer</a:t>
            </a:r>
          </a:p>
          <a:p>
            <a:pPr eaLnBrk="1" hangingPunct="1"/>
            <a:endParaRPr lang="en-NZ" altLang="en-US" sz="1000" dirty="0" smtClean="0">
              <a:solidFill>
                <a:srgbClr val="17375E"/>
              </a:solidFill>
            </a:endParaRPr>
          </a:p>
          <a:p>
            <a:pPr eaLnBrk="1" hangingPunct="1"/>
            <a:r>
              <a:rPr lang="en-NZ" altLang="en-US" b="1" dirty="0" smtClean="0">
                <a:solidFill>
                  <a:srgbClr val="17375E"/>
                </a:solidFill>
              </a:rPr>
              <a:t>Mary Birch - </a:t>
            </a:r>
            <a:r>
              <a:rPr lang="en-NZ" altLang="en-US" dirty="0" smtClean="0">
                <a:solidFill>
                  <a:srgbClr val="17375E"/>
                </a:solidFill>
              </a:rPr>
              <a:t>NCC Deputy Electoral Officer</a:t>
            </a:r>
          </a:p>
          <a:p>
            <a:pPr eaLnBrk="1" hangingPunct="1"/>
            <a:endParaRPr lang="en-NZ" altLang="en-US" sz="1000" dirty="0" smtClean="0">
              <a:solidFill>
                <a:srgbClr val="17375E"/>
              </a:solidFill>
            </a:endParaRPr>
          </a:p>
          <a:p>
            <a:pPr eaLnBrk="1" hangingPunct="1"/>
            <a:r>
              <a:rPr lang="en-NZ" altLang="en-US" b="1" dirty="0" smtClean="0">
                <a:solidFill>
                  <a:srgbClr val="17375E"/>
                </a:solidFill>
              </a:rPr>
              <a:t>Robyn Byrne - </a:t>
            </a:r>
            <a:r>
              <a:rPr lang="en-NZ" altLang="en-US" dirty="0" smtClean="0">
                <a:solidFill>
                  <a:srgbClr val="17375E"/>
                </a:solidFill>
              </a:rPr>
              <a:t>NCC Electoral Official</a:t>
            </a:r>
            <a:endParaRPr lang="en-NZ" altLang="en-US" dirty="0">
              <a:solidFill>
                <a:srgbClr val="17375E"/>
              </a:solidFill>
            </a:endParaRPr>
          </a:p>
          <a:p>
            <a:pPr eaLnBrk="1" hangingPunct="1"/>
            <a:endParaRPr lang="en-NZ" altLang="en-US" dirty="0" smtClean="0">
              <a:solidFill>
                <a:srgbClr val="17375E"/>
              </a:solidFill>
            </a:endParaRPr>
          </a:p>
          <a:p>
            <a:pPr eaLnBrk="1" hangingPunct="1"/>
            <a:endParaRPr lang="en-US" altLang="en-US" dirty="0" smtClean="0">
              <a:solidFill>
                <a:srgbClr val="17375E"/>
              </a:solidFill>
            </a:endParaRPr>
          </a:p>
        </p:txBody>
      </p:sp>
      <p:pic>
        <p:nvPicPr>
          <p:cNvPr id="122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2232025" y="222250"/>
            <a:ext cx="6413500" cy="611188"/>
          </a:xfrm>
        </p:spPr>
        <p:txBody>
          <a:bodyPr>
            <a:normAutofit fontScale="90000"/>
          </a:bodyPr>
          <a:lstStyle/>
          <a:p>
            <a:pPr eaLnBrk="1" hangingPunct="1">
              <a:defRPr/>
            </a:pPr>
            <a:r>
              <a:rPr lang="en-NZ" altLang="en-US" b="1" dirty="0" smtClean="0">
                <a:solidFill>
                  <a:schemeClr val="tx2"/>
                </a:solidFill>
              </a:rPr>
              <a:t>Who are </a:t>
            </a:r>
            <a:r>
              <a:rPr lang="en-NZ" altLang="en-US" b="1" i="1" dirty="0" smtClean="0">
                <a:solidFill>
                  <a:schemeClr val="tx2"/>
                </a:solidFill>
              </a:rPr>
              <a:t>electionz.com</a:t>
            </a:r>
            <a:r>
              <a:rPr lang="en-NZ" altLang="en-US" b="1" dirty="0" smtClean="0">
                <a:solidFill>
                  <a:schemeClr val="tx2"/>
                </a:solidFill>
              </a:rPr>
              <a:t>?</a:t>
            </a:r>
            <a:endParaRPr lang="en-US" altLang="en-US" b="1" dirty="0" smtClean="0">
              <a:solidFill>
                <a:schemeClr val="tx2"/>
              </a:solidFill>
            </a:endParaRPr>
          </a:p>
        </p:txBody>
      </p:sp>
      <p:sp>
        <p:nvSpPr>
          <p:cNvPr id="13315" name="Content Placeholder 4"/>
          <p:cNvSpPr>
            <a:spLocks noGrp="1"/>
          </p:cNvSpPr>
          <p:nvPr>
            <p:ph idx="1"/>
          </p:nvPr>
        </p:nvSpPr>
        <p:spPr>
          <a:xfrm>
            <a:off x="2232025" y="985838"/>
            <a:ext cx="6413500" cy="5345112"/>
          </a:xfrm>
        </p:spPr>
        <p:txBody>
          <a:bodyPr/>
          <a:lstStyle/>
          <a:p>
            <a:pPr eaLnBrk="1" hangingPunct="1">
              <a:lnSpc>
                <a:spcPct val="80000"/>
              </a:lnSpc>
            </a:pPr>
            <a:r>
              <a:rPr lang="en-NZ" altLang="en-US" sz="2200" dirty="0" smtClean="0">
                <a:solidFill>
                  <a:srgbClr val="17375E"/>
                </a:solidFill>
              </a:rPr>
              <a:t>Warwick Lampp, </a:t>
            </a:r>
            <a:r>
              <a:rPr lang="en-NZ" altLang="en-US" sz="2200" i="1" dirty="0" smtClean="0">
                <a:solidFill>
                  <a:srgbClr val="17375E"/>
                </a:solidFill>
              </a:rPr>
              <a:t>electionz.com</a:t>
            </a:r>
            <a:r>
              <a:rPr lang="en-NZ" altLang="en-US" sz="2200" dirty="0" smtClean="0">
                <a:solidFill>
                  <a:srgbClr val="17375E"/>
                </a:solidFill>
              </a:rPr>
              <a:t>, lives in Tauranga</a:t>
            </a:r>
          </a:p>
          <a:p>
            <a:pPr eaLnBrk="1" hangingPunct="1">
              <a:lnSpc>
                <a:spcPct val="80000"/>
              </a:lnSpc>
            </a:pPr>
            <a:r>
              <a:rPr lang="en-NZ" altLang="en-US" sz="2200" dirty="0" smtClean="0">
                <a:solidFill>
                  <a:srgbClr val="17375E"/>
                </a:solidFill>
              </a:rPr>
              <a:t>Election services company based in Christchurch</a:t>
            </a:r>
          </a:p>
          <a:p>
            <a:pPr eaLnBrk="1" hangingPunct="1">
              <a:lnSpc>
                <a:spcPct val="80000"/>
              </a:lnSpc>
            </a:pPr>
            <a:r>
              <a:rPr lang="en-NZ" altLang="en-US" sz="2200" dirty="0" smtClean="0">
                <a:solidFill>
                  <a:srgbClr val="17375E"/>
                </a:solidFill>
              </a:rPr>
              <a:t>10 full time staff </a:t>
            </a:r>
          </a:p>
          <a:p>
            <a:pPr eaLnBrk="1" hangingPunct="1">
              <a:lnSpc>
                <a:spcPct val="80000"/>
              </a:lnSpc>
            </a:pPr>
            <a:r>
              <a:rPr lang="en-NZ" altLang="en-US" sz="2200" dirty="0" smtClean="0">
                <a:solidFill>
                  <a:srgbClr val="17375E"/>
                </a:solidFill>
              </a:rPr>
              <a:t>Average about 200 elections in NZ each year</a:t>
            </a:r>
          </a:p>
          <a:p>
            <a:pPr eaLnBrk="1" hangingPunct="1">
              <a:lnSpc>
                <a:spcPct val="80000"/>
              </a:lnSpc>
            </a:pPr>
            <a:r>
              <a:rPr lang="en-NZ" altLang="en-US" sz="2200" dirty="0" smtClean="0">
                <a:solidFill>
                  <a:srgbClr val="17375E"/>
                </a:solidFill>
              </a:rPr>
              <a:t>EO for 33 councils, 4 RCs and 10 DHBs</a:t>
            </a:r>
          </a:p>
          <a:p>
            <a:pPr eaLnBrk="1" hangingPunct="1">
              <a:lnSpc>
                <a:spcPct val="80000"/>
              </a:lnSpc>
            </a:pPr>
            <a:r>
              <a:rPr lang="en-NZ" altLang="en-US" sz="2200" dirty="0" smtClean="0">
                <a:solidFill>
                  <a:srgbClr val="17375E"/>
                </a:solidFill>
              </a:rPr>
              <a:t>Carrying out vote processing for 42 councils, 650K voting papers</a:t>
            </a:r>
          </a:p>
          <a:p>
            <a:pPr eaLnBrk="1" hangingPunct="1">
              <a:lnSpc>
                <a:spcPct val="80000"/>
              </a:lnSpc>
            </a:pPr>
            <a:r>
              <a:rPr lang="en-NZ" altLang="en-US" sz="2200" dirty="0" smtClean="0">
                <a:solidFill>
                  <a:srgbClr val="17375E"/>
                </a:solidFill>
              </a:rPr>
              <a:t>Vote Processing centre in Christchurch</a:t>
            </a:r>
          </a:p>
          <a:p>
            <a:pPr eaLnBrk="1" hangingPunct="1">
              <a:lnSpc>
                <a:spcPct val="80000"/>
              </a:lnSpc>
              <a:buFont typeface="Arial" charset="0"/>
              <a:buNone/>
            </a:pPr>
            <a:endParaRPr lang="en-NZ" altLang="en-US" sz="2200" b="1" dirty="0" smtClean="0">
              <a:solidFill>
                <a:srgbClr val="17375E"/>
              </a:solidFill>
            </a:endParaRPr>
          </a:p>
          <a:p>
            <a:pPr eaLnBrk="1" hangingPunct="1">
              <a:lnSpc>
                <a:spcPct val="80000"/>
              </a:lnSpc>
              <a:buFont typeface="Arial" charset="0"/>
              <a:buNone/>
            </a:pPr>
            <a:r>
              <a:rPr lang="en-NZ" altLang="en-US" sz="2200" b="1" dirty="0" smtClean="0">
                <a:solidFill>
                  <a:srgbClr val="17375E"/>
                </a:solidFill>
              </a:rPr>
              <a:t>EO for:</a:t>
            </a:r>
          </a:p>
          <a:p>
            <a:pPr eaLnBrk="1" hangingPunct="1">
              <a:lnSpc>
                <a:spcPct val="80000"/>
              </a:lnSpc>
            </a:pPr>
            <a:r>
              <a:rPr lang="en-NZ" altLang="en-US" sz="1900" dirty="0" smtClean="0">
                <a:solidFill>
                  <a:srgbClr val="17375E"/>
                </a:solidFill>
              </a:rPr>
              <a:t>BOPRC, GWRC, ECAN, ORC and ten DHBs (incl NMDHB)</a:t>
            </a:r>
          </a:p>
          <a:p>
            <a:pPr eaLnBrk="1" hangingPunct="1">
              <a:lnSpc>
                <a:spcPct val="80000"/>
              </a:lnSpc>
            </a:pPr>
            <a:r>
              <a:rPr lang="en-NZ" altLang="en-US" sz="1900" dirty="0" smtClean="0">
                <a:solidFill>
                  <a:srgbClr val="17375E"/>
                </a:solidFill>
              </a:rPr>
              <a:t>Tauranga, Rotorua, </a:t>
            </a:r>
            <a:r>
              <a:rPr lang="en-NZ" altLang="en-US" sz="2000" dirty="0" smtClean="0">
                <a:solidFill>
                  <a:srgbClr val="17375E"/>
                </a:solidFill>
              </a:rPr>
              <a:t>Taupō</a:t>
            </a:r>
            <a:r>
              <a:rPr lang="en-NZ" altLang="en-US" sz="1900" dirty="0" smtClean="0">
                <a:solidFill>
                  <a:srgbClr val="17375E"/>
                </a:solidFill>
              </a:rPr>
              <a:t>, Waipa, Otorohanga, Waitomo, South Waikato, Ruapehu, Rangitikei, Manawatu, Palmerston North, Horowhenua, Napier, Central Hawkes Bay, Carterton, Wellington, Masterton, South Wairarapa, Upper Hutt, Nelson, Westland, Kaikoura, Hurunui, Waimakariri, Selwyn, Ashburton, Mackenzie, Waimate, Waitaki, Dunedin, Central Otago, Gore, Invercargill</a:t>
            </a:r>
            <a:endParaRPr lang="en-US" altLang="en-US" sz="1900" dirty="0" smtClean="0">
              <a:solidFill>
                <a:srgbClr val="17375E"/>
              </a:solidFill>
            </a:endParaRP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14166"/>
            <a:ext cx="9144000" cy="152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98" name="Title 1"/>
          <p:cNvSpPr>
            <a:spLocks noGrp="1"/>
          </p:cNvSpPr>
          <p:nvPr>
            <p:ph type="ctrTitle"/>
          </p:nvPr>
        </p:nvSpPr>
        <p:spPr>
          <a:xfrm>
            <a:off x="222542" y="69490"/>
            <a:ext cx="8551480" cy="2291310"/>
          </a:xfrm>
        </p:spPr>
        <p:txBody>
          <a:bodyPr>
            <a:noAutofit/>
          </a:bodyPr>
          <a:lstStyle/>
          <a:p>
            <a:pPr algn="ctr" eaLnBrk="1" hangingPunct="1">
              <a:defRPr/>
            </a:pPr>
            <a:r>
              <a:rPr lang="en-NZ" altLang="en-US" b="1" dirty="0" smtClean="0">
                <a:solidFill>
                  <a:schemeClr val="tx2"/>
                </a:solidFill>
              </a:rPr>
              <a:t>2019 Candidate Information Evening</a:t>
            </a:r>
            <a:br>
              <a:rPr lang="en-NZ" altLang="en-US" b="1" dirty="0" smtClean="0">
                <a:solidFill>
                  <a:schemeClr val="tx2"/>
                </a:solidFill>
              </a:rPr>
            </a:br>
            <a:r>
              <a:rPr lang="en-NZ" altLang="en-US" b="1" dirty="0" smtClean="0">
                <a:solidFill>
                  <a:schemeClr val="tx2"/>
                </a:solidFill>
              </a:rPr>
              <a:t> Nelson City Council</a:t>
            </a:r>
            <a:r>
              <a:rPr lang="en-NZ" altLang="en-US" sz="2000" dirty="0" smtClean="0">
                <a:solidFill>
                  <a:schemeClr val="tx2"/>
                </a:solidFill>
              </a:rPr>
              <a:t/>
            </a:r>
            <a:br>
              <a:rPr lang="en-NZ" altLang="en-US" sz="2000" dirty="0" smtClean="0">
                <a:solidFill>
                  <a:schemeClr val="tx2"/>
                </a:solidFill>
              </a:rPr>
            </a:br>
            <a:endParaRPr lang="en-US" altLang="en-US" sz="2000" b="1" dirty="0" smtClean="0">
              <a:solidFill>
                <a:schemeClr val="tx2"/>
              </a:solidFill>
            </a:endParaRPr>
          </a:p>
        </p:txBody>
      </p:sp>
      <p:sp>
        <p:nvSpPr>
          <p:cNvPr id="4099" name="Subtitle 2"/>
          <p:cNvSpPr>
            <a:spLocks noGrp="1"/>
          </p:cNvSpPr>
          <p:nvPr>
            <p:ph type="subTitle" idx="1"/>
          </p:nvPr>
        </p:nvSpPr>
        <p:spPr>
          <a:xfrm>
            <a:off x="517940" y="3889271"/>
            <a:ext cx="3743211" cy="1048962"/>
          </a:xfrm>
        </p:spPr>
        <p:txBody>
          <a:bodyPr>
            <a:noAutofit/>
          </a:bodyPr>
          <a:lstStyle/>
          <a:p>
            <a:pPr eaLnBrk="1" hangingPunct="1">
              <a:defRPr/>
            </a:pPr>
            <a:r>
              <a:rPr lang="en-NZ" altLang="en-US" sz="1800" b="1" dirty="0" smtClean="0">
                <a:solidFill>
                  <a:srgbClr val="17375E"/>
                </a:solidFill>
              </a:rPr>
              <a:t>Warwick Lampp</a:t>
            </a:r>
          </a:p>
          <a:p>
            <a:pPr eaLnBrk="1" hangingPunct="1">
              <a:defRPr/>
            </a:pPr>
            <a:r>
              <a:rPr lang="en-NZ" altLang="en-US" sz="1800" dirty="0" smtClean="0">
                <a:solidFill>
                  <a:srgbClr val="17375E"/>
                </a:solidFill>
              </a:rPr>
              <a:t>Chief Electoral Officer – </a:t>
            </a:r>
            <a:r>
              <a:rPr lang="en-NZ" altLang="en-US" sz="1800" i="1" dirty="0" smtClean="0">
                <a:solidFill>
                  <a:srgbClr val="17375E"/>
                </a:solidFill>
              </a:rPr>
              <a:t>electionz.com</a:t>
            </a:r>
          </a:p>
          <a:p>
            <a:pPr eaLnBrk="1" hangingPunct="1">
              <a:defRPr/>
            </a:pPr>
            <a:r>
              <a:rPr lang="en-NZ" altLang="en-US" sz="1800" dirty="0" smtClean="0">
                <a:solidFill>
                  <a:srgbClr val="17375E"/>
                </a:solidFill>
              </a:rPr>
              <a:t>Nelson City Council Electoral Officer</a:t>
            </a:r>
            <a:endParaRPr lang="en-US" altLang="en-US" sz="1800" dirty="0" smtClean="0">
              <a:solidFill>
                <a:srgbClr val="17375E"/>
              </a:solidFill>
            </a:endParaRPr>
          </a:p>
        </p:txBody>
      </p:sp>
      <p:pic>
        <p:nvPicPr>
          <p:cNvPr id="410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778" t="17587" r="2780" b="13564"/>
          <a:stretch/>
        </p:blipFill>
        <p:spPr bwMode="auto">
          <a:xfrm>
            <a:off x="3655769" y="5566870"/>
            <a:ext cx="5191971" cy="1068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836" y="5730074"/>
            <a:ext cx="1823179" cy="98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Warwi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853" y="1930361"/>
            <a:ext cx="1455737" cy="19506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54296135"/>
              </p:ext>
            </p:extLst>
          </p:nvPr>
        </p:nvGraphicFramePr>
        <p:xfrm>
          <a:off x="4572000" y="1930361"/>
          <a:ext cx="1436911" cy="1990122"/>
        </p:xfrm>
        <a:graphic>
          <a:graphicData uri="http://schemas.openxmlformats.org/presentationml/2006/ole">
            <mc:AlternateContent xmlns:mc="http://schemas.openxmlformats.org/markup-compatibility/2006">
              <mc:Choice xmlns:v="urn:schemas-microsoft-com:vml" Requires="v">
                <p:oleObj spid="_x0000_s1033" r:id="rId6" imgW="2539440" imgH="3517200" progId="">
                  <p:embed/>
                </p:oleObj>
              </mc:Choice>
              <mc:Fallback>
                <p:oleObj r:id="rId6" imgW="2539440" imgH="3517200" progId="">
                  <p:embed/>
                  <p:pic>
                    <p:nvPicPr>
                      <p:cNvPr id="0" name=""/>
                      <p:cNvPicPr/>
                      <p:nvPr/>
                    </p:nvPicPr>
                    <p:blipFill>
                      <a:blip r:embed="rId7"/>
                      <a:stretch>
                        <a:fillRect/>
                      </a:stretch>
                    </p:blipFill>
                    <p:spPr>
                      <a:xfrm>
                        <a:off x="4572000" y="1930361"/>
                        <a:ext cx="1436911" cy="1990122"/>
                      </a:xfrm>
                      <a:prstGeom prst="rect">
                        <a:avLst/>
                      </a:prstGeom>
                    </p:spPr>
                  </p:pic>
                </p:oleObj>
              </mc:Fallback>
            </mc:AlternateContent>
          </a:graphicData>
        </a:graphic>
      </p:graphicFrame>
      <p:sp>
        <p:nvSpPr>
          <p:cNvPr id="7" name="Rectangle 6"/>
          <p:cNvSpPr/>
          <p:nvPr/>
        </p:nvSpPr>
        <p:spPr>
          <a:xfrm>
            <a:off x="4473390" y="4003865"/>
            <a:ext cx="4572000" cy="923330"/>
          </a:xfrm>
          <a:prstGeom prst="rect">
            <a:avLst/>
          </a:prstGeom>
        </p:spPr>
        <p:txBody>
          <a:bodyPr>
            <a:spAutoFit/>
          </a:bodyPr>
          <a:lstStyle/>
          <a:p>
            <a:pPr eaLnBrk="1" hangingPunct="1">
              <a:defRPr/>
            </a:pPr>
            <a:r>
              <a:rPr lang="en-NZ" altLang="en-US" b="1" dirty="0">
                <a:solidFill>
                  <a:srgbClr val="17375E"/>
                </a:solidFill>
              </a:rPr>
              <a:t>Pat Dougherty</a:t>
            </a:r>
          </a:p>
          <a:p>
            <a:pPr eaLnBrk="1" hangingPunct="1">
              <a:defRPr/>
            </a:pPr>
            <a:r>
              <a:rPr lang="en-NZ" altLang="en-US" dirty="0">
                <a:solidFill>
                  <a:srgbClr val="17375E"/>
                </a:solidFill>
              </a:rPr>
              <a:t>Chief </a:t>
            </a:r>
            <a:r>
              <a:rPr lang="en-NZ" altLang="en-US" dirty="0" smtClean="0">
                <a:solidFill>
                  <a:srgbClr val="17375E"/>
                </a:solidFill>
              </a:rPr>
              <a:t>Executive</a:t>
            </a:r>
            <a:br>
              <a:rPr lang="en-NZ" altLang="en-US" dirty="0" smtClean="0">
                <a:solidFill>
                  <a:srgbClr val="17375E"/>
                </a:solidFill>
              </a:rPr>
            </a:br>
            <a:r>
              <a:rPr lang="en-NZ" altLang="en-US" dirty="0" smtClean="0">
                <a:solidFill>
                  <a:srgbClr val="17375E"/>
                </a:solidFill>
              </a:rPr>
              <a:t>Nelson </a:t>
            </a:r>
            <a:r>
              <a:rPr lang="en-NZ" altLang="en-US" dirty="0">
                <a:solidFill>
                  <a:srgbClr val="17375E"/>
                </a:solidFill>
              </a:rPr>
              <a:t>City Council</a:t>
            </a:r>
            <a:r>
              <a:rPr lang="en-NZ" altLang="en-US" b="1" dirty="0">
                <a:solidFill>
                  <a:srgbClr val="17375E"/>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517650" y="527050"/>
            <a:ext cx="7483475" cy="763588"/>
          </a:xfrm>
        </p:spPr>
        <p:txBody>
          <a:bodyPr>
            <a:normAutofit fontScale="90000"/>
          </a:bodyPr>
          <a:lstStyle/>
          <a:p>
            <a:pPr eaLnBrk="1" hangingPunct="1">
              <a:defRPr/>
            </a:pPr>
            <a:r>
              <a:rPr lang="en-NZ" altLang="en-US" b="1" dirty="0" smtClean="0">
                <a:solidFill>
                  <a:schemeClr val="tx2"/>
                </a:solidFill>
              </a:rPr>
              <a:t>Electoral Officer Role and Responsibilities</a:t>
            </a:r>
            <a:endParaRPr lang="en-US" altLang="en-US" b="1" dirty="0" smtClean="0">
              <a:solidFill>
                <a:schemeClr val="tx2"/>
              </a:solidFill>
            </a:endParaRPr>
          </a:p>
        </p:txBody>
      </p:sp>
      <p:sp>
        <p:nvSpPr>
          <p:cNvPr id="5" name="Content Placeholder 4"/>
          <p:cNvSpPr>
            <a:spLocks noGrp="1"/>
          </p:cNvSpPr>
          <p:nvPr>
            <p:ph idx="1"/>
          </p:nvPr>
        </p:nvSpPr>
        <p:spPr>
          <a:xfrm>
            <a:off x="2232025" y="1597025"/>
            <a:ext cx="6615113" cy="4275138"/>
          </a:xfrm>
        </p:spPr>
        <p:txBody>
          <a:bodyPr rtlCol="0">
            <a:normAutofit fontScale="92500" lnSpcReduction="10000"/>
          </a:bodyPr>
          <a:lstStyle/>
          <a:p>
            <a:pPr eaLnBrk="1" fontAlgn="auto" hangingPunct="1">
              <a:spcAft>
                <a:spcPts val="0"/>
              </a:spcAft>
              <a:buFont typeface="Arial" pitchFamily="34" charset="0"/>
              <a:buChar char="•"/>
              <a:defRPr/>
            </a:pPr>
            <a:r>
              <a:rPr lang="en-NZ" dirty="0" smtClean="0"/>
              <a:t>The </a:t>
            </a:r>
            <a:r>
              <a:rPr lang="en-NZ" dirty="0"/>
              <a:t>Electoral Officer (EO) is solely responsible for the conduct of the election</a:t>
            </a:r>
          </a:p>
          <a:p>
            <a:pPr eaLnBrk="1" fontAlgn="auto" hangingPunct="1">
              <a:spcAft>
                <a:spcPts val="0"/>
              </a:spcAft>
              <a:buFont typeface="Arial" pitchFamily="34" charset="0"/>
              <a:buChar char="•"/>
              <a:defRPr/>
            </a:pPr>
            <a:r>
              <a:rPr lang="en-NZ" dirty="0"/>
              <a:t>The EO is not subject to the directions of any local authority, elected members, or the </a:t>
            </a:r>
            <a:r>
              <a:rPr lang="en-NZ" dirty="0" smtClean="0"/>
              <a:t>CE</a:t>
            </a:r>
          </a:p>
          <a:p>
            <a:pPr eaLnBrk="1" fontAlgn="auto" hangingPunct="1">
              <a:spcAft>
                <a:spcPts val="0"/>
              </a:spcAft>
              <a:buFont typeface="Arial" pitchFamily="34" charset="0"/>
              <a:buChar char="•"/>
              <a:defRPr/>
            </a:pPr>
            <a:r>
              <a:rPr lang="en-US" dirty="0" smtClean="0"/>
              <a:t>Provides a level playing field for all candidates</a:t>
            </a:r>
            <a:endParaRPr lang="en-NZ" dirty="0" smtClean="0"/>
          </a:p>
          <a:p>
            <a:pPr eaLnBrk="1" fontAlgn="auto" hangingPunct="1">
              <a:spcAft>
                <a:spcPts val="0"/>
              </a:spcAft>
              <a:buFont typeface="Arial" pitchFamily="34" charset="0"/>
              <a:buChar char="•"/>
              <a:defRPr/>
            </a:pPr>
            <a:r>
              <a:rPr lang="en-NZ" altLang="en-US" b="1" dirty="0">
                <a:solidFill>
                  <a:srgbClr val="214732"/>
                </a:solidFill>
                <a:latin typeface="Century Gothic" panose="020B0502020202020204" pitchFamily="34" charset="0"/>
              </a:rPr>
              <a:t>NB</a:t>
            </a:r>
            <a:r>
              <a:rPr lang="en-NZ" altLang="en-US" dirty="0">
                <a:solidFill>
                  <a:srgbClr val="214732"/>
                </a:solidFill>
                <a:latin typeface="Century Gothic" panose="020B0502020202020204" pitchFamily="34" charset="0"/>
              </a:rPr>
              <a:t> </a:t>
            </a:r>
            <a:r>
              <a:rPr lang="en-NZ" altLang="en-US" dirty="0">
                <a:solidFill>
                  <a:srgbClr val="FF0000"/>
                </a:solidFill>
                <a:latin typeface="Century Gothic" panose="020B0502020202020204" pitchFamily="34" charset="0"/>
              </a:rPr>
              <a:t>Not responsible for monitoring campaigning by candidates.  Only deals with alleged breaches of the Act by passing them to the Police.</a:t>
            </a:r>
          </a:p>
          <a:p>
            <a:pPr eaLnBrk="1" fontAlgn="auto" hangingPunct="1">
              <a:spcAft>
                <a:spcPts val="0"/>
              </a:spcAft>
              <a:buFont typeface="Arial" pitchFamily="34" charset="0"/>
              <a:buChar char="•"/>
              <a:defRPr/>
            </a:pPr>
            <a:endParaRPr lang="en-US" dirty="0" smtClean="0"/>
          </a:p>
        </p:txBody>
      </p:sp>
      <p:pic>
        <p:nvPicPr>
          <p:cNvPr id="143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2232025" y="527050"/>
            <a:ext cx="6413500" cy="763588"/>
          </a:xfrm>
        </p:spPr>
        <p:txBody>
          <a:bodyPr/>
          <a:lstStyle/>
          <a:p>
            <a:pPr eaLnBrk="1" hangingPunct="1"/>
            <a:r>
              <a:rPr lang="en-NZ" altLang="en-US" b="1" smtClean="0">
                <a:solidFill>
                  <a:schemeClr val="tx2"/>
                </a:solidFill>
              </a:rPr>
              <a:t>Key Dates</a:t>
            </a:r>
            <a:endParaRPr lang="en-US" altLang="en-US" b="1" smtClean="0">
              <a:solidFill>
                <a:schemeClr val="tx2"/>
              </a:solidFill>
            </a:endParaRPr>
          </a:p>
        </p:txBody>
      </p:sp>
      <p:sp>
        <p:nvSpPr>
          <p:cNvPr id="15363" name="Content Placeholder 4"/>
          <p:cNvSpPr>
            <a:spLocks noGrp="1"/>
          </p:cNvSpPr>
          <p:nvPr>
            <p:ph idx="1"/>
          </p:nvPr>
        </p:nvSpPr>
        <p:spPr>
          <a:xfrm>
            <a:off x="601663" y="1749425"/>
            <a:ext cx="8043862" cy="4427538"/>
          </a:xfrm>
        </p:spPr>
        <p:txBody>
          <a:bodyPr/>
          <a:lstStyle/>
          <a:p>
            <a:pPr marL="0" indent="0" eaLnBrk="1" hangingPunct="1">
              <a:buFont typeface="Arial" charset="0"/>
              <a:buNone/>
            </a:pPr>
            <a:r>
              <a:rPr lang="en-NZ" altLang="en-US" sz="2000" dirty="0" smtClean="0">
                <a:solidFill>
                  <a:srgbClr val="17375E"/>
                </a:solidFill>
              </a:rPr>
              <a:t>Election Period starts		</a:t>
            </a:r>
            <a:r>
              <a:rPr lang="en-NZ" altLang="en-US" sz="2000" b="1" dirty="0" smtClean="0">
                <a:solidFill>
                  <a:srgbClr val="17375E"/>
                </a:solidFill>
              </a:rPr>
              <a:t>12 July </a:t>
            </a:r>
            <a:r>
              <a:rPr lang="en-NZ" altLang="en-US" sz="2000" dirty="0" smtClean="0">
                <a:solidFill>
                  <a:srgbClr val="17375E"/>
                </a:solidFill>
              </a:rPr>
              <a:t>(Friday)</a:t>
            </a:r>
          </a:p>
          <a:p>
            <a:pPr marL="0" indent="0" eaLnBrk="1" hangingPunct="1">
              <a:buFont typeface="Arial" charset="0"/>
              <a:buNone/>
            </a:pPr>
            <a:r>
              <a:rPr lang="en-NZ" altLang="en-US" sz="2000" dirty="0" smtClean="0">
                <a:solidFill>
                  <a:srgbClr val="17375E"/>
                </a:solidFill>
              </a:rPr>
              <a:t>Nominations open		</a:t>
            </a:r>
            <a:r>
              <a:rPr lang="en-NZ" altLang="en-US" sz="2000" b="1" dirty="0" smtClean="0">
                <a:solidFill>
                  <a:srgbClr val="17375E"/>
                </a:solidFill>
              </a:rPr>
              <a:t>19 July </a:t>
            </a:r>
            <a:r>
              <a:rPr lang="en-NZ" altLang="en-US" sz="2000" dirty="0" smtClean="0">
                <a:solidFill>
                  <a:srgbClr val="17375E"/>
                </a:solidFill>
              </a:rPr>
              <a:t>(Friday)</a:t>
            </a:r>
          </a:p>
          <a:p>
            <a:pPr marL="0" indent="0" eaLnBrk="1" hangingPunct="1">
              <a:buNone/>
            </a:pPr>
            <a:r>
              <a:rPr lang="en-NZ" altLang="en-US" sz="2000" dirty="0">
                <a:solidFill>
                  <a:srgbClr val="17375E"/>
                </a:solidFill>
              </a:rPr>
              <a:t>Electoral signs can go up		</a:t>
            </a:r>
            <a:r>
              <a:rPr lang="en-NZ" altLang="en-US" sz="2000" b="1" dirty="0">
                <a:solidFill>
                  <a:srgbClr val="17375E"/>
                </a:solidFill>
              </a:rPr>
              <a:t>12 August </a:t>
            </a:r>
            <a:r>
              <a:rPr lang="en-NZ" altLang="en-US" sz="2000" dirty="0">
                <a:solidFill>
                  <a:srgbClr val="17375E"/>
                </a:solidFill>
              </a:rPr>
              <a:t>(Monday – 2 months prior</a:t>
            </a:r>
            <a:r>
              <a:rPr lang="en-NZ" altLang="en-US" sz="2000" dirty="0" smtClean="0">
                <a:solidFill>
                  <a:srgbClr val="17375E"/>
                </a:solidFill>
              </a:rPr>
              <a:t>)</a:t>
            </a:r>
          </a:p>
          <a:p>
            <a:pPr marL="0" indent="0" eaLnBrk="1" hangingPunct="1">
              <a:buNone/>
            </a:pPr>
            <a:r>
              <a:rPr lang="en-NZ" altLang="en-US" sz="1400" dirty="0" smtClean="0">
                <a:solidFill>
                  <a:srgbClr val="17375E"/>
                </a:solidFill>
              </a:rPr>
              <a:t>(Bishopdale Hill and Miyazu Park special areas)	12 September (Thursday - 1 month prior)</a:t>
            </a:r>
            <a:endParaRPr lang="en-NZ" altLang="en-US" sz="1400" dirty="0">
              <a:solidFill>
                <a:srgbClr val="17375E"/>
              </a:solidFill>
            </a:endParaRPr>
          </a:p>
          <a:p>
            <a:pPr marL="0" indent="0" eaLnBrk="1" hangingPunct="1">
              <a:buFont typeface="Arial" charset="0"/>
              <a:buNone/>
            </a:pPr>
            <a:r>
              <a:rPr lang="en-NZ" altLang="en-US" sz="2000" dirty="0" smtClean="0">
                <a:solidFill>
                  <a:srgbClr val="17375E"/>
                </a:solidFill>
              </a:rPr>
              <a:t>Nominations close		</a:t>
            </a:r>
            <a:r>
              <a:rPr lang="en-NZ" altLang="en-US" sz="2000" b="1" dirty="0" smtClean="0">
                <a:solidFill>
                  <a:srgbClr val="17375E"/>
                </a:solidFill>
              </a:rPr>
              <a:t>12 noon, 16 August </a:t>
            </a:r>
            <a:r>
              <a:rPr lang="en-NZ" altLang="en-US" sz="2000" dirty="0" smtClean="0">
                <a:solidFill>
                  <a:srgbClr val="17375E"/>
                </a:solidFill>
              </a:rPr>
              <a:t>(Friday)</a:t>
            </a:r>
          </a:p>
          <a:p>
            <a:pPr marL="0" indent="0" eaLnBrk="1" hangingPunct="1">
              <a:buFont typeface="Arial" charset="0"/>
              <a:buNone/>
            </a:pPr>
            <a:r>
              <a:rPr lang="en-NZ" altLang="en-US" sz="2000" dirty="0" smtClean="0">
                <a:solidFill>
                  <a:srgbClr val="17375E"/>
                </a:solidFill>
              </a:rPr>
              <a:t>Delivery of voting papers		</a:t>
            </a:r>
            <a:r>
              <a:rPr lang="en-NZ" altLang="en-US" sz="2000" b="1" dirty="0" smtClean="0">
                <a:solidFill>
                  <a:srgbClr val="17375E"/>
                </a:solidFill>
              </a:rPr>
              <a:t>20 – 25 September </a:t>
            </a:r>
            <a:r>
              <a:rPr lang="en-NZ" altLang="en-US" sz="2000" dirty="0" smtClean="0">
                <a:solidFill>
                  <a:srgbClr val="17375E"/>
                </a:solidFill>
              </a:rPr>
              <a:t>(Friday-Wednesday)</a:t>
            </a:r>
          </a:p>
          <a:p>
            <a:pPr marL="0" indent="0" eaLnBrk="1" hangingPunct="1">
              <a:buFont typeface="Arial" charset="0"/>
              <a:buNone/>
            </a:pPr>
            <a:r>
              <a:rPr lang="en-NZ" altLang="en-US" sz="2000" dirty="0" smtClean="0">
                <a:solidFill>
                  <a:srgbClr val="17375E"/>
                </a:solidFill>
              </a:rPr>
              <a:t>Special voting period		</a:t>
            </a:r>
            <a:r>
              <a:rPr lang="en-NZ" altLang="en-US" sz="2000" b="1" dirty="0" smtClean="0">
                <a:solidFill>
                  <a:srgbClr val="17375E"/>
                </a:solidFill>
              </a:rPr>
              <a:t>20 September - 12 October</a:t>
            </a:r>
          </a:p>
          <a:p>
            <a:pPr marL="0" indent="0" eaLnBrk="1" hangingPunct="1">
              <a:buFont typeface="Arial" charset="0"/>
              <a:buNone/>
            </a:pPr>
            <a:r>
              <a:rPr lang="en-NZ" altLang="en-US" sz="2000" dirty="0" smtClean="0">
                <a:solidFill>
                  <a:srgbClr val="17375E"/>
                </a:solidFill>
              </a:rPr>
              <a:t>Removal of election signs		</a:t>
            </a:r>
            <a:r>
              <a:rPr lang="en-NZ" altLang="en-US" sz="2000" b="1" dirty="0" smtClean="0">
                <a:solidFill>
                  <a:srgbClr val="17375E"/>
                </a:solidFill>
              </a:rPr>
              <a:t>11 October </a:t>
            </a:r>
            <a:r>
              <a:rPr lang="en-NZ" altLang="en-US" sz="2000" dirty="0" smtClean="0">
                <a:solidFill>
                  <a:srgbClr val="17375E"/>
                </a:solidFill>
              </a:rPr>
              <a:t>(Friday)</a:t>
            </a:r>
          </a:p>
          <a:p>
            <a:pPr marL="0" indent="0" eaLnBrk="1" hangingPunct="1">
              <a:buFont typeface="Arial" charset="0"/>
              <a:buNone/>
            </a:pPr>
            <a:r>
              <a:rPr lang="en-NZ" altLang="en-US" sz="2000" dirty="0" smtClean="0">
                <a:solidFill>
                  <a:srgbClr val="17375E"/>
                </a:solidFill>
              </a:rPr>
              <a:t>Close of voting			</a:t>
            </a:r>
            <a:r>
              <a:rPr lang="en-NZ" altLang="en-US" sz="2000" b="1" dirty="0" smtClean="0">
                <a:solidFill>
                  <a:srgbClr val="17375E"/>
                </a:solidFill>
              </a:rPr>
              <a:t>12 noon, 12 October </a:t>
            </a:r>
            <a:r>
              <a:rPr lang="en-NZ" altLang="en-US" sz="2000" dirty="0" smtClean="0">
                <a:solidFill>
                  <a:srgbClr val="17375E"/>
                </a:solidFill>
              </a:rPr>
              <a:t>(Saturday)</a:t>
            </a:r>
          </a:p>
          <a:p>
            <a:pPr marL="0" indent="0" eaLnBrk="1" hangingPunct="1">
              <a:buFont typeface="Arial" charset="0"/>
              <a:buNone/>
            </a:pPr>
            <a:r>
              <a:rPr lang="en-NZ" altLang="en-US" sz="2000" dirty="0" smtClean="0">
                <a:solidFill>
                  <a:srgbClr val="17375E"/>
                </a:solidFill>
              </a:rPr>
              <a:t>Progress results available     	</a:t>
            </a:r>
            <a:r>
              <a:rPr lang="en-NZ" altLang="en-US" sz="2000" b="1" dirty="0" smtClean="0">
                <a:solidFill>
                  <a:srgbClr val="17375E"/>
                </a:solidFill>
              </a:rPr>
              <a:t>12 October, approx 2pm</a:t>
            </a:r>
          </a:p>
          <a:p>
            <a:pPr marL="0" indent="0" eaLnBrk="1" hangingPunct="1">
              <a:buFont typeface="Arial" charset="0"/>
              <a:buNone/>
            </a:pPr>
            <a:r>
              <a:rPr lang="en-NZ" altLang="en-US" sz="2000" dirty="0" smtClean="0">
                <a:solidFill>
                  <a:srgbClr val="17375E"/>
                </a:solidFill>
              </a:rPr>
              <a:t>Official declaration	 	likely to be </a:t>
            </a:r>
            <a:r>
              <a:rPr lang="en-NZ" altLang="en-US" sz="2000" b="1" dirty="0" smtClean="0">
                <a:solidFill>
                  <a:srgbClr val="17375E"/>
                </a:solidFill>
              </a:rPr>
              <a:t>17 October </a:t>
            </a:r>
            <a:r>
              <a:rPr lang="en-NZ" altLang="en-US" sz="2000" dirty="0" smtClean="0">
                <a:solidFill>
                  <a:srgbClr val="17375E"/>
                </a:solidFill>
              </a:rPr>
              <a:t>(Thursday)</a:t>
            </a:r>
          </a:p>
          <a:p>
            <a:pPr marL="0" indent="0" eaLnBrk="1" hangingPunct="1">
              <a:buFont typeface="Arial" charset="0"/>
              <a:buNone/>
            </a:pPr>
            <a:r>
              <a:rPr lang="en-NZ" altLang="en-US" sz="2000" dirty="0" smtClean="0">
                <a:solidFill>
                  <a:srgbClr val="17375E"/>
                </a:solidFill>
              </a:rPr>
              <a:t>Candidate expenses deadline	probably </a:t>
            </a:r>
            <a:r>
              <a:rPr lang="en-NZ" altLang="en-US" sz="2000" b="1" dirty="0" smtClean="0">
                <a:solidFill>
                  <a:srgbClr val="17375E"/>
                </a:solidFill>
              </a:rPr>
              <a:t>12 December </a:t>
            </a:r>
            <a:r>
              <a:rPr lang="en-NZ" altLang="en-US" sz="2000" dirty="0" smtClean="0">
                <a:solidFill>
                  <a:srgbClr val="17375E"/>
                </a:solidFill>
              </a:rPr>
              <a:t>(Thursday)</a:t>
            </a:r>
            <a:endParaRPr lang="en-US" altLang="en-US" sz="2000" dirty="0" smtClean="0">
              <a:solidFill>
                <a:srgbClr val="17375E"/>
              </a:solidFill>
            </a:endParaRP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555" y="-83215"/>
            <a:ext cx="11127582" cy="6941215"/>
          </a:xfrm>
          <a:prstGeom prst="rect">
            <a:avLst/>
          </a:prstGeom>
        </p:spPr>
      </p:pic>
      <p:sp>
        <p:nvSpPr>
          <p:cNvPr id="7" name="Rectangle 6"/>
          <p:cNvSpPr/>
          <p:nvPr/>
        </p:nvSpPr>
        <p:spPr>
          <a:xfrm>
            <a:off x="1431033" y="1384962"/>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69" name="Content Placeholder 2"/>
          <p:cNvSpPr>
            <a:spLocks noGrp="1"/>
          </p:cNvSpPr>
          <p:nvPr>
            <p:ph idx="1"/>
          </p:nvPr>
        </p:nvSpPr>
        <p:spPr>
          <a:xfrm>
            <a:off x="0" y="4287977"/>
            <a:ext cx="9159875" cy="909637"/>
          </a:xfrm>
        </p:spPr>
        <p:txBody>
          <a:bodyPr/>
          <a:lstStyle/>
          <a:p>
            <a:pPr marL="0" indent="0" algn="ctr">
              <a:buFont typeface="Arial" charset="0"/>
              <a:buNone/>
            </a:pPr>
            <a:r>
              <a:rPr lang="en-NZ" altLang="en-US" sz="4800" b="1" dirty="0" smtClean="0">
                <a:solidFill>
                  <a:schemeClr val="bg1"/>
                </a:solidFill>
                <a:latin typeface="Calibri" panose="020F0502020204030204" pitchFamily="34" charset="0"/>
                <a:cs typeface="Calibri" panose="020F0502020204030204" pitchFamily="34" charset="0"/>
              </a:rPr>
              <a:t>Part 3: The Nomination Process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195" y="1291129"/>
            <a:ext cx="2880366" cy="2371349"/>
          </a:xfrm>
          <a:prstGeom prst="rect">
            <a:avLst/>
          </a:prstGeom>
        </p:spPr>
      </p:pic>
      <p:sp>
        <p:nvSpPr>
          <p:cNvPr id="10" name="Rectangle 9"/>
          <p:cNvSpPr/>
          <p:nvPr/>
        </p:nvSpPr>
        <p:spPr>
          <a:xfrm>
            <a:off x="4790117" y="1398993"/>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279" y="1291130"/>
            <a:ext cx="2880366" cy="2371349"/>
          </a:xfrm>
          <a:prstGeom prst="rect">
            <a:avLst/>
          </a:prstGeom>
        </p:spPr>
      </p:pic>
    </p:spTree>
    <p:extLst>
      <p:ext uri="{BB962C8B-B14F-4D97-AF65-F5344CB8AC3E}">
        <p14:creationId xmlns:p14="http://schemas.microsoft.com/office/powerpoint/2010/main" val="3117288191"/>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50"/>
            <a:ext cx="3708400" cy="6862763"/>
          </a:xfrm>
          <a:prstGeom prst="rect">
            <a:avLst/>
          </a:prstGeom>
          <a:solidFill>
            <a:schemeClr val="accent1">
              <a:lumMod val="40000"/>
              <a:lumOff val="60000"/>
              <a:alpha val="5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anchor="ctr"/>
          <a:lstStyle/>
          <a:p>
            <a:pPr algn="ctr">
              <a:defRPr/>
            </a:pPr>
            <a:endParaRPr lang="en-NZ"/>
          </a:p>
        </p:txBody>
      </p:sp>
      <p:sp>
        <p:nvSpPr>
          <p:cNvPr id="16387" name="Title 1"/>
          <p:cNvSpPr>
            <a:spLocks noGrp="1"/>
          </p:cNvSpPr>
          <p:nvPr>
            <p:ph type="title"/>
          </p:nvPr>
        </p:nvSpPr>
        <p:spPr>
          <a:xfrm>
            <a:off x="104775" y="528638"/>
            <a:ext cx="3143250" cy="1143000"/>
          </a:xfrm>
        </p:spPr>
        <p:txBody>
          <a:bodyPr/>
          <a:lstStyle/>
          <a:p>
            <a:pPr algn="l" eaLnBrk="1" hangingPunct="1"/>
            <a:r>
              <a:rPr lang="en-NZ" altLang="en-US" b="1" i="1" dirty="0" smtClean="0">
                <a:solidFill>
                  <a:srgbClr val="002060"/>
                </a:solidFill>
                <a:latin typeface="Century Gothic" pitchFamily="34" charset="0"/>
              </a:rPr>
              <a:t>PART THREE</a:t>
            </a:r>
            <a:endParaRPr lang="en-NZ" altLang="en-US" b="1" dirty="0" smtClean="0">
              <a:solidFill>
                <a:srgbClr val="002060"/>
              </a:solidFill>
              <a:latin typeface="Century Gothic" pitchFamily="34" charset="0"/>
            </a:endParaRPr>
          </a:p>
        </p:txBody>
      </p:sp>
      <p:sp>
        <p:nvSpPr>
          <p:cNvPr id="14339" name="Content Placeholder 2"/>
          <p:cNvSpPr>
            <a:spLocks noGrp="1"/>
          </p:cNvSpPr>
          <p:nvPr>
            <p:ph idx="1"/>
          </p:nvPr>
        </p:nvSpPr>
        <p:spPr>
          <a:xfrm>
            <a:off x="219075" y="2055813"/>
            <a:ext cx="3273425" cy="2898775"/>
          </a:xfrm>
        </p:spPr>
        <p:txBody>
          <a:bodyPr rtlCol="0">
            <a:normAutofit/>
          </a:bodyPr>
          <a:lstStyle/>
          <a:p>
            <a:pPr marL="0" indent="0" defTabSz="914342">
              <a:buFont typeface="Arial" charset="0"/>
              <a:buNone/>
              <a:defRPr/>
            </a:pPr>
            <a:r>
              <a:rPr lang="en-NZ" altLang="en-US" sz="4000" b="1" dirty="0">
                <a:solidFill>
                  <a:srgbClr val="002060"/>
                </a:solidFill>
                <a:latin typeface="Century Gothic" panose="020B0502020202020204" pitchFamily="34" charset="0"/>
              </a:rPr>
              <a:t>The Nomination Process</a:t>
            </a:r>
          </a:p>
          <a:p>
            <a:pPr marL="342878" indent="-342878" defTabSz="914342">
              <a:defRPr/>
            </a:pPr>
            <a:endParaRPr lang="en-NZ" altLang="en-US" dirty="0" smtClean="0"/>
          </a:p>
        </p:txBody>
      </p:sp>
      <p:pic>
        <p:nvPicPr>
          <p:cNvPr id="7" name="Picture 3" descr="C:\Users\iroberts.ELECTIONZ\Desktop\pdf to jpg\LGE2019 Nomination Form (Nelson City Council) AT LARGE v2\LGE2019 Nomination Form (Nelson City Council) AT LARGE v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708400" y="-6350"/>
            <a:ext cx="5435600" cy="6634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4"/>
          <p:cNvSpPr>
            <a:spLocks noGrp="1"/>
          </p:cNvSpPr>
          <p:nvPr>
            <p:ph idx="1"/>
          </p:nvPr>
        </p:nvSpPr>
        <p:spPr>
          <a:xfrm>
            <a:off x="601663" y="1443835"/>
            <a:ext cx="8399462" cy="4580728"/>
          </a:xfrm>
        </p:spPr>
        <p:txBody>
          <a:bodyPr/>
          <a:lstStyle/>
          <a:p>
            <a:pPr marL="0" indent="0" eaLnBrk="1" hangingPunct="1">
              <a:buNone/>
            </a:pPr>
            <a:r>
              <a:rPr lang="en-NZ" altLang="en-US" sz="2000" b="1" dirty="0">
                <a:solidFill>
                  <a:srgbClr val="17375E"/>
                </a:solidFill>
              </a:rPr>
              <a:t>Mayor</a:t>
            </a:r>
          </a:p>
          <a:p>
            <a:pPr marL="0" indent="0" eaLnBrk="1" hangingPunct="1">
              <a:buNone/>
            </a:pPr>
            <a:endParaRPr lang="en-NZ" altLang="en-US" sz="2000" b="1" dirty="0">
              <a:solidFill>
                <a:srgbClr val="17375E"/>
              </a:solidFill>
            </a:endParaRPr>
          </a:p>
          <a:p>
            <a:pPr marL="0" indent="0" eaLnBrk="1" hangingPunct="1">
              <a:buNone/>
            </a:pPr>
            <a:r>
              <a:rPr lang="en-NZ" altLang="en-US" sz="2000" b="1" dirty="0">
                <a:solidFill>
                  <a:srgbClr val="17375E"/>
                </a:solidFill>
              </a:rPr>
              <a:t>Councillors At Large			</a:t>
            </a:r>
            <a:r>
              <a:rPr lang="en-NZ" altLang="en-US" sz="2000" dirty="0">
                <a:solidFill>
                  <a:srgbClr val="17375E"/>
                </a:solidFill>
              </a:rPr>
              <a:t>12 councillors</a:t>
            </a:r>
          </a:p>
          <a:p>
            <a:pPr marL="0" indent="0" eaLnBrk="1" hangingPunct="1"/>
            <a:endParaRPr lang="en-NZ" altLang="en-US" sz="2000" dirty="0">
              <a:solidFill>
                <a:srgbClr val="17375E"/>
              </a:solidFill>
            </a:endParaRPr>
          </a:p>
          <a:p>
            <a:pPr marL="0" indent="0" eaLnBrk="1" hangingPunct="1">
              <a:buNone/>
            </a:pPr>
            <a:r>
              <a:rPr lang="en-NZ" altLang="en-US" sz="2000" b="1" dirty="0">
                <a:solidFill>
                  <a:srgbClr val="17375E"/>
                </a:solidFill>
              </a:rPr>
              <a:t>Nelson Marlborough DHB		</a:t>
            </a:r>
            <a:r>
              <a:rPr lang="en-NZ" altLang="en-US" sz="2000" b="1" dirty="0" smtClean="0">
                <a:solidFill>
                  <a:srgbClr val="17375E"/>
                </a:solidFill>
              </a:rPr>
              <a:t>	</a:t>
            </a:r>
            <a:r>
              <a:rPr lang="en-NZ" altLang="en-US" sz="2000" dirty="0" smtClean="0">
                <a:solidFill>
                  <a:srgbClr val="17375E"/>
                </a:solidFill>
              </a:rPr>
              <a:t>7 </a:t>
            </a:r>
            <a:r>
              <a:rPr lang="en-NZ" altLang="en-US" sz="2000" dirty="0">
                <a:solidFill>
                  <a:srgbClr val="17375E"/>
                </a:solidFill>
              </a:rPr>
              <a:t>members at large (STV)</a:t>
            </a:r>
            <a:endParaRPr lang="en-US" altLang="en-US" sz="2000" dirty="0">
              <a:solidFill>
                <a:srgbClr val="17375E"/>
              </a:solidFill>
            </a:endParaRPr>
          </a:p>
          <a:p>
            <a:pPr marL="0" indent="0" eaLnBrk="1" hangingPunct="1">
              <a:buNone/>
            </a:pPr>
            <a:endParaRPr lang="en-US" altLang="en-US" sz="2000" dirty="0">
              <a:solidFill>
                <a:srgbClr val="17375E"/>
              </a:solidFill>
            </a:endParaRPr>
          </a:p>
          <a:p>
            <a:pPr marL="0" indent="0" eaLnBrk="1" hangingPunct="1">
              <a:buFont typeface="Arial" charset="0"/>
              <a:buNone/>
            </a:pPr>
            <a:r>
              <a:rPr lang="en-NZ" altLang="en-US" sz="2000" dirty="0" smtClean="0">
                <a:solidFill>
                  <a:srgbClr val="17375E"/>
                </a:solidFill>
              </a:rPr>
              <a:t>All candidate names are in </a:t>
            </a:r>
            <a:r>
              <a:rPr lang="en-NZ" altLang="en-US" sz="2000" b="1" dirty="0" smtClean="0">
                <a:solidFill>
                  <a:srgbClr val="17375E"/>
                </a:solidFill>
              </a:rPr>
              <a:t>random </a:t>
            </a:r>
            <a:r>
              <a:rPr lang="en-NZ" altLang="en-US" sz="2000" dirty="0" smtClean="0">
                <a:solidFill>
                  <a:srgbClr val="17375E"/>
                </a:solidFill>
              </a:rPr>
              <a:t>order</a:t>
            </a:r>
            <a:endParaRPr lang="en-US" altLang="en-US" sz="2000" b="1" dirty="0" smtClean="0">
              <a:solidFill>
                <a:srgbClr val="17375E"/>
              </a:solidFill>
            </a:endParaRPr>
          </a:p>
        </p:txBody>
      </p:sp>
      <p:sp>
        <p:nvSpPr>
          <p:cNvPr id="14338" name="Title 3"/>
          <p:cNvSpPr>
            <a:spLocks noGrp="1"/>
          </p:cNvSpPr>
          <p:nvPr>
            <p:ph type="title"/>
          </p:nvPr>
        </p:nvSpPr>
        <p:spPr>
          <a:xfrm>
            <a:off x="2128720" y="527605"/>
            <a:ext cx="6718300" cy="458115"/>
          </a:xfrm>
        </p:spPr>
        <p:txBody>
          <a:bodyPr>
            <a:normAutofit fontScale="90000"/>
          </a:bodyPr>
          <a:lstStyle/>
          <a:p>
            <a:pPr eaLnBrk="1" hangingPunct="1">
              <a:defRPr/>
            </a:pPr>
            <a:r>
              <a:rPr lang="en-NZ" altLang="en-US" b="1" dirty="0" smtClean="0">
                <a:solidFill>
                  <a:schemeClr val="tx2"/>
                </a:solidFill>
              </a:rPr>
              <a:t>Nominations will be called for:</a:t>
            </a:r>
            <a:endParaRPr lang="en-US" altLang="en-US" b="1" dirty="0" smtClean="0">
              <a:solidFill>
                <a:schemeClr val="tx2"/>
              </a:solidFill>
            </a:endParaRP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2281238" y="222250"/>
            <a:ext cx="6413500" cy="763588"/>
          </a:xfrm>
        </p:spPr>
        <p:txBody>
          <a:bodyPr/>
          <a:lstStyle/>
          <a:p>
            <a:pPr eaLnBrk="1" hangingPunct="1"/>
            <a:r>
              <a:rPr lang="en-NZ" altLang="en-US" b="1" smtClean="0">
                <a:solidFill>
                  <a:schemeClr val="tx2"/>
                </a:solidFill>
              </a:rPr>
              <a:t>Nomination Process</a:t>
            </a:r>
            <a:endParaRPr lang="en-US" altLang="en-US" b="1" smtClean="0">
              <a:solidFill>
                <a:schemeClr val="tx2"/>
              </a:solidFill>
            </a:endParaRPr>
          </a:p>
        </p:txBody>
      </p:sp>
      <p:sp>
        <p:nvSpPr>
          <p:cNvPr id="18435" name="Content Placeholder 4"/>
          <p:cNvSpPr>
            <a:spLocks noGrp="1"/>
          </p:cNvSpPr>
          <p:nvPr>
            <p:ph idx="1"/>
          </p:nvPr>
        </p:nvSpPr>
        <p:spPr>
          <a:xfrm>
            <a:off x="2232025" y="1138238"/>
            <a:ext cx="6413500" cy="4733925"/>
          </a:xfrm>
        </p:spPr>
        <p:txBody>
          <a:bodyPr/>
          <a:lstStyle/>
          <a:p>
            <a:pPr marL="266700" indent="-266700" eaLnBrk="1" hangingPunct="1">
              <a:buFont typeface="Arial" charset="0"/>
              <a:buNone/>
            </a:pPr>
            <a:r>
              <a:rPr lang="en-NZ" altLang="en-US" sz="1800" b="1" dirty="0" smtClean="0">
                <a:solidFill>
                  <a:srgbClr val="17375E"/>
                </a:solidFill>
              </a:rPr>
              <a:t>Nomination Period – 4 weeks</a:t>
            </a:r>
          </a:p>
          <a:p>
            <a:pPr marL="266700" indent="-266700" eaLnBrk="1" hangingPunct="1"/>
            <a:r>
              <a:rPr lang="en-NZ" altLang="en-US" sz="1800" dirty="0" smtClean="0">
                <a:solidFill>
                  <a:srgbClr val="17375E"/>
                </a:solidFill>
              </a:rPr>
              <a:t>Nominations open Friday 19 July</a:t>
            </a:r>
          </a:p>
          <a:p>
            <a:pPr marL="266700" indent="-266700" eaLnBrk="1" hangingPunct="1"/>
            <a:r>
              <a:rPr lang="en-NZ" altLang="en-US" sz="1800" dirty="0" smtClean="0">
                <a:solidFill>
                  <a:srgbClr val="17375E"/>
                </a:solidFill>
              </a:rPr>
              <a:t>Nominations close at midday Friday 16 August</a:t>
            </a:r>
          </a:p>
          <a:p>
            <a:pPr marL="266700" indent="-266700" eaLnBrk="1" hangingPunct="1">
              <a:buFont typeface="Arial" charset="0"/>
              <a:buNone/>
            </a:pPr>
            <a:r>
              <a:rPr lang="en-NZ" altLang="en-US" sz="1800" b="1" dirty="0" smtClean="0">
                <a:solidFill>
                  <a:srgbClr val="17375E"/>
                </a:solidFill>
              </a:rPr>
              <a:t>All nomination documents </a:t>
            </a:r>
            <a:r>
              <a:rPr lang="en-NZ" altLang="en-US" sz="1800" b="1" dirty="0" smtClean="0">
                <a:solidFill>
                  <a:srgbClr val="FF0000"/>
                </a:solidFill>
              </a:rPr>
              <a:t>must</a:t>
            </a:r>
            <a:r>
              <a:rPr lang="en-NZ" altLang="en-US" sz="1800" b="1" dirty="0" smtClean="0">
                <a:solidFill>
                  <a:srgbClr val="17375E"/>
                </a:solidFill>
              </a:rPr>
              <a:t> be submitted together</a:t>
            </a:r>
          </a:p>
          <a:p>
            <a:pPr marL="266700" indent="-266700" eaLnBrk="1" hangingPunct="1"/>
            <a:r>
              <a:rPr lang="en-NZ" altLang="en-US" sz="1800" dirty="0" smtClean="0">
                <a:solidFill>
                  <a:srgbClr val="17375E"/>
                </a:solidFill>
              </a:rPr>
              <a:t>Nom paper, profile statement, photo, evidence of $200 deposit</a:t>
            </a:r>
          </a:p>
          <a:p>
            <a:pPr marL="266700" indent="-266700" eaLnBrk="1" hangingPunct="1"/>
            <a:r>
              <a:rPr lang="en-NZ" altLang="en-US" sz="1800" dirty="0" smtClean="0">
                <a:solidFill>
                  <a:srgbClr val="17375E"/>
                </a:solidFill>
              </a:rPr>
              <a:t>Must provide </a:t>
            </a:r>
            <a:r>
              <a:rPr lang="en-NZ" altLang="en-US" sz="1800" b="1" dirty="0" smtClean="0">
                <a:solidFill>
                  <a:srgbClr val="17375E"/>
                </a:solidFill>
              </a:rPr>
              <a:t>evidence of NZ Citizenship </a:t>
            </a:r>
            <a:r>
              <a:rPr lang="en-NZ" altLang="en-US" sz="1800" dirty="0" smtClean="0">
                <a:solidFill>
                  <a:srgbClr val="17375E"/>
                </a:solidFill>
              </a:rPr>
              <a:t>(passport, birth cert)</a:t>
            </a:r>
          </a:p>
          <a:p>
            <a:pPr marL="266700" indent="-266700" eaLnBrk="1" hangingPunct="1"/>
            <a:r>
              <a:rPr lang="en-NZ" altLang="en-US" sz="1800" dirty="0" smtClean="0">
                <a:solidFill>
                  <a:srgbClr val="17375E"/>
                </a:solidFill>
              </a:rPr>
              <a:t>Must come to the NCC office if in person, or scan and email to the DEO (elections@ncc.govt.nz)</a:t>
            </a:r>
          </a:p>
          <a:p>
            <a:pPr marL="266700" indent="-266700" eaLnBrk="1" hangingPunct="1"/>
            <a:r>
              <a:rPr lang="en-NZ" altLang="en-US" sz="1800" dirty="0" smtClean="0">
                <a:solidFill>
                  <a:srgbClr val="17375E"/>
                </a:solidFill>
              </a:rPr>
              <a:t>Cannot put nom paper in first week, leave profile till last week</a:t>
            </a:r>
          </a:p>
          <a:p>
            <a:pPr marL="266700" indent="-266700" eaLnBrk="1" hangingPunct="1"/>
            <a:r>
              <a:rPr lang="en-NZ" altLang="en-US" sz="1800" dirty="0" smtClean="0">
                <a:solidFill>
                  <a:srgbClr val="17375E"/>
                </a:solidFill>
              </a:rPr>
              <a:t>Will accept online banking of deposits – evidence required</a:t>
            </a:r>
          </a:p>
          <a:p>
            <a:pPr marL="266700" indent="-266700" eaLnBrk="1" hangingPunct="1"/>
            <a:r>
              <a:rPr lang="en-NZ" altLang="en-US" sz="1800" dirty="0" smtClean="0">
                <a:solidFill>
                  <a:srgbClr val="17375E"/>
                </a:solidFill>
              </a:rPr>
              <a:t>Cheques will </a:t>
            </a:r>
            <a:r>
              <a:rPr lang="en-NZ" altLang="en-US" sz="1800" b="1" dirty="0" smtClean="0">
                <a:solidFill>
                  <a:srgbClr val="17375E"/>
                </a:solidFill>
              </a:rPr>
              <a:t>not</a:t>
            </a:r>
            <a:r>
              <a:rPr lang="en-NZ" altLang="en-US" sz="1800" dirty="0" smtClean="0">
                <a:solidFill>
                  <a:srgbClr val="17375E"/>
                </a:solidFill>
              </a:rPr>
              <a:t> be accepted</a:t>
            </a:r>
          </a:p>
          <a:p>
            <a:pPr marL="266700" indent="-266700" eaLnBrk="1" hangingPunct="1"/>
            <a:r>
              <a:rPr lang="en-NZ" altLang="en-US" sz="1800" dirty="0" smtClean="0">
                <a:solidFill>
                  <a:srgbClr val="17375E"/>
                </a:solidFill>
              </a:rPr>
              <a:t>Nomination paper includes warning for candidates to be aware that contact details will be public info</a:t>
            </a:r>
          </a:p>
          <a:p>
            <a:pPr marL="266700" indent="-266700" eaLnBrk="1" hangingPunct="1"/>
            <a:r>
              <a:rPr lang="en-NZ" altLang="en-US" sz="1800" dirty="0" smtClean="0">
                <a:solidFill>
                  <a:srgbClr val="17375E"/>
                </a:solidFill>
              </a:rPr>
              <a:t>Can use commonly used name on voting papers – but no titles</a:t>
            </a:r>
          </a:p>
          <a:p>
            <a:pPr marL="266700" indent="-266700" eaLnBrk="1" hangingPunct="1"/>
            <a:r>
              <a:rPr lang="en-NZ" altLang="en-US" sz="1800" dirty="0" smtClean="0">
                <a:solidFill>
                  <a:srgbClr val="17375E"/>
                </a:solidFill>
              </a:rPr>
              <a:t>Party affiliations – cannot be offensive, confusing, or too long</a:t>
            </a:r>
          </a:p>
        </p:txBody>
      </p:sp>
      <p:pic>
        <p:nvPicPr>
          <p:cNvPr id="184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2232025" y="527050"/>
            <a:ext cx="6413500" cy="763588"/>
          </a:xfrm>
        </p:spPr>
        <p:txBody>
          <a:bodyPr/>
          <a:lstStyle/>
          <a:p>
            <a:pPr eaLnBrk="1" hangingPunct="1"/>
            <a:r>
              <a:rPr lang="en-NZ" altLang="en-US" b="1" smtClean="0">
                <a:solidFill>
                  <a:schemeClr val="tx2"/>
                </a:solidFill>
              </a:rPr>
              <a:t>Nomination Process </a:t>
            </a:r>
            <a:r>
              <a:rPr lang="en-NZ" altLang="en-US" sz="2000" b="1" smtClean="0">
                <a:solidFill>
                  <a:schemeClr val="tx2"/>
                </a:solidFill>
              </a:rPr>
              <a:t>(continued)</a:t>
            </a:r>
            <a:endParaRPr lang="en-US" altLang="en-US" sz="2000" b="1" smtClean="0">
              <a:solidFill>
                <a:schemeClr val="tx2"/>
              </a:solidFill>
            </a:endParaRPr>
          </a:p>
        </p:txBody>
      </p:sp>
      <p:sp>
        <p:nvSpPr>
          <p:cNvPr id="19459" name="Content Placeholder 4"/>
          <p:cNvSpPr>
            <a:spLocks noGrp="1"/>
          </p:cNvSpPr>
          <p:nvPr>
            <p:ph idx="1"/>
          </p:nvPr>
        </p:nvSpPr>
        <p:spPr>
          <a:xfrm>
            <a:off x="2232025" y="1291130"/>
            <a:ext cx="6615113" cy="4581033"/>
          </a:xfrm>
        </p:spPr>
        <p:txBody>
          <a:bodyPr/>
          <a:lstStyle/>
          <a:p>
            <a:pPr marL="266700" indent="-266700" eaLnBrk="1" hangingPunct="1">
              <a:buFont typeface="Arial" charset="0"/>
              <a:buNone/>
            </a:pPr>
            <a:r>
              <a:rPr lang="en-NZ" altLang="en-US" sz="1700" b="1" dirty="0" smtClean="0">
                <a:solidFill>
                  <a:srgbClr val="17375E"/>
                </a:solidFill>
              </a:rPr>
              <a:t>Candidate </a:t>
            </a:r>
            <a:r>
              <a:rPr lang="en-NZ" altLang="en-US" sz="1700" b="1" dirty="0" smtClean="0">
                <a:solidFill>
                  <a:srgbClr val="FF0000"/>
                </a:solidFill>
              </a:rPr>
              <a:t>must</a:t>
            </a:r>
            <a:r>
              <a:rPr lang="en-NZ" altLang="en-US" sz="1700" b="1" dirty="0" smtClean="0">
                <a:solidFill>
                  <a:srgbClr val="17375E"/>
                </a:solidFill>
              </a:rPr>
              <a:t> state if standing in any other elections in NZ</a:t>
            </a:r>
          </a:p>
          <a:p>
            <a:pPr marL="266700" indent="-266700" eaLnBrk="1" hangingPunct="1"/>
            <a:r>
              <a:rPr lang="en-NZ" altLang="en-US" sz="1700" dirty="0" smtClean="0">
                <a:solidFill>
                  <a:srgbClr val="17375E"/>
                </a:solidFill>
              </a:rPr>
              <a:t>Mayor, Ward/At Large Council, </a:t>
            </a:r>
            <a:r>
              <a:rPr lang="en-NZ" altLang="en-US" sz="1700" dirty="0" err="1" smtClean="0">
                <a:solidFill>
                  <a:srgbClr val="17375E"/>
                </a:solidFill>
              </a:rPr>
              <a:t>Comm</a:t>
            </a:r>
            <a:r>
              <a:rPr lang="en-NZ" altLang="en-US" sz="1700" dirty="0" smtClean="0">
                <a:solidFill>
                  <a:srgbClr val="17375E"/>
                </a:solidFill>
              </a:rPr>
              <a:t> </a:t>
            </a:r>
            <a:r>
              <a:rPr lang="en-NZ" altLang="en-US" sz="1700" dirty="0" err="1" smtClean="0">
                <a:solidFill>
                  <a:srgbClr val="17375E"/>
                </a:solidFill>
              </a:rPr>
              <a:t>Bd</a:t>
            </a:r>
            <a:r>
              <a:rPr lang="en-NZ" altLang="en-US" sz="1700" dirty="0" smtClean="0">
                <a:solidFill>
                  <a:srgbClr val="17375E"/>
                </a:solidFill>
              </a:rPr>
              <a:t>, LTs, DHB, other TAs?</a:t>
            </a:r>
          </a:p>
          <a:p>
            <a:pPr marL="266700" indent="-266700" eaLnBrk="1" hangingPunct="1"/>
            <a:r>
              <a:rPr lang="en-NZ" altLang="en-US" sz="1700" dirty="0" smtClean="0">
                <a:solidFill>
                  <a:srgbClr val="FF0000"/>
                </a:solidFill>
              </a:rPr>
              <a:t>Is shown at top of profile statement</a:t>
            </a:r>
          </a:p>
          <a:p>
            <a:pPr marL="266700" indent="-266700" eaLnBrk="1" hangingPunct="1"/>
            <a:r>
              <a:rPr lang="en-NZ" altLang="en-US" sz="1700" dirty="0" smtClean="0">
                <a:solidFill>
                  <a:srgbClr val="17375E"/>
                </a:solidFill>
              </a:rPr>
              <a:t>Is not included in the 150 words</a:t>
            </a:r>
          </a:p>
          <a:p>
            <a:pPr marL="266700" indent="-266700" eaLnBrk="1" hangingPunct="1"/>
            <a:r>
              <a:rPr lang="en-NZ" altLang="en-US" sz="1700" dirty="0" smtClean="0">
                <a:solidFill>
                  <a:srgbClr val="17375E"/>
                </a:solidFill>
              </a:rPr>
              <a:t>Applies to standing anywhere in NZ</a:t>
            </a:r>
          </a:p>
          <a:p>
            <a:pPr marL="266700" indent="-266700" eaLnBrk="1" hangingPunct="1"/>
            <a:r>
              <a:rPr lang="en-NZ" altLang="en-US" sz="1700" dirty="0" smtClean="0">
                <a:solidFill>
                  <a:srgbClr val="17375E"/>
                </a:solidFill>
              </a:rPr>
              <a:t>Must update earlier nomination form if not included</a:t>
            </a:r>
          </a:p>
          <a:p>
            <a:pPr marL="266700" indent="-266700" eaLnBrk="1" hangingPunct="1"/>
            <a:r>
              <a:rPr lang="en-NZ" altLang="en-US" sz="1700" dirty="0" smtClean="0">
                <a:solidFill>
                  <a:srgbClr val="17375E"/>
                </a:solidFill>
              </a:rPr>
              <a:t>Nomination paper is a public document, open for inspection</a:t>
            </a:r>
          </a:p>
          <a:p>
            <a:pPr marL="266700" indent="-266700" eaLnBrk="1" hangingPunct="1">
              <a:buFont typeface="Arial" charset="0"/>
              <a:buNone/>
            </a:pPr>
            <a:r>
              <a:rPr lang="en-NZ" altLang="en-US" sz="1700" b="1" dirty="0" smtClean="0">
                <a:solidFill>
                  <a:srgbClr val="17375E"/>
                </a:solidFill>
              </a:rPr>
              <a:t>Candidate </a:t>
            </a:r>
            <a:r>
              <a:rPr lang="en-NZ" altLang="en-US" sz="1700" b="1" dirty="0" smtClean="0">
                <a:solidFill>
                  <a:srgbClr val="FF0000"/>
                </a:solidFill>
              </a:rPr>
              <a:t>must</a:t>
            </a:r>
            <a:r>
              <a:rPr lang="en-NZ" altLang="en-US" sz="1700" b="1" dirty="0" smtClean="0">
                <a:solidFill>
                  <a:srgbClr val="17375E"/>
                </a:solidFill>
              </a:rPr>
              <a:t> state if reside in area of election or not</a:t>
            </a:r>
          </a:p>
          <a:p>
            <a:pPr marL="266700" indent="-266700" eaLnBrk="1" hangingPunct="1"/>
            <a:r>
              <a:rPr lang="en-NZ" altLang="en-US" sz="1700" dirty="0" smtClean="0">
                <a:solidFill>
                  <a:srgbClr val="17375E"/>
                </a:solidFill>
              </a:rPr>
              <a:t>My principal place of residence </a:t>
            </a:r>
            <a:r>
              <a:rPr lang="en-NZ" altLang="en-US" sz="1700" dirty="0" smtClean="0">
                <a:solidFill>
                  <a:srgbClr val="FF0000"/>
                </a:solidFill>
              </a:rPr>
              <a:t>is WITHIN / is NOT WITHIN </a:t>
            </a:r>
            <a:r>
              <a:rPr lang="en-NZ" altLang="en-US" sz="1700" dirty="0" smtClean="0">
                <a:solidFill>
                  <a:srgbClr val="17375E"/>
                </a:solidFill>
              </a:rPr>
              <a:t>the area</a:t>
            </a:r>
          </a:p>
          <a:p>
            <a:pPr marL="266700" indent="-266700" eaLnBrk="1" hangingPunct="1"/>
            <a:r>
              <a:rPr lang="en-NZ" altLang="en-US" sz="1700" dirty="0" smtClean="0">
                <a:solidFill>
                  <a:srgbClr val="FF0000"/>
                </a:solidFill>
              </a:rPr>
              <a:t>Is shown at the top of the profile statement</a:t>
            </a:r>
          </a:p>
          <a:p>
            <a:pPr marL="266700" indent="-266700" eaLnBrk="1" hangingPunct="1"/>
            <a:r>
              <a:rPr lang="en-NZ" altLang="en-US" sz="1700" dirty="0" smtClean="0">
                <a:solidFill>
                  <a:srgbClr val="17375E"/>
                </a:solidFill>
              </a:rPr>
              <a:t>Is not included in the 150 words</a:t>
            </a:r>
          </a:p>
          <a:p>
            <a:pPr marL="266700" indent="-266700" eaLnBrk="1" hangingPunct="1">
              <a:buFont typeface="Arial" charset="0"/>
              <a:buNone/>
            </a:pPr>
            <a:r>
              <a:rPr lang="en-NZ" altLang="en-US" sz="1700" b="1" dirty="0" smtClean="0">
                <a:solidFill>
                  <a:srgbClr val="17375E"/>
                </a:solidFill>
              </a:rPr>
              <a:t>Other elections</a:t>
            </a:r>
          </a:p>
          <a:p>
            <a:pPr marL="266700" indent="-266700" eaLnBrk="1" hangingPunct="1"/>
            <a:r>
              <a:rPr lang="en-US" altLang="en-US" sz="1700" dirty="0" smtClean="0">
                <a:solidFill>
                  <a:srgbClr val="17375E"/>
                </a:solidFill>
              </a:rPr>
              <a:t>Nelson-Marlborough DHB noms to Nelson City Council</a:t>
            </a:r>
            <a:endParaRPr lang="en-NZ" altLang="en-US" sz="1700" dirty="0" smtClean="0">
              <a:solidFill>
                <a:srgbClr val="17375E"/>
              </a:solidFill>
            </a:endParaRP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32025" y="222250"/>
            <a:ext cx="6413500" cy="763588"/>
          </a:xfrm>
        </p:spPr>
        <p:txBody>
          <a:bodyPr/>
          <a:lstStyle/>
          <a:p>
            <a:r>
              <a:rPr lang="en-NZ" altLang="en-US" sz="3200" b="1" smtClean="0">
                <a:solidFill>
                  <a:schemeClr val="tx2"/>
                </a:solidFill>
              </a:rPr>
              <a:t>2016 Voting Paper</a:t>
            </a:r>
            <a:endParaRPr lang="en-NZ" altLang="en-US" sz="3200" smtClean="0"/>
          </a:p>
        </p:txBody>
      </p:sp>
      <p:pic>
        <p:nvPicPr>
          <p:cNvPr id="10" name="Picture 9"/>
          <p:cNvPicPr>
            <a:picLocks noChangeAspect="1"/>
          </p:cNvPicPr>
          <p:nvPr/>
        </p:nvPicPr>
        <p:blipFill>
          <a:blip r:embed="rId2"/>
          <a:stretch>
            <a:fillRect/>
          </a:stretch>
        </p:blipFill>
        <p:spPr>
          <a:xfrm>
            <a:off x="1423988" y="985838"/>
            <a:ext cx="6296025" cy="56356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roberts.ELECTIONZ\Desktop\pdf to jpg\LGE2019 Nomination Form (Nelson City Council) AT LARGE v2\LGE2019 Nomination Form (Nelson City Council) AT LARGE v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037" y="0"/>
            <a:ext cx="4524037" cy="63976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roberts.ELECTIONZ\Desktop\pdf to jpg\LGE2019 Nomination Form (Nelson City Council) AT LARGE v2\LGE2019 Nomination Form (Nelson City Council) AT LARGE v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24037" cy="639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798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iroberts.ELECTIONZ\Desktop\pdf to jpg\LGE2019 Nomination Form (Nelson City Council) AT LARGE v2\LGE2019 Nomination Form (Nelson City Council) AT LARGE v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6260" y="222194"/>
            <a:ext cx="8093365" cy="623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6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926" y="833015"/>
            <a:ext cx="7177135" cy="763525"/>
          </a:xfrm>
        </p:spPr>
        <p:txBody>
          <a:bodyPr>
            <a:noAutofit/>
          </a:bodyPr>
          <a:lstStyle/>
          <a:p>
            <a:r>
              <a:rPr lang="en-NZ" altLang="en-US" b="1" dirty="0">
                <a:solidFill>
                  <a:schemeClr val="tx2"/>
                </a:solidFill>
              </a:rPr>
              <a:t>2019 </a:t>
            </a:r>
            <a:r>
              <a:rPr lang="en-NZ" altLang="en-US" b="1" dirty="0" smtClean="0">
                <a:solidFill>
                  <a:schemeClr val="tx2"/>
                </a:solidFill>
              </a:rPr>
              <a:t>Candidate Information Evening</a:t>
            </a:r>
            <a:endParaRPr lang="en-NZ" dirty="0"/>
          </a:p>
        </p:txBody>
      </p:sp>
      <p:sp>
        <p:nvSpPr>
          <p:cNvPr id="3" name="Content Placeholder 2"/>
          <p:cNvSpPr>
            <a:spLocks noGrp="1"/>
          </p:cNvSpPr>
          <p:nvPr>
            <p:ph idx="1"/>
          </p:nvPr>
        </p:nvSpPr>
        <p:spPr>
          <a:xfrm>
            <a:off x="1976015" y="1901950"/>
            <a:ext cx="6413610" cy="4123034"/>
          </a:xfrm>
        </p:spPr>
        <p:txBody>
          <a:bodyPr/>
          <a:lstStyle/>
          <a:p>
            <a:pPr marL="0" indent="0">
              <a:buNone/>
            </a:pPr>
            <a:r>
              <a:rPr lang="en-NZ" sz="2400" b="1" dirty="0" smtClean="0"/>
              <a:t>1. Introduction to Nelson City Council </a:t>
            </a:r>
          </a:p>
          <a:p>
            <a:pPr marL="0" indent="0">
              <a:buNone/>
            </a:pPr>
            <a:r>
              <a:rPr lang="en-NZ" sz="2400" i="1" dirty="0" smtClean="0"/>
              <a:t>Pat Dougherty - Chief Executive </a:t>
            </a:r>
          </a:p>
          <a:p>
            <a:pPr marL="0" indent="0">
              <a:buNone/>
            </a:pPr>
            <a:endParaRPr lang="en-NZ" sz="2400" i="1" dirty="0" smtClean="0"/>
          </a:p>
          <a:p>
            <a:pPr marL="0" indent="0">
              <a:buNone/>
            </a:pPr>
            <a:r>
              <a:rPr lang="en-NZ" sz="2400" b="1" dirty="0" smtClean="0"/>
              <a:t>2. </a:t>
            </a:r>
            <a:r>
              <a:rPr lang="en-NZ" sz="2400" b="1" dirty="0"/>
              <a:t>Election </a:t>
            </a:r>
            <a:r>
              <a:rPr lang="en-NZ" sz="2400" b="1" dirty="0" smtClean="0"/>
              <a:t>Details 2019 </a:t>
            </a:r>
          </a:p>
          <a:p>
            <a:pPr marL="0" indent="0">
              <a:buNone/>
            </a:pPr>
            <a:r>
              <a:rPr lang="en-NZ" sz="2400" i="1" dirty="0" smtClean="0"/>
              <a:t>Warwick Lampp - NCC Electoral Officer</a:t>
            </a:r>
          </a:p>
          <a:p>
            <a:pPr marL="0" indent="0">
              <a:buNone/>
            </a:pPr>
            <a:endParaRPr lang="en-NZ" sz="2400" b="1" dirty="0" smtClean="0"/>
          </a:p>
          <a:p>
            <a:pPr marL="0" indent="0">
              <a:buNone/>
            </a:pPr>
            <a:r>
              <a:rPr lang="en-NZ" sz="2400" b="1" dirty="0" smtClean="0"/>
              <a:t>3</a:t>
            </a:r>
            <a:r>
              <a:rPr lang="en-NZ" sz="2400" b="1" dirty="0"/>
              <a:t>. The Nomination Process</a:t>
            </a:r>
          </a:p>
          <a:p>
            <a:pPr marL="0" indent="0">
              <a:buNone/>
            </a:pPr>
            <a:r>
              <a:rPr lang="en-NZ" sz="2400" i="1" dirty="0"/>
              <a:t>Warwick </a:t>
            </a:r>
            <a:r>
              <a:rPr lang="en-NZ" sz="2400" i="1" dirty="0" err="1"/>
              <a:t>Lampp</a:t>
            </a:r>
            <a:r>
              <a:rPr lang="en-NZ" sz="2400" i="1" dirty="0"/>
              <a:t> - NCC Electoral Officer</a:t>
            </a:r>
          </a:p>
          <a:p>
            <a:pPr marL="0" indent="0">
              <a:buNone/>
            </a:pPr>
            <a:endParaRPr lang="en-NZ" sz="2400" i="1" dirty="0" smtClean="0"/>
          </a:p>
          <a:p>
            <a:pPr marL="0" indent="0">
              <a:buNone/>
            </a:pPr>
            <a:endParaRPr lang="en-NZ" sz="2400" i="1" dirty="0" smtClean="0"/>
          </a:p>
        </p:txBody>
      </p:sp>
    </p:spTree>
    <p:extLst>
      <p:ext uri="{BB962C8B-B14F-4D97-AF65-F5344CB8AC3E}">
        <p14:creationId xmlns:p14="http://schemas.microsoft.com/office/powerpoint/2010/main" val="788947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2281238" y="69850"/>
            <a:ext cx="6413500" cy="763588"/>
          </a:xfrm>
        </p:spPr>
        <p:txBody>
          <a:bodyPr/>
          <a:lstStyle/>
          <a:p>
            <a:pPr eaLnBrk="1" hangingPunct="1"/>
            <a:r>
              <a:rPr lang="en-NZ" altLang="en-US" b="1" smtClean="0">
                <a:solidFill>
                  <a:schemeClr val="tx2"/>
                </a:solidFill>
              </a:rPr>
              <a:t>Candidate Qualifications</a:t>
            </a:r>
            <a:endParaRPr lang="en-US" altLang="en-US" b="1" smtClean="0">
              <a:solidFill>
                <a:schemeClr val="tx2"/>
              </a:solidFill>
            </a:endParaRPr>
          </a:p>
        </p:txBody>
      </p:sp>
      <p:sp>
        <p:nvSpPr>
          <p:cNvPr id="23555" name="Content Placeholder 4"/>
          <p:cNvSpPr>
            <a:spLocks noGrp="1"/>
          </p:cNvSpPr>
          <p:nvPr>
            <p:ph idx="1"/>
          </p:nvPr>
        </p:nvSpPr>
        <p:spPr>
          <a:xfrm>
            <a:off x="2232025" y="985838"/>
            <a:ext cx="6769100" cy="5345112"/>
          </a:xfrm>
        </p:spPr>
        <p:txBody>
          <a:bodyPr/>
          <a:lstStyle/>
          <a:p>
            <a:pPr marL="266700" indent="-266700" eaLnBrk="1" hangingPunct="1">
              <a:lnSpc>
                <a:spcPct val="80000"/>
              </a:lnSpc>
              <a:buFont typeface="Arial" charset="0"/>
              <a:buNone/>
            </a:pPr>
            <a:r>
              <a:rPr lang="en-NZ" altLang="en-US" sz="2000" b="1" dirty="0" smtClean="0">
                <a:solidFill>
                  <a:srgbClr val="17375E"/>
                </a:solidFill>
              </a:rPr>
              <a:t>MUST BE:</a:t>
            </a:r>
          </a:p>
          <a:p>
            <a:pPr marL="266700" indent="-266700" eaLnBrk="1" hangingPunct="1">
              <a:lnSpc>
                <a:spcPct val="80000"/>
              </a:lnSpc>
            </a:pPr>
            <a:r>
              <a:rPr lang="en-NZ" altLang="en-US" sz="2000" dirty="0" smtClean="0">
                <a:solidFill>
                  <a:srgbClr val="17375E"/>
                </a:solidFill>
              </a:rPr>
              <a:t>A </a:t>
            </a:r>
            <a:r>
              <a:rPr lang="en-NZ" altLang="en-US" sz="2000" dirty="0" smtClean="0">
                <a:solidFill>
                  <a:srgbClr val="FF0000"/>
                </a:solidFill>
              </a:rPr>
              <a:t>New Zealand citizen (required to provide evidence)</a:t>
            </a:r>
          </a:p>
          <a:p>
            <a:pPr marL="266700" indent="-266700" eaLnBrk="1" hangingPunct="1">
              <a:lnSpc>
                <a:spcPct val="80000"/>
              </a:lnSpc>
            </a:pPr>
            <a:r>
              <a:rPr lang="en-NZ" altLang="en-US" sz="2000" dirty="0" smtClean="0">
                <a:solidFill>
                  <a:srgbClr val="17375E"/>
                </a:solidFill>
              </a:rPr>
              <a:t>Enrolled on the </a:t>
            </a:r>
            <a:r>
              <a:rPr lang="en-NZ" altLang="en-US" sz="2000" dirty="0" smtClean="0">
                <a:solidFill>
                  <a:srgbClr val="FF0000"/>
                </a:solidFill>
              </a:rPr>
              <a:t>parliamentary electoral roll </a:t>
            </a:r>
            <a:r>
              <a:rPr lang="en-NZ" altLang="en-US" sz="2000" dirty="0" smtClean="0">
                <a:solidFill>
                  <a:srgbClr val="17375E"/>
                </a:solidFill>
              </a:rPr>
              <a:t>(in NZ)</a:t>
            </a:r>
          </a:p>
          <a:p>
            <a:pPr marL="266700" indent="-266700" eaLnBrk="1" hangingPunct="1">
              <a:lnSpc>
                <a:spcPct val="80000"/>
              </a:lnSpc>
            </a:pPr>
            <a:r>
              <a:rPr lang="en-NZ" altLang="en-US" sz="2000" dirty="0" smtClean="0">
                <a:solidFill>
                  <a:srgbClr val="17375E"/>
                </a:solidFill>
              </a:rPr>
              <a:t>Nominator and seconder on the roll in the area</a:t>
            </a:r>
          </a:p>
          <a:p>
            <a:pPr marL="266700" indent="-266700" eaLnBrk="1" hangingPunct="1">
              <a:lnSpc>
                <a:spcPct val="80000"/>
              </a:lnSpc>
              <a:buFont typeface="Arial" charset="0"/>
              <a:buNone/>
            </a:pPr>
            <a:endParaRPr lang="en-NZ" altLang="en-US" sz="2000" b="1" dirty="0" smtClean="0">
              <a:solidFill>
                <a:srgbClr val="17375E"/>
              </a:solidFill>
            </a:endParaRPr>
          </a:p>
          <a:p>
            <a:pPr marL="266700" indent="-266700" eaLnBrk="1" hangingPunct="1">
              <a:lnSpc>
                <a:spcPct val="80000"/>
              </a:lnSpc>
              <a:buFont typeface="Arial" charset="0"/>
              <a:buNone/>
            </a:pPr>
            <a:r>
              <a:rPr lang="en-NZ" altLang="en-US" sz="2000" b="1" dirty="0" smtClean="0">
                <a:solidFill>
                  <a:srgbClr val="17375E"/>
                </a:solidFill>
              </a:rPr>
              <a:t>CANNOT:</a:t>
            </a:r>
          </a:p>
          <a:p>
            <a:pPr marL="266700" indent="-266700" eaLnBrk="1" hangingPunct="1">
              <a:lnSpc>
                <a:spcPct val="80000"/>
              </a:lnSpc>
            </a:pPr>
            <a:r>
              <a:rPr lang="en-NZ" altLang="en-US" sz="2000" dirty="0" smtClean="0">
                <a:solidFill>
                  <a:srgbClr val="17375E"/>
                </a:solidFill>
              </a:rPr>
              <a:t>Be serving a prison sentence of three or more years</a:t>
            </a:r>
          </a:p>
          <a:p>
            <a:pPr marL="266700" indent="-266700" eaLnBrk="1" hangingPunct="1">
              <a:lnSpc>
                <a:spcPct val="80000"/>
              </a:lnSpc>
            </a:pPr>
            <a:r>
              <a:rPr lang="en-NZ" altLang="en-US" sz="2000" dirty="0" smtClean="0">
                <a:solidFill>
                  <a:srgbClr val="17375E"/>
                </a:solidFill>
              </a:rPr>
              <a:t>Have interest in a contract over $25K per year with council</a:t>
            </a:r>
          </a:p>
          <a:p>
            <a:pPr marL="266700" indent="-266700" eaLnBrk="1" hangingPunct="1">
              <a:lnSpc>
                <a:spcPct val="80000"/>
              </a:lnSpc>
              <a:buFont typeface="Arial" charset="0"/>
              <a:buNone/>
            </a:pPr>
            <a:endParaRPr lang="en-NZ" altLang="en-US" sz="2000" b="1" dirty="0" smtClean="0">
              <a:solidFill>
                <a:srgbClr val="17375E"/>
              </a:solidFill>
            </a:endParaRPr>
          </a:p>
          <a:p>
            <a:pPr marL="266700" indent="-266700" eaLnBrk="1" hangingPunct="1">
              <a:lnSpc>
                <a:spcPct val="80000"/>
              </a:lnSpc>
              <a:buFont typeface="Arial" charset="0"/>
              <a:buNone/>
            </a:pPr>
            <a:r>
              <a:rPr lang="en-NZ" altLang="en-US" sz="2000" b="1" dirty="0" smtClean="0">
                <a:solidFill>
                  <a:srgbClr val="17375E"/>
                </a:solidFill>
              </a:rPr>
              <a:t>CAN STAND:</a:t>
            </a:r>
          </a:p>
          <a:p>
            <a:pPr marL="266700" indent="-266700" eaLnBrk="1" hangingPunct="1">
              <a:lnSpc>
                <a:spcPct val="80000"/>
              </a:lnSpc>
            </a:pPr>
            <a:r>
              <a:rPr lang="en-NZ" altLang="en-US" sz="2000" dirty="0">
                <a:solidFill>
                  <a:srgbClr val="17375E"/>
                </a:solidFill>
              </a:rPr>
              <a:t>For DHB and the council (</a:t>
            </a:r>
            <a:r>
              <a:rPr lang="en-NZ" altLang="en-US" sz="2000" dirty="0" smtClean="0">
                <a:solidFill>
                  <a:srgbClr val="17375E"/>
                </a:solidFill>
              </a:rPr>
              <a:t>mayor and council)</a:t>
            </a:r>
            <a:endParaRPr lang="en-NZ" altLang="en-US" sz="2000" dirty="0">
              <a:solidFill>
                <a:srgbClr val="17375E"/>
              </a:solidFill>
            </a:endParaRPr>
          </a:p>
          <a:p>
            <a:pPr marL="266700" indent="-266700" eaLnBrk="1" hangingPunct="1">
              <a:lnSpc>
                <a:spcPct val="80000"/>
              </a:lnSpc>
            </a:pPr>
            <a:r>
              <a:rPr lang="en-NZ" altLang="en-US" sz="2000" dirty="0">
                <a:solidFill>
                  <a:srgbClr val="17375E"/>
                </a:solidFill>
              </a:rPr>
              <a:t>For both mayor and </a:t>
            </a:r>
            <a:r>
              <a:rPr lang="en-NZ" altLang="en-US" sz="2000" dirty="0" smtClean="0">
                <a:solidFill>
                  <a:srgbClr val="17375E"/>
                </a:solidFill>
              </a:rPr>
              <a:t>councillor, or another council</a:t>
            </a:r>
          </a:p>
          <a:p>
            <a:pPr marL="266700" indent="-266700" eaLnBrk="1" hangingPunct="1">
              <a:lnSpc>
                <a:spcPct val="80000"/>
              </a:lnSpc>
            </a:pPr>
            <a:r>
              <a:rPr lang="en-NZ" altLang="en-US" sz="2000" dirty="0" smtClean="0">
                <a:solidFill>
                  <a:srgbClr val="17375E"/>
                </a:solidFill>
              </a:rPr>
              <a:t>If </a:t>
            </a:r>
            <a:r>
              <a:rPr lang="en-NZ" altLang="en-US" sz="2000" dirty="0">
                <a:solidFill>
                  <a:srgbClr val="17375E"/>
                </a:solidFill>
              </a:rPr>
              <a:t>a council employee but must resign if elected as mayor or councillor </a:t>
            </a: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2232025" y="527050"/>
            <a:ext cx="6413500" cy="763588"/>
          </a:xfrm>
        </p:spPr>
        <p:txBody>
          <a:bodyPr/>
          <a:lstStyle/>
          <a:p>
            <a:pPr eaLnBrk="1" hangingPunct="1"/>
            <a:r>
              <a:rPr lang="en-NZ" altLang="en-US" b="1" smtClean="0">
                <a:solidFill>
                  <a:schemeClr val="tx2"/>
                </a:solidFill>
              </a:rPr>
              <a:t>Candidate Withdrawals</a:t>
            </a:r>
            <a:endParaRPr lang="en-US" altLang="en-US" b="1" smtClean="0">
              <a:solidFill>
                <a:schemeClr val="tx2"/>
              </a:solidFill>
            </a:endParaRPr>
          </a:p>
        </p:txBody>
      </p:sp>
      <p:sp>
        <p:nvSpPr>
          <p:cNvPr id="24579" name="Content Placeholder 4"/>
          <p:cNvSpPr>
            <a:spLocks noGrp="1"/>
          </p:cNvSpPr>
          <p:nvPr>
            <p:ph idx="1"/>
          </p:nvPr>
        </p:nvSpPr>
        <p:spPr>
          <a:xfrm>
            <a:off x="2232025" y="1597025"/>
            <a:ext cx="6413500" cy="4733925"/>
          </a:xfrm>
        </p:spPr>
        <p:txBody>
          <a:bodyPr/>
          <a:lstStyle/>
          <a:p>
            <a:pPr eaLnBrk="1" hangingPunct="1"/>
            <a:r>
              <a:rPr lang="en-NZ" altLang="en-US" sz="2400" smtClean="0">
                <a:solidFill>
                  <a:srgbClr val="17375E"/>
                </a:solidFill>
              </a:rPr>
              <a:t>A candidate cannot strategically or politically withdraw after nominations have closed</a:t>
            </a:r>
          </a:p>
          <a:p>
            <a:pPr eaLnBrk="1" hangingPunct="1"/>
            <a:endParaRPr lang="en-NZ" altLang="en-US" sz="1800" smtClean="0">
              <a:solidFill>
                <a:srgbClr val="17375E"/>
              </a:solidFill>
            </a:endParaRPr>
          </a:p>
          <a:p>
            <a:pPr eaLnBrk="1" hangingPunct="1"/>
            <a:r>
              <a:rPr lang="en-NZ" altLang="en-US" sz="2400" smtClean="0">
                <a:solidFill>
                  <a:srgbClr val="17375E"/>
                </a:solidFill>
              </a:rPr>
              <a:t>Same as for parliamentary elections, ie death or incapacity only</a:t>
            </a:r>
          </a:p>
          <a:p>
            <a:pPr eaLnBrk="1" hangingPunct="1"/>
            <a:endParaRPr lang="en-NZ" altLang="en-US" sz="1800" smtClean="0">
              <a:solidFill>
                <a:srgbClr val="17375E"/>
              </a:solidFill>
            </a:endParaRPr>
          </a:p>
          <a:p>
            <a:pPr eaLnBrk="1" hangingPunct="1"/>
            <a:r>
              <a:rPr lang="en-NZ" altLang="en-US" sz="2400" smtClean="0">
                <a:solidFill>
                  <a:srgbClr val="17375E"/>
                </a:solidFill>
              </a:rPr>
              <a:t>Medical certificate required – deposit refunded</a:t>
            </a:r>
          </a:p>
          <a:p>
            <a:pPr eaLnBrk="1" hangingPunct="1"/>
            <a:endParaRPr lang="en-NZ" altLang="en-US" sz="1800" smtClean="0">
              <a:solidFill>
                <a:srgbClr val="17375E"/>
              </a:solidFill>
            </a:endParaRPr>
          </a:p>
          <a:p>
            <a:pPr eaLnBrk="1" hangingPunct="1"/>
            <a:r>
              <a:rPr lang="en-NZ" altLang="en-US" sz="2400" smtClean="0">
                <a:solidFill>
                  <a:srgbClr val="17375E"/>
                </a:solidFill>
              </a:rPr>
              <a:t>Withdrawal application can be made by candidate or their agent</a:t>
            </a:r>
            <a:endParaRPr lang="en-US" altLang="en-US" sz="2400" smtClean="0">
              <a:solidFill>
                <a:srgbClr val="17375E"/>
              </a:solidFill>
            </a:endParaRP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2281238" y="222250"/>
            <a:ext cx="6413500" cy="763588"/>
          </a:xfrm>
        </p:spPr>
        <p:txBody>
          <a:bodyPr/>
          <a:lstStyle/>
          <a:p>
            <a:pPr eaLnBrk="1" hangingPunct="1"/>
            <a:r>
              <a:rPr lang="en-NZ" altLang="en-US" b="1" dirty="0" smtClean="0">
                <a:solidFill>
                  <a:schemeClr val="tx2"/>
                </a:solidFill>
              </a:rPr>
              <a:t>Candidate Profile Statements</a:t>
            </a:r>
            <a:endParaRPr lang="en-US" altLang="en-US" b="1" dirty="0" smtClean="0">
              <a:solidFill>
                <a:schemeClr val="tx2"/>
              </a:solidFill>
            </a:endParaRPr>
          </a:p>
        </p:txBody>
      </p:sp>
      <p:sp>
        <p:nvSpPr>
          <p:cNvPr id="25603" name="Content Placeholder 4"/>
          <p:cNvSpPr>
            <a:spLocks noGrp="1"/>
          </p:cNvSpPr>
          <p:nvPr>
            <p:ph idx="1"/>
          </p:nvPr>
        </p:nvSpPr>
        <p:spPr>
          <a:xfrm>
            <a:off x="2128838" y="1138238"/>
            <a:ext cx="7015162" cy="5038725"/>
          </a:xfrm>
        </p:spPr>
        <p:txBody>
          <a:bodyPr/>
          <a:lstStyle/>
          <a:p>
            <a:pPr marL="266700" indent="-266700" eaLnBrk="1" hangingPunct="1"/>
            <a:r>
              <a:rPr lang="en-NZ" altLang="en-US" sz="1800" dirty="0" smtClean="0">
                <a:solidFill>
                  <a:srgbClr val="FF0000"/>
                </a:solidFill>
              </a:rPr>
              <a:t>May</a:t>
            </a:r>
            <a:r>
              <a:rPr lang="en-NZ" altLang="en-US" sz="1800" dirty="0" smtClean="0">
                <a:solidFill>
                  <a:srgbClr val="17375E"/>
                </a:solidFill>
              </a:rPr>
              <a:t> be provided (not mandatory) – see page 16</a:t>
            </a:r>
          </a:p>
          <a:p>
            <a:pPr marL="266700" indent="-266700" eaLnBrk="1" hangingPunct="1"/>
            <a:r>
              <a:rPr lang="en-NZ" altLang="en-US" sz="1800" dirty="0" smtClean="0">
                <a:solidFill>
                  <a:srgbClr val="17375E"/>
                </a:solidFill>
              </a:rPr>
              <a:t>If provided, must be provided electronically with the other nomination documents, as an email attachment (MS Word) or on a pen drive</a:t>
            </a:r>
          </a:p>
          <a:p>
            <a:pPr marL="266700" indent="-266700" eaLnBrk="1" hangingPunct="1"/>
            <a:r>
              <a:rPr lang="en-NZ" altLang="en-US" sz="1800" dirty="0" smtClean="0">
                <a:solidFill>
                  <a:srgbClr val="17375E"/>
                </a:solidFill>
              </a:rPr>
              <a:t>Up to </a:t>
            </a:r>
            <a:r>
              <a:rPr lang="en-NZ" altLang="en-US" sz="1800" b="1" dirty="0" smtClean="0">
                <a:solidFill>
                  <a:srgbClr val="17375E"/>
                </a:solidFill>
              </a:rPr>
              <a:t>150</a:t>
            </a:r>
            <a:r>
              <a:rPr lang="en-NZ" altLang="en-US" sz="1800" dirty="0" smtClean="0">
                <a:solidFill>
                  <a:srgbClr val="17375E"/>
                </a:solidFill>
              </a:rPr>
              <a:t> words about the candidate, their policies and intentions </a:t>
            </a:r>
          </a:p>
          <a:p>
            <a:pPr marL="266700" indent="-266700" eaLnBrk="1" hangingPunct="1"/>
            <a:r>
              <a:rPr lang="en-NZ" altLang="en-US" sz="1800" dirty="0" smtClean="0">
                <a:solidFill>
                  <a:srgbClr val="17375E"/>
                </a:solidFill>
              </a:rPr>
              <a:t>Cannot comment on policies </a:t>
            </a:r>
            <a:r>
              <a:rPr lang="en-NZ" altLang="en-US" sz="1800" dirty="0" err="1" smtClean="0">
                <a:solidFill>
                  <a:srgbClr val="17375E"/>
                </a:solidFill>
              </a:rPr>
              <a:t>etc</a:t>
            </a:r>
            <a:r>
              <a:rPr lang="en-NZ" altLang="en-US" sz="1800" dirty="0" smtClean="0">
                <a:solidFill>
                  <a:srgbClr val="17375E"/>
                </a:solidFill>
              </a:rPr>
              <a:t> of any other candidate</a:t>
            </a:r>
          </a:p>
          <a:p>
            <a:pPr marL="266700" indent="-266700" eaLnBrk="1" hangingPunct="1"/>
            <a:r>
              <a:rPr lang="en-NZ" altLang="en-US" sz="1800" dirty="0" smtClean="0">
                <a:solidFill>
                  <a:srgbClr val="17375E"/>
                </a:solidFill>
              </a:rPr>
              <a:t>Hand written profiles will </a:t>
            </a:r>
            <a:r>
              <a:rPr lang="en-NZ" altLang="en-US" sz="1800" b="1" dirty="0" smtClean="0">
                <a:solidFill>
                  <a:srgbClr val="17375E"/>
                </a:solidFill>
              </a:rPr>
              <a:t>not</a:t>
            </a:r>
            <a:r>
              <a:rPr lang="en-NZ" altLang="en-US" sz="1800" dirty="0" smtClean="0">
                <a:solidFill>
                  <a:srgbClr val="17375E"/>
                </a:solidFill>
              </a:rPr>
              <a:t> be accepted</a:t>
            </a:r>
          </a:p>
          <a:p>
            <a:pPr marL="266700" indent="-266700" eaLnBrk="1" hangingPunct="1"/>
            <a:r>
              <a:rPr lang="en-NZ" altLang="en-US" sz="1800" dirty="0" smtClean="0">
                <a:solidFill>
                  <a:srgbClr val="17375E"/>
                </a:solidFill>
              </a:rPr>
              <a:t>Profiles and photos should be emailed to the DEO but hard copies must be attached to nom paper, </a:t>
            </a:r>
            <a:r>
              <a:rPr lang="en-NZ" altLang="en-US" sz="1800" dirty="0" smtClean="0">
                <a:solidFill>
                  <a:srgbClr val="FF0000"/>
                </a:solidFill>
              </a:rPr>
              <a:t>i.e. all docs submitted together</a:t>
            </a:r>
          </a:p>
          <a:p>
            <a:pPr marL="266700" indent="-266700" eaLnBrk="1" hangingPunct="1"/>
            <a:r>
              <a:rPr lang="en-NZ" altLang="en-US" sz="1800" dirty="0" smtClean="0">
                <a:solidFill>
                  <a:srgbClr val="17375E"/>
                </a:solidFill>
              </a:rPr>
              <a:t>EO not required to verify or investigate any information included in profile </a:t>
            </a:r>
          </a:p>
          <a:p>
            <a:pPr marL="266700" indent="-266700" eaLnBrk="1" hangingPunct="1"/>
            <a:r>
              <a:rPr lang="en-NZ" altLang="en-US" sz="1800" dirty="0" smtClean="0">
                <a:solidFill>
                  <a:srgbClr val="17375E"/>
                </a:solidFill>
              </a:rPr>
              <a:t>Photos in </a:t>
            </a:r>
            <a:r>
              <a:rPr lang="en-NZ" altLang="en-US" sz="1800" b="1" dirty="0" smtClean="0">
                <a:solidFill>
                  <a:srgbClr val="FF0000"/>
                </a:solidFill>
              </a:rPr>
              <a:t>colour</a:t>
            </a:r>
            <a:r>
              <a:rPr lang="en-NZ" altLang="en-US" sz="1800" dirty="0" smtClean="0">
                <a:solidFill>
                  <a:srgbClr val="FF0000"/>
                </a:solidFill>
              </a:rPr>
              <a:t>, within last </a:t>
            </a:r>
            <a:r>
              <a:rPr lang="en-NZ" altLang="en-US" sz="1800" b="1" dirty="0" smtClean="0">
                <a:solidFill>
                  <a:srgbClr val="FF0000"/>
                </a:solidFill>
              </a:rPr>
              <a:t>12 months, </a:t>
            </a:r>
            <a:r>
              <a:rPr lang="en-NZ" altLang="en-US" sz="1800" dirty="0" smtClean="0">
                <a:solidFill>
                  <a:srgbClr val="17375E"/>
                </a:solidFill>
              </a:rPr>
              <a:t>head and shoulders shot only (no hats, sunglasses, children, pets or friends)</a:t>
            </a:r>
          </a:p>
          <a:p>
            <a:pPr marL="266700" indent="-266700" eaLnBrk="1" hangingPunct="1"/>
            <a:r>
              <a:rPr lang="en-NZ" altLang="en-US" sz="1800" dirty="0" smtClean="0">
                <a:solidFill>
                  <a:srgbClr val="17375E"/>
                </a:solidFill>
              </a:rPr>
              <a:t>Photos should be supplied electronically as </a:t>
            </a:r>
            <a:r>
              <a:rPr lang="en-NZ" altLang="en-US" sz="1800" dirty="0" err="1" smtClean="0">
                <a:solidFill>
                  <a:srgbClr val="17375E"/>
                </a:solidFill>
              </a:rPr>
              <a:t>jpgs</a:t>
            </a:r>
            <a:r>
              <a:rPr lang="en-NZ" altLang="en-US" sz="1800" dirty="0" smtClean="0">
                <a:solidFill>
                  <a:srgbClr val="17375E"/>
                </a:solidFill>
              </a:rPr>
              <a:t>, scanned at 600 dpi</a:t>
            </a:r>
          </a:p>
          <a:p>
            <a:pPr marL="266700" indent="-266700" eaLnBrk="1" hangingPunct="1"/>
            <a:r>
              <a:rPr lang="en-NZ" altLang="en-US" sz="1800" dirty="0" smtClean="0">
                <a:solidFill>
                  <a:srgbClr val="17375E"/>
                </a:solidFill>
              </a:rPr>
              <a:t>Profiles on NCC website as soon as ready after close of nominations</a:t>
            </a:r>
          </a:p>
          <a:p>
            <a:pPr marL="266700" indent="-266700" eaLnBrk="1" hangingPunct="1"/>
            <a:r>
              <a:rPr lang="en-NZ" altLang="en-US" sz="1800" dirty="0" smtClean="0">
                <a:solidFill>
                  <a:srgbClr val="17375E"/>
                </a:solidFill>
              </a:rPr>
              <a:t>Candidate contact details on NCC website after close of nominations</a:t>
            </a:r>
            <a:endParaRPr lang="en-US" altLang="en-US" sz="1800" dirty="0" smtClean="0">
              <a:solidFill>
                <a:srgbClr val="17375E"/>
              </a:solidFill>
            </a:endParaRP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2232025" y="527050"/>
            <a:ext cx="6413500" cy="763588"/>
          </a:xfrm>
        </p:spPr>
        <p:txBody>
          <a:bodyPr/>
          <a:lstStyle/>
          <a:p>
            <a:pPr eaLnBrk="1" hangingPunct="1"/>
            <a:r>
              <a:rPr lang="en-NZ" altLang="en-US" b="1" smtClean="0">
                <a:solidFill>
                  <a:schemeClr val="tx2"/>
                </a:solidFill>
              </a:rPr>
              <a:t>Example Profile Statement</a:t>
            </a:r>
            <a:endParaRPr lang="en-US" altLang="en-US" b="1" smtClean="0">
              <a:solidFill>
                <a:schemeClr val="tx2"/>
              </a:solidFill>
            </a:endParaRP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557338"/>
            <a:ext cx="7805738" cy="42148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555" y="-83215"/>
            <a:ext cx="11127582" cy="6941215"/>
          </a:xfrm>
          <a:prstGeom prst="rect">
            <a:avLst/>
          </a:prstGeom>
        </p:spPr>
      </p:pic>
      <p:sp>
        <p:nvSpPr>
          <p:cNvPr id="7" name="Rectangle 6"/>
          <p:cNvSpPr/>
          <p:nvPr/>
        </p:nvSpPr>
        <p:spPr>
          <a:xfrm>
            <a:off x="1431033" y="1384962"/>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69" name="Content Placeholder 2"/>
          <p:cNvSpPr>
            <a:spLocks noGrp="1"/>
          </p:cNvSpPr>
          <p:nvPr>
            <p:ph idx="1"/>
          </p:nvPr>
        </p:nvSpPr>
        <p:spPr>
          <a:xfrm>
            <a:off x="0" y="4287977"/>
            <a:ext cx="9159875" cy="909637"/>
          </a:xfrm>
        </p:spPr>
        <p:txBody>
          <a:bodyPr/>
          <a:lstStyle/>
          <a:p>
            <a:pPr marL="0" indent="0" algn="ctr">
              <a:buFont typeface="Arial" charset="0"/>
              <a:buNone/>
            </a:pPr>
            <a:r>
              <a:rPr lang="en-NZ" altLang="en-US" sz="4800" b="1" dirty="0" smtClean="0">
                <a:solidFill>
                  <a:schemeClr val="bg1"/>
                </a:solidFill>
                <a:latin typeface="Calibri" panose="020F0502020204030204" pitchFamily="34" charset="0"/>
                <a:cs typeface="Calibri" panose="020F0502020204030204" pitchFamily="34" charset="0"/>
              </a:rPr>
              <a:t>Part Four: Campaigning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195" y="1291129"/>
            <a:ext cx="2880366" cy="2371349"/>
          </a:xfrm>
          <a:prstGeom prst="rect">
            <a:avLst/>
          </a:prstGeom>
        </p:spPr>
      </p:pic>
      <p:sp>
        <p:nvSpPr>
          <p:cNvPr id="10" name="Rectangle 9"/>
          <p:cNvSpPr/>
          <p:nvPr/>
        </p:nvSpPr>
        <p:spPr>
          <a:xfrm>
            <a:off x="4790117" y="1398993"/>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279" y="1291130"/>
            <a:ext cx="2880366" cy="2371349"/>
          </a:xfrm>
          <a:prstGeom prst="rect">
            <a:avLst/>
          </a:prstGeom>
        </p:spPr>
      </p:pic>
    </p:spTree>
    <p:extLst>
      <p:ext uri="{BB962C8B-B14F-4D97-AF65-F5344CB8AC3E}">
        <p14:creationId xmlns:p14="http://schemas.microsoft.com/office/powerpoint/2010/main" val="3215944184"/>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idx="4294967295"/>
          </p:nvPr>
        </p:nvSpPr>
        <p:spPr>
          <a:xfrm>
            <a:off x="2128838" y="69850"/>
            <a:ext cx="6413500" cy="763588"/>
          </a:xfrm>
        </p:spPr>
        <p:txBody>
          <a:bodyPr/>
          <a:lstStyle/>
          <a:p>
            <a:pPr algn="l" eaLnBrk="1" hangingPunct="1"/>
            <a:r>
              <a:rPr lang="en-NZ" altLang="en-US" sz="4000" b="1" smtClean="0">
                <a:solidFill>
                  <a:schemeClr val="tx2"/>
                </a:solidFill>
              </a:rPr>
              <a:t>Campaigning</a:t>
            </a:r>
            <a:endParaRPr lang="en-US" altLang="en-US" sz="4000" b="1" smtClean="0">
              <a:solidFill>
                <a:schemeClr val="tx2"/>
              </a:solidFill>
            </a:endParaRPr>
          </a:p>
        </p:txBody>
      </p:sp>
      <p:sp>
        <p:nvSpPr>
          <p:cNvPr id="28675" name="Content Placeholder 4"/>
          <p:cNvSpPr>
            <a:spLocks noGrp="1"/>
          </p:cNvSpPr>
          <p:nvPr>
            <p:ph idx="4294967295"/>
          </p:nvPr>
        </p:nvSpPr>
        <p:spPr>
          <a:xfrm>
            <a:off x="1824038" y="833438"/>
            <a:ext cx="7329487" cy="5038725"/>
          </a:xfrm>
        </p:spPr>
        <p:txBody>
          <a:bodyPr/>
          <a:lstStyle/>
          <a:p>
            <a:pPr eaLnBrk="1" hangingPunct="1">
              <a:lnSpc>
                <a:spcPct val="80000"/>
              </a:lnSpc>
            </a:pPr>
            <a:r>
              <a:rPr lang="en-NZ" altLang="en-US" sz="2000" dirty="0" smtClean="0">
                <a:solidFill>
                  <a:srgbClr val="17375E"/>
                </a:solidFill>
              </a:rPr>
              <a:t>Can commence any time</a:t>
            </a:r>
          </a:p>
          <a:p>
            <a:pPr eaLnBrk="1" hangingPunct="1">
              <a:lnSpc>
                <a:spcPct val="80000"/>
              </a:lnSpc>
            </a:pPr>
            <a:endParaRPr lang="en-NZ" altLang="en-US" sz="1000" dirty="0" smtClean="0">
              <a:solidFill>
                <a:srgbClr val="17375E"/>
              </a:solidFill>
            </a:endParaRPr>
          </a:p>
          <a:p>
            <a:pPr eaLnBrk="1" hangingPunct="1">
              <a:lnSpc>
                <a:spcPct val="80000"/>
              </a:lnSpc>
            </a:pPr>
            <a:r>
              <a:rPr lang="en-NZ" altLang="en-US" sz="2000" dirty="0" smtClean="0">
                <a:solidFill>
                  <a:srgbClr val="17375E"/>
                </a:solidFill>
              </a:rPr>
              <a:t>Generally no rules around campaigning or conduct, but:</a:t>
            </a:r>
          </a:p>
          <a:p>
            <a:pPr lvl="1" eaLnBrk="1" hangingPunct="1">
              <a:lnSpc>
                <a:spcPct val="80000"/>
              </a:lnSpc>
            </a:pPr>
            <a:r>
              <a:rPr lang="en-NZ" altLang="en-US" sz="1400" dirty="0" smtClean="0">
                <a:solidFill>
                  <a:srgbClr val="17375E"/>
                </a:solidFill>
              </a:rPr>
              <a:t>Can’t use council resources for campaigning (logo, branding, colours, </a:t>
            </a:r>
            <a:r>
              <a:rPr lang="en-US" altLang="en-US" sz="1400" dirty="0" smtClean="0">
                <a:solidFill>
                  <a:srgbClr val="17375E"/>
                </a:solidFill>
              </a:rPr>
              <a:t>NC</a:t>
            </a:r>
            <a:r>
              <a:rPr lang="en-NZ" altLang="en-US" sz="1400" dirty="0" smtClean="0">
                <a:solidFill>
                  <a:srgbClr val="17375E"/>
                </a:solidFill>
              </a:rPr>
              <a:t>C FB or twitter feed, photos, council buildings)</a:t>
            </a:r>
          </a:p>
          <a:p>
            <a:pPr lvl="1" eaLnBrk="1" hangingPunct="1">
              <a:lnSpc>
                <a:spcPct val="80000"/>
              </a:lnSpc>
            </a:pPr>
            <a:r>
              <a:rPr lang="en-NZ" altLang="en-US" sz="1400" dirty="0" smtClean="0">
                <a:solidFill>
                  <a:srgbClr val="17375E"/>
                </a:solidFill>
              </a:rPr>
              <a:t>Voting papers should not be collected from electors by candidates or their assistants</a:t>
            </a:r>
          </a:p>
          <a:p>
            <a:pPr lvl="1" eaLnBrk="1" hangingPunct="1">
              <a:lnSpc>
                <a:spcPct val="80000"/>
              </a:lnSpc>
            </a:pPr>
            <a:endParaRPr lang="en-NZ" altLang="en-US" sz="1000" dirty="0" smtClean="0">
              <a:solidFill>
                <a:srgbClr val="17375E"/>
              </a:solidFill>
            </a:endParaRPr>
          </a:p>
          <a:p>
            <a:pPr eaLnBrk="1" hangingPunct="1">
              <a:lnSpc>
                <a:spcPct val="80000"/>
              </a:lnSpc>
            </a:pPr>
            <a:r>
              <a:rPr lang="en-NZ" altLang="en-US" sz="2000" dirty="0" smtClean="0">
                <a:solidFill>
                  <a:srgbClr val="17375E"/>
                </a:solidFill>
              </a:rPr>
              <a:t>Election expenses for campaigning must be recorded and declared in a return after the election</a:t>
            </a:r>
          </a:p>
          <a:p>
            <a:pPr eaLnBrk="1" hangingPunct="1">
              <a:lnSpc>
                <a:spcPct val="80000"/>
              </a:lnSpc>
            </a:pPr>
            <a:endParaRPr lang="en-NZ" altLang="en-US" sz="1000" dirty="0" smtClean="0">
              <a:solidFill>
                <a:srgbClr val="17375E"/>
              </a:solidFill>
            </a:endParaRPr>
          </a:p>
          <a:p>
            <a:pPr eaLnBrk="1" hangingPunct="1">
              <a:lnSpc>
                <a:spcPct val="80000"/>
              </a:lnSpc>
            </a:pPr>
            <a:r>
              <a:rPr lang="en-NZ" altLang="en-US" sz="2000" dirty="0" smtClean="0">
                <a:solidFill>
                  <a:srgbClr val="FF0000"/>
                </a:solidFill>
              </a:rPr>
              <a:t>Any campaign material</a:t>
            </a:r>
            <a:r>
              <a:rPr lang="en-NZ" altLang="en-US" sz="2000" dirty="0" smtClean="0">
                <a:solidFill>
                  <a:srgbClr val="17375E"/>
                </a:solidFill>
              </a:rPr>
              <a:t> (signs, posters, billboards, flyers, ads, cars, social media) </a:t>
            </a:r>
            <a:r>
              <a:rPr lang="en-NZ" altLang="en-US" sz="2000" dirty="0" smtClean="0">
                <a:solidFill>
                  <a:srgbClr val="FF0000"/>
                </a:solidFill>
              </a:rPr>
              <a:t>must have an authorisation </a:t>
            </a:r>
            <a:r>
              <a:rPr lang="en-NZ" altLang="en-US" sz="2000" dirty="0" smtClean="0">
                <a:solidFill>
                  <a:srgbClr val="17375E"/>
                </a:solidFill>
              </a:rPr>
              <a:t>from the candidate or their agent, stating their name, and physical address</a:t>
            </a:r>
          </a:p>
          <a:p>
            <a:pPr lvl="1" eaLnBrk="1" hangingPunct="1">
              <a:lnSpc>
                <a:spcPct val="80000"/>
              </a:lnSpc>
            </a:pPr>
            <a:r>
              <a:rPr lang="en-NZ" altLang="en-US" sz="1400" dirty="0" smtClean="0">
                <a:solidFill>
                  <a:srgbClr val="17375E"/>
                </a:solidFill>
              </a:rPr>
              <a:t>Not a PO Box, Private Bag, rural number, website address, council’s street address</a:t>
            </a:r>
          </a:p>
          <a:p>
            <a:pPr lvl="1" eaLnBrk="1" hangingPunct="1">
              <a:lnSpc>
                <a:spcPct val="80000"/>
              </a:lnSpc>
            </a:pPr>
            <a:r>
              <a:rPr lang="en-NZ" altLang="en-US" sz="1400" dirty="0" smtClean="0">
                <a:solidFill>
                  <a:srgbClr val="17375E"/>
                </a:solidFill>
              </a:rPr>
              <a:t>Must be on the front of the sign or promotional material (not the back)</a:t>
            </a:r>
          </a:p>
          <a:p>
            <a:pPr eaLnBrk="1" hangingPunct="1">
              <a:lnSpc>
                <a:spcPct val="80000"/>
              </a:lnSpc>
            </a:pPr>
            <a:endParaRPr lang="en-NZ" altLang="en-US" sz="1000" dirty="0" smtClean="0">
              <a:solidFill>
                <a:srgbClr val="17375E"/>
              </a:solidFill>
            </a:endParaRPr>
          </a:p>
          <a:p>
            <a:pPr eaLnBrk="1" hangingPunct="1">
              <a:lnSpc>
                <a:spcPct val="80000"/>
              </a:lnSpc>
            </a:pPr>
            <a:r>
              <a:rPr lang="en-NZ" altLang="en-US" sz="2000" dirty="0" smtClean="0">
                <a:solidFill>
                  <a:srgbClr val="17375E"/>
                </a:solidFill>
              </a:rPr>
              <a:t>Any content of signs is subject to ASA guidelines and complaints process – must be factual</a:t>
            </a:r>
          </a:p>
          <a:p>
            <a:pPr eaLnBrk="1" hangingPunct="1">
              <a:lnSpc>
                <a:spcPct val="80000"/>
              </a:lnSpc>
            </a:pPr>
            <a:endParaRPr lang="en-NZ" altLang="en-US" sz="1000" dirty="0" smtClean="0">
              <a:solidFill>
                <a:srgbClr val="17375E"/>
              </a:solidFill>
            </a:endParaRPr>
          </a:p>
          <a:p>
            <a:pPr eaLnBrk="1" hangingPunct="1">
              <a:lnSpc>
                <a:spcPct val="80000"/>
              </a:lnSpc>
            </a:pPr>
            <a:r>
              <a:rPr lang="en-NZ" altLang="en-US" sz="2000" b="1" dirty="0" smtClean="0">
                <a:solidFill>
                  <a:srgbClr val="17375E"/>
                </a:solidFill>
              </a:rPr>
              <a:t>Usual rules of defamation apply but don’t complain to the EO if you don’t like what someone says about you!</a:t>
            </a:r>
            <a:endParaRPr lang="en-US" altLang="en-US" sz="2000" b="1" dirty="0" smtClean="0">
              <a:solidFill>
                <a:srgbClr val="17375E"/>
              </a:solidFill>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2586038" y="69850"/>
            <a:ext cx="5794375" cy="1143000"/>
          </a:xfrm>
        </p:spPr>
        <p:txBody>
          <a:bodyPr/>
          <a:lstStyle/>
          <a:p>
            <a:pPr algn="l" eaLnBrk="1" hangingPunct="1"/>
            <a:r>
              <a:rPr lang="en-NZ" altLang="en-US" sz="3600" b="1" smtClean="0">
                <a:solidFill>
                  <a:schemeClr val="tx2"/>
                </a:solidFill>
              </a:rPr>
              <a:t>Social Media</a:t>
            </a:r>
            <a:endParaRPr lang="en-US" altLang="en-US" sz="3600" b="1" smtClean="0">
              <a:solidFill>
                <a:schemeClr val="tx2"/>
              </a:solidFill>
            </a:endParaRPr>
          </a:p>
        </p:txBody>
      </p:sp>
      <p:sp>
        <p:nvSpPr>
          <p:cNvPr id="29699" name="Rectangle 3"/>
          <p:cNvSpPr>
            <a:spLocks noGrp="1"/>
          </p:cNvSpPr>
          <p:nvPr>
            <p:ph type="body" idx="4294967295"/>
          </p:nvPr>
        </p:nvSpPr>
        <p:spPr>
          <a:xfrm>
            <a:off x="2433638" y="1138238"/>
            <a:ext cx="6413500" cy="4678362"/>
          </a:xfrm>
        </p:spPr>
        <p:txBody>
          <a:bodyPr/>
          <a:lstStyle/>
          <a:p>
            <a:pPr eaLnBrk="1" hangingPunct="1">
              <a:lnSpc>
                <a:spcPct val="80000"/>
              </a:lnSpc>
              <a:buFont typeface="Arial" charset="0"/>
              <a:buNone/>
            </a:pPr>
            <a:r>
              <a:rPr lang="en-NZ" altLang="en-US" sz="1800" b="1" dirty="0" smtClean="0">
                <a:solidFill>
                  <a:srgbClr val="17375E"/>
                </a:solidFill>
              </a:rPr>
              <a:t>Beware of Social Media! During the three month election period:</a:t>
            </a:r>
          </a:p>
          <a:p>
            <a:pPr eaLnBrk="1" hangingPunct="1">
              <a:lnSpc>
                <a:spcPct val="80000"/>
              </a:lnSpc>
              <a:buFont typeface="Arial" charset="0"/>
              <a:buNone/>
            </a:pPr>
            <a:endParaRPr lang="en-NZ" altLang="en-US" sz="1200" b="1" dirty="0" smtClean="0">
              <a:solidFill>
                <a:srgbClr val="17375E"/>
              </a:solidFill>
            </a:endParaRPr>
          </a:p>
          <a:p>
            <a:pPr eaLnBrk="1" hangingPunct="1">
              <a:lnSpc>
                <a:spcPct val="80000"/>
              </a:lnSpc>
            </a:pPr>
            <a:r>
              <a:rPr lang="en-GB" altLang="en-US" sz="1700" dirty="0" smtClean="0">
                <a:solidFill>
                  <a:srgbClr val="17375E"/>
                </a:solidFill>
              </a:rPr>
              <a:t>Council’s social media channels will unlike / unfollow all candidate social media channels</a:t>
            </a:r>
          </a:p>
          <a:p>
            <a:pPr eaLnBrk="1" hangingPunct="1">
              <a:lnSpc>
                <a:spcPct val="80000"/>
              </a:lnSpc>
            </a:pPr>
            <a:r>
              <a:rPr lang="en-GB" altLang="en-US" sz="1700" dirty="0" smtClean="0">
                <a:solidFill>
                  <a:srgbClr val="17375E"/>
                </a:solidFill>
              </a:rPr>
              <a:t>Candidates must not link their own social media channels (if they are used for campaigning purposes) to the Council’s social media channels, and must ensure that they have the appropriate authorisation</a:t>
            </a:r>
          </a:p>
          <a:p>
            <a:pPr eaLnBrk="1" hangingPunct="1">
              <a:lnSpc>
                <a:spcPct val="80000"/>
              </a:lnSpc>
            </a:pPr>
            <a:r>
              <a:rPr lang="en-NZ" altLang="en-US" sz="1700" b="1" dirty="0" smtClean="0">
                <a:solidFill>
                  <a:srgbClr val="17375E"/>
                </a:solidFill>
              </a:rPr>
              <a:t>NCC social media channels cannot be used for electioneering by candidates or members of the public – will be constantly monitored and strictly enforced</a:t>
            </a:r>
          </a:p>
          <a:p>
            <a:pPr eaLnBrk="1" hangingPunct="1">
              <a:lnSpc>
                <a:spcPct val="80000"/>
              </a:lnSpc>
            </a:pPr>
            <a:r>
              <a:rPr lang="en-GB" altLang="en-US" sz="1700" dirty="0" smtClean="0">
                <a:solidFill>
                  <a:srgbClr val="17375E"/>
                </a:solidFill>
              </a:rPr>
              <a:t>Any post - positive or negative - made by any individual specifically relating to their own or someone else's nomination, intention to run for Council or election campaign, will be removed</a:t>
            </a:r>
          </a:p>
          <a:p>
            <a:pPr eaLnBrk="1" hangingPunct="1">
              <a:lnSpc>
                <a:spcPct val="80000"/>
              </a:lnSpc>
            </a:pPr>
            <a:r>
              <a:rPr lang="en-GB" altLang="en-US" sz="1700" dirty="0" smtClean="0">
                <a:solidFill>
                  <a:srgbClr val="17375E"/>
                </a:solidFill>
              </a:rPr>
              <a:t>Council’s social media channels will remain neutral. Council will promote elections and the importance of voting but will not associate these posts with any candidates</a:t>
            </a:r>
          </a:p>
          <a:p>
            <a:pPr eaLnBrk="1" hangingPunct="1">
              <a:lnSpc>
                <a:spcPct val="80000"/>
              </a:lnSpc>
            </a:pPr>
            <a:r>
              <a:rPr lang="en-GB" altLang="en-US" sz="1700" dirty="0" smtClean="0">
                <a:solidFill>
                  <a:srgbClr val="17375E"/>
                </a:solidFill>
              </a:rPr>
              <a:t>During the lead up to elections, the current Mayor and Councillors may be used in social media posts where it is appropriate and is considered ‘business as usual’ to use them. </a:t>
            </a:r>
            <a:endParaRPr lang="en-US" altLang="en-US" sz="1700" dirty="0" smtClean="0">
              <a:solidFill>
                <a:srgbClr val="17375E"/>
              </a:solidFill>
            </a:endParaRPr>
          </a:p>
        </p:txBody>
      </p:sp>
      <p:pic>
        <p:nvPicPr>
          <p:cNvPr id="297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32025" y="527050"/>
            <a:ext cx="6413500" cy="763588"/>
          </a:xfrm>
        </p:spPr>
        <p:txBody>
          <a:bodyPr/>
          <a:lstStyle/>
          <a:p>
            <a:r>
              <a:rPr lang="en-NZ" altLang="en-US" b="1" smtClean="0">
                <a:solidFill>
                  <a:schemeClr val="tx2"/>
                </a:solidFill>
              </a:rPr>
              <a:t>Social Media continued</a:t>
            </a:r>
          </a:p>
        </p:txBody>
      </p:sp>
      <p:sp>
        <p:nvSpPr>
          <p:cNvPr id="30723" name="Content Placeholder 2"/>
          <p:cNvSpPr>
            <a:spLocks noGrp="1"/>
          </p:cNvSpPr>
          <p:nvPr>
            <p:ph idx="1"/>
          </p:nvPr>
        </p:nvSpPr>
        <p:spPr>
          <a:xfrm>
            <a:off x="1823311" y="1290638"/>
            <a:ext cx="7320690" cy="4733925"/>
          </a:xfrm>
        </p:spPr>
        <p:txBody>
          <a:bodyPr/>
          <a:lstStyle/>
          <a:p>
            <a:pPr marL="266700" indent="-266700">
              <a:buFont typeface="Arial" charset="0"/>
              <a:buNone/>
            </a:pPr>
            <a:r>
              <a:rPr lang="en-NZ" altLang="en-US" sz="2400" dirty="0" smtClean="0">
                <a:solidFill>
                  <a:srgbClr val="17375E"/>
                </a:solidFill>
              </a:rPr>
              <a:t>This means, when with the intention of campaigning / electioneering: </a:t>
            </a:r>
          </a:p>
          <a:p>
            <a:pPr marL="266700" indent="-266700"/>
            <a:r>
              <a:rPr lang="en-NZ" altLang="en-US" sz="2400" dirty="0" smtClean="0">
                <a:solidFill>
                  <a:srgbClr val="17375E"/>
                </a:solidFill>
              </a:rPr>
              <a:t>No posting on Council pages / accounts</a:t>
            </a:r>
          </a:p>
          <a:p>
            <a:pPr marL="266700" indent="-266700"/>
            <a:r>
              <a:rPr lang="en-NZ" altLang="en-US" sz="2400" dirty="0" smtClean="0">
                <a:solidFill>
                  <a:srgbClr val="17375E"/>
                </a:solidFill>
              </a:rPr>
              <a:t>No comments / replies on Council pages</a:t>
            </a:r>
          </a:p>
          <a:p>
            <a:pPr marL="266700" indent="-266700"/>
            <a:r>
              <a:rPr lang="en-NZ" altLang="en-US" sz="2400" dirty="0" smtClean="0">
                <a:solidFill>
                  <a:srgbClr val="17375E"/>
                </a:solidFill>
              </a:rPr>
              <a:t>No mentions with a tag</a:t>
            </a:r>
          </a:p>
          <a:p>
            <a:pPr marL="266700" indent="-266700"/>
            <a:r>
              <a:rPr lang="en-NZ" altLang="en-US" sz="2400" dirty="0" smtClean="0">
                <a:solidFill>
                  <a:srgbClr val="17375E"/>
                </a:solidFill>
              </a:rPr>
              <a:t>No picture tagging</a:t>
            </a:r>
          </a:p>
          <a:p>
            <a:pPr marL="266700" indent="-266700"/>
            <a:r>
              <a:rPr lang="en-NZ" altLang="en-US" sz="2400" dirty="0" smtClean="0">
                <a:solidFill>
                  <a:srgbClr val="17375E"/>
                </a:solidFill>
              </a:rPr>
              <a:t>No rating or reviewing Council pages or posts</a:t>
            </a:r>
          </a:p>
          <a:p>
            <a:pPr marL="266700" indent="-266700"/>
            <a:r>
              <a:rPr lang="en-NZ" altLang="en-US" sz="2400" dirty="0" smtClean="0">
                <a:solidFill>
                  <a:srgbClr val="17375E"/>
                </a:solidFill>
              </a:rPr>
              <a:t>No sharing / reposting of NCC posts with electioneering comments</a:t>
            </a:r>
          </a:p>
          <a:p>
            <a:pPr marL="266700" indent="-266700">
              <a:buFont typeface="Arial" charset="0"/>
              <a:buNone/>
            </a:pPr>
            <a:r>
              <a:rPr lang="en-NZ" altLang="en-US" sz="2400" dirty="0" smtClean="0">
                <a:solidFill>
                  <a:srgbClr val="17375E"/>
                </a:solidFill>
              </a:rPr>
              <a:t>e.g. you cannot electioneer on Council’s channels, or piggyback on their audiences – see page 19</a:t>
            </a:r>
          </a:p>
          <a:p>
            <a:pPr marL="266700" indent="-266700">
              <a:buFont typeface="Arial" charset="0"/>
              <a:buNone/>
            </a:pPr>
            <a:endParaRPr lang="en-NZ" altLang="en-US" dirty="0" smtClean="0">
              <a:solidFill>
                <a:srgbClr val="17375E"/>
              </a:solidFill>
            </a:endParaRPr>
          </a:p>
        </p:txBody>
      </p:sp>
      <p:pic>
        <p:nvPicPr>
          <p:cNvPr id="307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2281238" y="222250"/>
            <a:ext cx="6413500" cy="763588"/>
          </a:xfrm>
        </p:spPr>
        <p:txBody>
          <a:bodyPr/>
          <a:lstStyle/>
          <a:p>
            <a:pPr eaLnBrk="1" hangingPunct="1"/>
            <a:r>
              <a:rPr lang="en-NZ" altLang="en-US" b="1" smtClean="0">
                <a:solidFill>
                  <a:schemeClr val="tx2"/>
                </a:solidFill>
              </a:rPr>
              <a:t>Election signs</a:t>
            </a:r>
            <a:endParaRPr lang="en-US" altLang="en-US" b="1" smtClean="0">
              <a:solidFill>
                <a:schemeClr val="tx2"/>
              </a:solidFill>
            </a:endParaRPr>
          </a:p>
        </p:txBody>
      </p:sp>
      <p:sp>
        <p:nvSpPr>
          <p:cNvPr id="31747" name="Content Placeholder 4"/>
          <p:cNvSpPr>
            <a:spLocks noGrp="1"/>
          </p:cNvSpPr>
          <p:nvPr>
            <p:ph idx="1"/>
          </p:nvPr>
        </p:nvSpPr>
        <p:spPr>
          <a:xfrm>
            <a:off x="2232025" y="1138238"/>
            <a:ext cx="6769100" cy="4733925"/>
          </a:xfrm>
        </p:spPr>
        <p:txBody>
          <a:bodyPr/>
          <a:lstStyle/>
          <a:p>
            <a:pPr eaLnBrk="1" hangingPunct="1"/>
            <a:r>
              <a:rPr lang="en-NZ" altLang="en-US" sz="2000" dirty="0" smtClean="0">
                <a:solidFill>
                  <a:srgbClr val="17375E"/>
                </a:solidFill>
              </a:rPr>
              <a:t>See page 20 of candidate handbook</a:t>
            </a:r>
          </a:p>
          <a:p>
            <a:pPr eaLnBrk="1" hangingPunct="1"/>
            <a:r>
              <a:rPr lang="en-NZ" altLang="en-US" sz="2000" dirty="0" smtClean="0">
                <a:solidFill>
                  <a:srgbClr val="17375E"/>
                </a:solidFill>
              </a:rPr>
              <a:t>Election signs can go up from </a:t>
            </a:r>
            <a:r>
              <a:rPr lang="en-NZ" altLang="en-US" sz="2000" b="1" dirty="0" smtClean="0">
                <a:solidFill>
                  <a:srgbClr val="17375E"/>
                </a:solidFill>
              </a:rPr>
              <a:t>Monday 12 August</a:t>
            </a:r>
          </a:p>
          <a:p>
            <a:pPr lvl="1" eaLnBrk="1" hangingPunct="1"/>
            <a:r>
              <a:rPr lang="en-NZ" altLang="en-US" sz="2000" b="1" dirty="0" smtClean="0">
                <a:solidFill>
                  <a:srgbClr val="17375E"/>
                </a:solidFill>
              </a:rPr>
              <a:t> </a:t>
            </a:r>
            <a:r>
              <a:rPr lang="en-NZ" altLang="en-US" sz="2000" dirty="0" smtClean="0">
                <a:solidFill>
                  <a:srgbClr val="17375E"/>
                </a:solidFill>
              </a:rPr>
              <a:t>(2 months </a:t>
            </a:r>
            <a:r>
              <a:rPr lang="en-US" altLang="en-US" sz="2000" dirty="0" smtClean="0">
                <a:solidFill>
                  <a:srgbClr val="17375E"/>
                </a:solidFill>
              </a:rPr>
              <a:t>prior to election day)</a:t>
            </a:r>
          </a:p>
          <a:p>
            <a:pPr lvl="1" eaLnBrk="1" hangingPunct="1"/>
            <a:r>
              <a:rPr lang="en-US" altLang="en-US" sz="2000" dirty="0">
                <a:solidFill>
                  <a:srgbClr val="17375E"/>
                </a:solidFill>
              </a:rPr>
              <a:t>(Bishopdale Hill and Miyazu Park special areas)	</a:t>
            </a:r>
            <a:r>
              <a:rPr lang="en-US" altLang="en-US" sz="2000" dirty="0" smtClean="0">
                <a:solidFill>
                  <a:srgbClr val="17375E"/>
                </a:solidFill>
              </a:rPr>
              <a:t>from 12 </a:t>
            </a:r>
            <a:r>
              <a:rPr lang="en-US" altLang="en-US" sz="2000" dirty="0">
                <a:solidFill>
                  <a:srgbClr val="17375E"/>
                </a:solidFill>
              </a:rPr>
              <a:t>September </a:t>
            </a:r>
            <a:r>
              <a:rPr lang="en-US" altLang="en-US" sz="2000" dirty="0" smtClean="0">
                <a:solidFill>
                  <a:srgbClr val="17375E"/>
                </a:solidFill>
              </a:rPr>
              <a:t>- </a:t>
            </a:r>
            <a:r>
              <a:rPr lang="en-US" altLang="en-US" sz="2000" dirty="0">
                <a:solidFill>
                  <a:srgbClr val="17375E"/>
                </a:solidFill>
              </a:rPr>
              <a:t>1 month prior</a:t>
            </a:r>
            <a:r>
              <a:rPr lang="en-US" altLang="en-US" sz="2000" dirty="0" smtClean="0">
                <a:solidFill>
                  <a:srgbClr val="17375E"/>
                </a:solidFill>
              </a:rPr>
              <a:t>)</a:t>
            </a:r>
            <a:endParaRPr lang="en-NZ" altLang="en-US" sz="2000" dirty="0" smtClean="0">
              <a:solidFill>
                <a:srgbClr val="17375E"/>
              </a:solidFill>
            </a:endParaRPr>
          </a:p>
          <a:p>
            <a:pPr eaLnBrk="1" hangingPunct="1"/>
            <a:r>
              <a:rPr lang="en-NZ" altLang="en-US" sz="2000" dirty="0" smtClean="0">
                <a:solidFill>
                  <a:srgbClr val="17375E"/>
                </a:solidFill>
              </a:rPr>
              <a:t>Maximum of 10 signs per candidate in the city</a:t>
            </a:r>
          </a:p>
          <a:p>
            <a:pPr eaLnBrk="1" hangingPunct="1"/>
            <a:r>
              <a:rPr lang="en-NZ" altLang="en-US" sz="2000" dirty="0" smtClean="0">
                <a:solidFill>
                  <a:srgbClr val="17375E"/>
                </a:solidFill>
              </a:rPr>
              <a:t>Can be on private land, but only for 2 months</a:t>
            </a:r>
          </a:p>
          <a:p>
            <a:pPr eaLnBrk="1" hangingPunct="1"/>
            <a:r>
              <a:rPr lang="en-NZ" altLang="en-US" sz="2000" dirty="0" smtClean="0">
                <a:solidFill>
                  <a:srgbClr val="17375E"/>
                </a:solidFill>
              </a:rPr>
              <a:t>Must be removed day before election day, ie Friday 11 October</a:t>
            </a:r>
          </a:p>
          <a:p>
            <a:pPr eaLnBrk="1" hangingPunct="1"/>
            <a:r>
              <a:rPr lang="en-NZ" altLang="en-US" sz="2000" dirty="0" smtClean="0">
                <a:solidFill>
                  <a:srgbClr val="17375E"/>
                </a:solidFill>
              </a:rPr>
              <a:t>NZTA rules apply for State Highways, see page 21</a:t>
            </a:r>
          </a:p>
          <a:p>
            <a:pPr eaLnBrk="1" hangingPunct="1"/>
            <a:r>
              <a:rPr lang="en-NZ" altLang="en-US" sz="2000" dirty="0" smtClean="0">
                <a:solidFill>
                  <a:srgbClr val="17375E"/>
                </a:solidFill>
              </a:rPr>
              <a:t>Vehicle signwriting is ok – cost of running a vehicle if it is own personal transport is not an election expense</a:t>
            </a:r>
          </a:p>
          <a:p>
            <a:pPr eaLnBrk="1" hangingPunct="1"/>
            <a:r>
              <a:rPr lang="en-NZ" altLang="en-US" sz="2000" b="1" dirty="0" smtClean="0">
                <a:solidFill>
                  <a:srgbClr val="17375E"/>
                </a:solidFill>
              </a:rPr>
              <a:t>The cost of framing for a sign is not an election expense</a:t>
            </a:r>
          </a:p>
          <a:p>
            <a:pPr eaLnBrk="1" hangingPunct="1"/>
            <a:r>
              <a:rPr lang="en-NZ" altLang="en-US" sz="2000" dirty="0" smtClean="0">
                <a:solidFill>
                  <a:srgbClr val="17375E"/>
                </a:solidFill>
              </a:rPr>
              <a:t>Complaints made to NCC’s Enforcement Officers – not the EO or DEO</a:t>
            </a:r>
            <a:endParaRPr lang="en-US" altLang="en-US" sz="2000" dirty="0" smtClean="0">
              <a:solidFill>
                <a:srgbClr val="17375E"/>
              </a:solidFill>
            </a:endParaRPr>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2128838" y="69850"/>
            <a:ext cx="6413500" cy="763588"/>
          </a:xfrm>
        </p:spPr>
        <p:txBody>
          <a:bodyPr/>
          <a:lstStyle/>
          <a:p>
            <a:pPr eaLnBrk="1" hangingPunct="1"/>
            <a:r>
              <a:rPr lang="en-NZ" altLang="en-US" b="1" smtClean="0">
                <a:solidFill>
                  <a:schemeClr val="tx2"/>
                </a:solidFill>
              </a:rPr>
              <a:t>Electoral Donations</a:t>
            </a:r>
            <a:endParaRPr lang="en-US" altLang="en-US" b="1" smtClean="0">
              <a:solidFill>
                <a:schemeClr val="tx2"/>
              </a:solidFill>
            </a:endParaRPr>
          </a:p>
        </p:txBody>
      </p:sp>
      <p:sp>
        <p:nvSpPr>
          <p:cNvPr id="32771" name="Content Placeholder 4"/>
          <p:cNvSpPr>
            <a:spLocks noGrp="1"/>
          </p:cNvSpPr>
          <p:nvPr>
            <p:ph idx="1"/>
          </p:nvPr>
        </p:nvSpPr>
        <p:spPr>
          <a:xfrm>
            <a:off x="2128838" y="833438"/>
            <a:ext cx="7015162" cy="5038725"/>
          </a:xfrm>
        </p:spPr>
        <p:txBody>
          <a:bodyPr/>
          <a:lstStyle/>
          <a:p>
            <a:pPr eaLnBrk="1" hangingPunct="1"/>
            <a:r>
              <a:rPr lang="en-NZ" altLang="en-US" sz="1800" smtClean="0">
                <a:solidFill>
                  <a:srgbClr val="17375E"/>
                </a:solidFill>
              </a:rPr>
              <a:t>No time limit on when donations are received, every donation to be recorded</a:t>
            </a:r>
          </a:p>
          <a:p>
            <a:pPr eaLnBrk="1" hangingPunct="1"/>
            <a:r>
              <a:rPr lang="en-NZ" altLang="en-US" sz="1800" smtClean="0">
                <a:solidFill>
                  <a:srgbClr val="17375E"/>
                </a:solidFill>
              </a:rPr>
              <a:t>You don’t have to accept a donation – be careful of reason for donation</a:t>
            </a:r>
          </a:p>
          <a:p>
            <a:pPr eaLnBrk="1" hangingPunct="1"/>
            <a:r>
              <a:rPr lang="en-NZ" altLang="en-US" sz="1800" smtClean="0">
                <a:solidFill>
                  <a:srgbClr val="17375E"/>
                </a:solidFill>
              </a:rPr>
              <a:t>Must be included in candidate expenditure return</a:t>
            </a:r>
          </a:p>
          <a:p>
            <a:pPr eaLnBrk="1" hangingPunct="1"/>
            <a:r>
              <a:rPr lang="en-NZ" altLang="en-US" sz="1800" smtClean="0">
                <a:solidFill>
                  <a:srgbClr val="17375E"/>
                </a:solidFill>
              </a:rPr>
              <a:t>No such thing as an “anonymous” donation if you know who it has come from:</a:t>
            </a:r>
          </a:p>
          <a:p>
            <a:pPr marL="666750" lvl="1" indent="-266700" eaLnBrk="1" hangingPunct="1"/>
            <a:r>
              <a:rPr lang="en-NZ" altLang="en-US" sz="1600" smtClean="0">
                <a:solidFill>
                  <a:srgbClr val="17375E"/>
                </a:solidFill>
              </a:rPr>
              <a:t>someone can’t give a donation and ask for it to be treated anonymously</a:t>
            </a:r>
          </a:p>
          <a:p>
            <a:pPr marL="666750" lvl="1" indent="-266700" eaLnBrk="1" hangingPunct="1"/>
            <a:r>
              <a:rPr lang="en-NZ" altLang="en-US" sz="1600" smtClean="0">
                <a:solidFill>
                  <a:srgbClr val="17375E"/>
                </a:solidFill>
              </a:rPr>
              <a:t>anonymous means you don’t know who it came from, can’t reasonably work it out </a:t>
            </a:r>
          </a:p>
          <a:p>
            <a:pPr marL="666750" lvl="1" indent="-266700" eaLnBrk="1" hangingPunct="1"/>
            <a:r>
              <a:rPr lang="en-NZ" altLang="en-US" sz="1600" smtClean="0">
                <a:solidFill>
                  <a:srgbClr val="17375E"/>
                </a:solidFill>
              </a:rPr>
              <a:t>A third party who passes on a donation must disclose who the donor is</a:t>
            </a:r>
          </a:p>
          <a:p>
            <a:pPr eaLnBrk="1" hangingPunct="1"/>
            <a:r>
              <a:rPr lang="en-NZ" altLang="en-US" sz="1800" smtClean="0">
                <a:solidFill>
                  <a:srgbClr val="17375E"/>
                </a:solidFill>
              </a:rPr>
              <a:t>An anonymous donation cannot be over $1,500:</a:t>
            </a:r>
          </a:p>
          <a:p>
            <a:pPr marL="666750" lvl="1" indent="-266700" eaLnBrk="1" hangingPunct="1"/>
            <a:r>
              <a:rPr lang="en-NZ" altLang="en-US" sz="1600" smtClean="0">
                <a:solidFill>
                  <a:srgbClr val="17375E"/>
                </a:solidFill>
              </a:rPr>
              <a:t>if it is, candidate can’t keep balance over $1,500, it must be given to EO to pass onto council</a:t>
            </a:r>
          </a:p>
          <a:p>
            <a:pPr marL="666750" lvl="1" indent="-266700" eaLnBrk="1" hangingPunct="1"/>
            <a:r>
              <a:rPr lang="en-NZ" altLang="en-US" sz="1600" smtClean="0">
                <a:solidFill>
                  <a:srgbClr val="17375E"/>
                </a:solidFill>
              </a:rPr>
              <a:t>a donation made up of contributions (e.g. to a trust) is treated as one donation, and can’t be over $1,500 if anonymous</a:t>
            </a:r>
          </a:p>
          <a:p>
            <a:pPr marL="666750" lvl="1" indent="-266700" eaLnBrk="1" hangingPunct="1"/>
            <a:r>
              <a:rPr lang="en-NZ" altLang="en-US" sz="1600" smtClean="0">
                <a:solidFill>
                  <a:srgbClr val="17375E"/>
                </a:solidFill>
              </a:rPr>
              <a:t>it is an offence to circumvent $1,500 limit, i.e. by deliberately splitting up a donation into smaller contributions.</a:t>
            </a:r>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926" y="833015"/>
            <a:ext cx="7177135" cy="763525"/>
          </a:xfrm>
        </p:spPr>
        <p:txBody>
          <a:bodyPr>
            <a:noAutofit/>
          </a:bodyPr>
          <a:lstStyle/>
          <a:p>
            <a:r>
              <a:rPr lang="en-NZ" altLang="en-US" b="1" dirty="0">
                <a:solidFill>
                  <a:schemeClr val="tx2"/>
                </a:solidFill>
              </a:rPr>
              <a:t>2019 </a:t>
            </a:r>
            <a:r>
              <a:rPr lang="en-NZ" altLang="en-US" b="1" dirty="0" smtClean="0">
                <a:solidFill>
                  <a:schemeClr val="tx2"/>
                </a:solidFill>
              </a:rPr>
              <a:t>Candidate Information Evening</a:t>
            </a:r>
            <a:endParaRPr lang="en-NZ" dirty="0"/>
          </a:p>
        </p:txBody>
      </p:sp>
      <p:sp>
        <p:nvSpPr>
          <p:cNvPr id="3" name="Content Placeholder 2"/>
          <p:cNvSpPr>
            <a:spLocks noGrp="1"/>
          </p:cNvSpPr>
          <p:nvPr>
            <p:ph idx="1"/>
          </p:nvPr>
        </p:nvSpPr>
        <p:spPr>
          <a:xfrm>
            <a:off x="1976015" y="1901950"/>
            <a:ext cx="6413610" cy="4123034"/>
          </a:xfrm>
        </p:spPr>
        <p:txBody>
          <a:bodyPr/>
          <a:lstStyle/>
          <a:p>
            <a:pPr marL="0" indent="0">
              <a:buNone/>
            </a:pPr>
            <a:r>
              <a:rPr lang="en-NZ" sz="2400" b="1" dirty="0" smtClean="0"/>
              <a:t>4. Campaigning</a:t>
            </a:r>
          </a:p>
          <a:p>
            <a:pPr marL="0" indent="0">
              <a:buNone/>
            </a:pPr>
            <a:r>
              <a:rPr lang="en-NZ" sz="2400" i="1" dirty="0" smtClean="0"/>
              <a:t>Warwick Lampp - NCC Electoral Officer</a:t>
            </a:r>
          </a:p>
          <a:p>
            <a:pPr marL="0" indent="0">
              <a:buNone/>
            </a:pPr>
            <a:endParaRPr lang="en-NZ" sz="2400" i="1" dirty="0" smtClean="0"/>
          </a:p>
          <a:p>
            <a:pPr marL="0" indent="0">
              <a:buNone/>
            </a:pPr>
            <a:r>
              <a:rPr lang="en-NZ" sz="2400" b="1" dirty="0" smtClean="0"/>
              <a:t>5. Process and Results</a:t>
            </a:r>
          </a:p>
          <a:p>
            <a:pPr marL="0" indent="0">
              <a:buNone/>
            </a:pPr>
            <a:r>
              <a:rPr lang="en-US" sz="2400" i="1" dirty="0"/>
              <a:t>Warwick Lampp - NCC Electoral Officer</a:t>
            </a:r>
          </a:p>
          <a:p>
            <a:pPr marL="0" indent="0">
              <a:buNone/>
            </a:pPr>
            <a:endParaRPr lang="en-US" sz="2400" i="1" dirty="0"/>
          </a:p>
          <a:p>
            <a:pPr marL="0" indent="0">
              <a:buNone/>
            </a:pPr>
            <a:r>
              <a:rPr lang="en-NZ" sz="2400" b="1" dirty="0" smtClean="0"/>
              <a:t>6. </a:t>
            </a:r>
            <a:r>
              <a:rPr lang="en-NZ" sz="2400" b="1" dirty="0"/>
              <a:t>Life as an elected member</a:t>
            </a:r>
          </a:p>
          <a:p>
            <a:pPr marL="0" indent="0">
              <a:buNone/>
            </a:pPr>
            <a:r>
              <a:rPr lang="en-NZ" sz="2400" i="1" dirty="0"/>
              <a:t>Paul Matheson - Deputy Mayor </a:t>
            </a:r>
          </a:p>
          <a:p>
            <a:pPr marL="0" indent="0">
              <a:buNone/>
            </a:pPr>
            <a:r>
              <a:rPr lang="en-NZ" sz="2400" i="1" dirty="0"/>
              <a:t>Stuart Walker - Councillor</a:t>
            </a:r>
          </a:p>
          <a:p>
            <a:pPr marL="0" indent="0">
              <a:buNone/>
            </a:pPr>
            <a:endParaRPr lang="en-NZ" sz="2400" i="1" dirty="0"/>
          </a:p>
        </p:txBody>
      </p:sp>
    </p:spTree>
    <p:extLst>
      <p:ext uri="{BB962C8B-B14F-4D97-AF65-F5344CB8AC3E}">
        <p14:creationId xmlns:p14="http://schemas.microsoft.com/office/powerpoint/2010/main" val="1136694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2232025" y="527050"/>
            <a:ext cx="6413500" cy="763588"/>
          </a:xfrm>
        </p:spPr>
        <p:txBody>
          <a:bodyPr/>
          <a:lstStyle/>
          <a:p>
            <a:pPr eaLnBrk="1" hangingPunct="1"/>
            <a:r>
              <a:rPr lang="en-NZ" altLang="en-US" b="1" dirty="0" smtClean="0">
                <a:solidFill>
                  <a:schemeClr val="tx2"/>
                </a:solidFill>
              </a:rPr>
              <a:t>Election Expenditure Limit</a:t>
            </a:r>
            <a:endParaRPr lang="en-US" altLang="en-US" b="1" dirty="0" smtClean="0">
              <a:solidFill>
                <a:schemeClr val="tx2"/>
              </a:solidFill>
            </a:endParaRPr>
          </a:p>
        </p:txBody>
      </p:sp>
      <p:sp>
        <p:nvSpPr>
          <p:cNvPr id="33795" name="Content Placeholder 4"/>
          <p:cNvSpPr>
            <a:spLocks noGrp="1"/>
          </p:cNvSpPr>
          <p:nvPr>
            <p:ph idx="1"/>
          </p:nvPr>
        </p:nvSpPr>
        <p:spPr>
          <a:xfrm>
            <a:off x="601663" y="2207359"/>
            <a:ext cx="8043862" cy="3817203"/>
          </a:xfrm>
        </p:spPr>
        <p:txBody>
          <a:bodyPr/>
          <a:lstStyle/>
          <a:p>
            <a:pPr marL="0" indent="0" eaLnBrk="1" hangingPunct="1">
              <a:buNone/>
            </a:pPr>
            <a:r>
              <a:rPr lang="en-NZ" altLang="en-US" sz="2400" dirty="0">
                <a:solidFill>
                  <a:srgbClr val="17375E"/>
                </a:solidFill>
              </a:rPr>
              <a:t>Nelson  Mayoralty 			$30,000</a:t>
            </a:r>
          </a:p>
          <a:p>
            <a:pPr marL="0" indent="0" eaLnBrk="1" hangingPunct="1">
              <a:buNone/>
            </a:pPr>
            <a:endParaRPr lang="en-NZ" altLang="en-US" sz="900" dirty="0">
              <a:solidFill>
                <a:srgbClr val="17375E"/>
              </a:solidFill>
            </a:endParaRPr>
          </a:p>
          <a:p>
            <a:pPr marL="0" indent="0" eaLnBrk="1" hangingPunct="1">
              <a:buNone/>
            </a:pPr>
            <a:endParaRPr lang="en-NZ" altLang="en-US" sz="900" dirty="0">
              <a:solidFill>
                <a:srgbClr val="17375E"/>
              </a:solidFill>
            </a:endParaRPr>
          </a:p>
          <a:p>
            <a:pPr marL="0" indent="0" eaLnBrk="1" hangingPunct="1">
              <a:buNone/>
            </a:pPr>
            <a:r>
              <a:rPr lang="en-NZ" altLang="en-US" sz="2400" dirty="0">
                <a:solidFill>
                  <a:srgbClr val="17375E"/>
                </a:solidFill>
              </a:rPr>
              <a:t>Council At Large			$30,000</a:t>
            </a:r>
          </a:p>
          <a:p>
            <a:pPr marL="0" indent="0" eaLnBrk="1" hangingPunct="1">
              <a:buNone/>
            </a:pPr>
            <a:endParaRPr lang="en-NZ" altLang="en-US" sz="2400" dirty="0">
              <a:solidFill>
                <a:srgbClr val="17375E"/>
              </a:solidFill>
            </a:endParaRPr>
          </a:p>
          <a:p>
            <a:pPr marL="0" indent="0" eaLnBrk="1" hangingPunct="1">
              <a:buNone/>
            </a:pPr>
            <a:r>
              <a:rPr lang="en-NZ" altLang="en-US" sz="2400" dirty="0">
                <a:solidFill>
                  <a:srgbClr val="17375E"/>
                </a:solidFill>
              </a:rPr>
              <a:t>NMDHB				$55,000</a:t>
            </a:r>
          </a:p>
          <a:p>
            <a:pPr marL="0" indent="0" eaLnBrk="1" fontAlgn="auto" hangingPunct="1">
              <a:spcAft>
                <a:spcPts val="0"/>
              </a:spcAft>
              <a:buFont typeface="Arial" pitchFamily="34" charset="0"/>
              <a:buNone/>
              <a:defRPr/>
            </a:pPr>
            <a:endParaRPr lang="en-NZ" dirty="0"/>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2232025" y="527050"/>
            <a:ext cx="6413500" cy="763588"/>
          </a:xfrm>
        </p:spPr>
        <p:txBody>
          <a:bodyPr/>
          <a:lstStyle/>
          <a:p>
            <a:pPr eaLnBrk="1" hangingPunct="1"/>
            <a:r>
              <a:rPr lang="en-NZ" altLang="en-US" b="1" smtClean="0">
                <a:solidFill>
                  <a:schemeClr val="tx2"/>
                </a:solidFill>
              </a:rPr>
              <a:t>Election Expenses</a:t>
            </a:r>
            <a:endParaRPr lang="en-US" altLang="en-US" b="1" smtClean="0">
              <a:solidFill>
                <a:schemeClr val="tx2"/>
              </a:solidFill>
            </a:endParaRPr>
          </a:p>
        </p:txBody>
      </p:sp>
      <p:sp>
        <p:nvSpPr>
          <p:cNvPr id="34819" name="Content Placeholder 4"/>
          <p:cNvSpPr>
            <a:spLocks noGrp="1"/>
          </p:cNvSpPr>
          <p:nvPr>
            <p:ph idx="1"/>
          </p:nvPr>
        </p:nvSpPr>
        <p:spPr>
          <a:xfrm>
            <a:off x="2232025" y="1597025"/>
            <a:ext cx="6413500" cy="4275138"/>
          </a:xfrm>
        </p:spPr>
        <p:txBody>
          <a:bodyPr/>
          <a:lstStyle/>
          <a:p>
            <a:pPr eaLnBrk="1" hangingPunct="1">
              <a:lnSpc>
                <a:spcPct val="80000"/>
              </a:lnSpc>
            </a:pPr>
            <a:r>
              <a:rPr lang="en-NZ" altLang="en-US" sz="1800" dirty="0" smtClean="0">
                <a:solidFill>
                  <a:srgbClr val="17375E"/>
                </a:solidFill>
              </a:rPr>
              <a:t>If standing for more than one position the higher limit applies</a:t>
            </a:r>
          </a:p>
          <a:p>
            <a:pPr eaLnBrk="1" hangingPunct="1">
              <a:lnSpc>
                <a:spcPct val="80000"/>
              </a:lnSpc>
            </a:pPr>
            <a:r>
              <a:rPr lang="en-NZ" altLang="en-US" sz="1800" dirty="0" smtClean="0">
                <a:solidFill>
                  <a:srgbClr val="17375E"/>
                </a:solidFill>
              </a:rPr>
              <a:t>The applicable period for which campaign expenditure limits apply is 3 months before election day - </a:t>
            </a:r>
            <a:r>
              <a:rPr lang="en-NZ" altLang="en-US" sz="1800" b="1" dirty="0" smtClean="0">
                <a:solidFill>
                  <a:srgbClr val="FF0000"/>
                </a:solidFill>
              </a:rPr>
              <a:t>12 July 2019</a:t>
            </a:r>
            <a:r>
              <a:rPr lang="en-NZ" altLang="en-US" sz="1800" b="1" dirty="0" smtClean="0">
                <a:solidFill>
                  <a:srgbClr val="17375E"/>
                </a:solidFill>
              </a:rPr>
              <a:t> </a:t>
            </a:r>
          </a:p>
          <a:p>
            <a:pPr eaLnBrk="1" hangingPunct="1">
              <a:lnSpc>
                <a:spcPct val="80000"/>
              </a:lnSpc>
            </a:pPr>
            <a:r>
              <a:rPr lang="en-NZ" altLang="en-US" sz="1800" dirty="0" smtClean="0">
                <a:solidFill>
                  <a:srgbClr val="17375E"/>
                </a:solidFill>
              </a:rPr>
              <a:t>Candidates required to provide details of electoral expenses incurred before or after the applicable period to Electoral Officer – pro-rata expenses for activity outside the 3 months</a:t>
            </a:r>
          </a:p>
          <a:p>
            <a:pPr eaLnBrk="1" hangingPunct="1">
              <a:lnSpc>
                <a:spcPct val="80000"/>
              </a:lnSpc>
            </a:pPr>
            <a:r>
              <a:rPr lang="en-NZ" altLang="en-US" sz="1800" dirty="0" smtClean="0">
                <a:solidFill>
                  <a:srgbClr val="17375E"/>
                </a:solidFill>
              </a:rPr>
              <a:t>Electoral expenses and electoral donation returns required within 55 days after the official result declaration – about 12 December</a:t>
            </a:r>
          </a:p>
          <a:p>
            <a:pPr eaLnBrk="1" hangingPunct="1">
              <a:lnSpc>
                <a:spcPct val="80000"/>
              </a:lnSpc>
            </a:pPr>
            <a:r>
              <a:rPr lang="en-NZ" altLang="en-US" sz="1800" dirty="0" smtClean="0">
                <a:solidFill>
                  <a:srgbClr val="17375E"/>
                </a:solidFill>
              </a:rPr>
              <a:t>Deposit not refunded until the return is completed (provided candidate gets more than 25% of the votes of the lowest successful candidate)</a:t>
            </a:r>
          </a:p>
          <a:p>
            <a:pPr eaLnBrk="1" hangingPunct="1">
              <a:lnSpc>
                <a:spcPct val="80000"/>
              </a:lnSpc>
            </a:pPr>
            <a:r>
              <a:rPr lang="en-NZ" altLang="en-US" sz="1800" dirty="0" smtClean="0">
                <a:solidFill>
                  <a:srgbClr val="17375E"/>
                </a:solidFill>
              </a:rPr>
              <a:t>Electoral expenses and electoral donations returns are public documents</a:t>
            </a:r>
          </a:p>
          <a:p>
            <a:pPr eaLnBrk="1" hangingPunct="1">
              <a:lnSpc>
                <a:spcPct val="80000"/>
              </a:lnSpc>
            </a:pPr>
            <a:r>
              <a:rPr lang="en-NZ" altLang="en-US" sz="1800" dirty="0" smtClean="0">
                <a:solidFill>
                  <a:srgbClr val="17375E"/>
                </a:solidFill>
              </a:rPr>
              <a:t>EO must make expenses documents available on council website for </a:t>
            </a:r>
            <a:r>
              <a:rPr lang="en-NZ" altLang="en-US" sz="1800" b="1" dirty="0" smtClean="0">
                <a:solidFill>
                  <a:srgbClr val="17375E"/>
                </a:solidFill>
              </a:rPr>
              <a:t>7 years</a:t>
            </a:r>
          </a:p>
          <a:p>
            <a:pPr eaLnBrk="1" hangingPunct="1">
              <a:lnSpc>
                <a:spcPct val="80000"/>
              </a:lnSpc>
            </a:pPr>
            <a:r>
              <a:rPr lang="en-US" altLang="en-US" sz="1800" dirty="0" smtClean="0">
                <a:solidFill>
                  <a:srgbClr val="17375E"/>
                </a:solidFill>
              </a:rPr>
              <a:t>See page 16 of the Handbook</a:t>
            </a: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128720" y="222133"/>
            <a:ext cx="6413500" cy="763587"/>
          </a:xfrm>
        </p:spPr>
        <p:txBody>
          <a:bodyPr/>
          <a:lstStyle/>
          <a:p>
            <a:pPr eaLnBrk="1" hangingPunct="1"/>
            <a:r>
              <a:rPr lang="en-NZ" altLang="en-US" b="1" dirty="0" smtClean="0">
                <a:solidFill>
                  <a:schemeClr val="tx2"/>
                </a:solidFill>
              </a:rPr>
              <a:t>Election Offences</a:t>
            </a:r>
          </a:p>
        </p:txBody>
      </p:sp>
      <p:sp>
        <p:nvSpPr>
          <p:cNvPr id="3" name="Content Placeholder 2"/>
          <p:cNvSpPr>
            <a:spLocks noGrp="1"/>
          </p:cNvSpPr>
          <p:nvPr>
            <p:ph idx="1"/>
          </p:nvPr>
        </p:nvSpPr>
        <p:spPr>
          <a:xfrm>
            <a:off x="1833563" y="985720"/>
            <a:ext cx="7319962" cy="5343525"/>
          </a:xfrm>
        </p:spPr>
        <p:txBody>
          <a:bodyPr/>
          <a:lstStyle/>
          <a:p>
            <a:pPr>
              <a:defRPr/>
            </a:pPr>
            <a:r>
              <a:rPr lang="en-NZ" sz="2400" dirty="0" smtClean="0"/>
              <a:t>See page 34</a:t>
            </a:r>
          </a:p>
          <a:p>
            <a:pPr>
              <a:defRPr/>
            </a:pPr>
            <a:r>
              <a:rPr lang="en-NZ" sz="2400" dirty="0" smtClean="0"/>
              <a:t>Imitation Voting Paper </a:t>
            </a:r>
            <a:r>
              <a:rPr lang="en-NZ" dirty="0" smtClean="0"/>
              <a:t>– </a:t>
            </a:r>
            <a:r>
              <a:rPr lang="en-NZ" sz="2000" dirty="0" smtClean="0"/>
              <a:t>examples next slide</a:t>
            </a:r>
          </a:p>
          <a:p>
            <a:pPr>
              <a:defRPr/>
            </a:pPr>
            <a:r>
              <a:rPr lang="en-NZ" sz="2400" dirty="0" smtClean="0"/>
              <a:t>Bribery</a:t>
            </a:r>
            <a:endParaRPr lang="en-NZ" dirty="0" smtClean="0"/>
          </a:p>
          <a:p>
            <a:pPr>
              <a:defRPr/>
            </a:pPr>
            <a:r>
              <a:rPr lang="en-NZ" sz="2400" dirty="0" smtClean="0"/>
              <a:t>Treating</a:t>
            </a:r>
            <a:endParaRPr lang="en-NZ" dirty="0" smtClean="0"/>
          </a:p>
          <a:p>
            <a:pPr lvl="1">
              <a:defRPr/>
            </a:pPr>
            <a:r>
              <a:rPr lang="en-NZ" sz="1800" dirty="0" smtClean="0"/>
              <a:t>Can’t provide food, alcohol, drinks, entertainment as an inducement to vote (light refreshments after a meeting is ok)</a:t>
            </a:r>
          </a:p>
          <a:p>
            <a:pPr lvl="1">
              <a:defRPr/>
            </a:pPr>
            <a:r>
              <a:rPr lang="en-NZ" sz="1800" dirty="0" smtClean="0"/>
              <a:t>Can’t give away a pen, note pad, fridge magnet or item of value</a:t>
            </a:r>
          </a:p>
          <a:p>
            <a:pPr>
              <a:defRPr/>
            </a:pPr>
            <a:r>
              <a:rPr lang="en-NZ" sz="2400" dirty="0" smtClean="0"/>
              <a:t>Undue Influence </a:t>
            </a:r>
            <a:r>
              <a:rPr lang="en-NZ" dirty="0" smtClean="0"/>
              <a:t>– </a:t>
            </a:r>
            <a:r>
              <a:rPr lang="en-NZ" sz="1800" dirty="0" smtClean="0"/>
              <a:t>cant stand over someone telling them how to vote, or post or deliver someone else's voting paper</a:t>
            </a:r>
          </a:p>
          <a:p>
            <a:pPr>
              <a:defRPr/>
            </a:pPr>
            <a:r>
              <a:rPr lang="en-NZ" sz="2400" dirty="0" smtClean="0"/>
              <a:t>Unauthorised advertisements</a:t>
            </a:r>
          </a:p>
          <a:p>
            <a:pPr>
              <a:defRPr/>
            </a:pPr>
            <a:r>
              <a:rPr lang="en-NZ" sz="2400" dirty="0"/>
              <a:t>Illegal</a:t>
            </a:r>
            <a:r>
              <a:rPr lang="en-NZ" sz="2400" dirty="0" smtClean="0"/>
              <a:t> nomination </a:t>
            </a:r>
            <a:r>
              <a:rPr lang="en-NZ" dirty="0" smtClean="0"/>
              <a:t>– </a:t>
            </a:r>
            <a:r>
              <a:rPr lang="en-NZ" sz="1800" dirty="0" smtClean="0"/>
              <a:t>e.g. candidate with a court order</a:t>
            </a:r>
          </a:p>
          <a:p>
            <a:pPr>
              <a:defRPr/>
            </a:pPr>
            <a:r>
              <a:rPr lang="en-NZ" sz="2400" dirty="0" smtClean="0"/>
              <a:t>Any formal complaint passed straight to the Police</a:t>
            </a:r>
            <a:endParaRPr lang="en-NZ" sz="2400" dirty="0"/>
          </a:p>
        </p:txBody>
      </p:sp>
      <p:pic>
        <p:nvPicPr>
          <p:cNvPr id="358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32025" y="527050"/>
            <a:ext cx="6413500" cy="763588"/>
          </a:xfrm>
        </p:spPr>
        <p:txBody>
          <a:bodyPr/>
          <a:lstStyle/>
          <a:p>
            <a:r>
              <a:rPr lang="en-NZ" altLang="en-US" b="1" smtClean="0">
                <a:solidFill>
                  <a:schemeClr val="tx2"/>
                </a:solidFill>
              </a:rPr>
              <a:t>Example of Signs</a:t>
            </a:r>
            <a:endParaRPr lang="en-NZ" altLang="en-US" smtClean="0"/>
          </a:p>
        </p:txBody>
      </p:sp>
      <p:pic>
        <p:nvPicPr>
          <p:cNvPr id="399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78050"/>
            <a:ext cx="4276725" cy="302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193925"/>
            <a:ext cx="4275137" cy="302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7931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555" y="-83215"/>
            <a:ext cx="11127582" cy="6941215"/>
          </a:xfrm>
          <a:prstGeom prst="rect">
            <a:avLst/>
          </a:prstGeom>
        </p:spPr>
      </p:pic>
      <p:sp>
        <p:nvSpPr>
          <p:cNvPr id="7" name="Rectangle 6"/>
          <p:cNvSpPr/>
          <p:nvPr/>
        </p:nvSpPr>
        <p:spPr>
          <a:xfrm>
            <a:off x="1431033" y="1384962"/>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69" name="Content Placeholder 2"/>
          <p:cNvSpPr>
            <a:spLocks noGrp="1"/>
          </p:cNvSpPr>
          <p:nvPr>
            <p:ph idx="1"/>
          </p:nvPr>
        </p:nvSpPr>
        <p:spPr>
          <a:xfrm>
            <a:off x="0" y="4287977"/>
            <a:ext cx="9159875" cy="909637"/>
          </a:xfrm>
        </p:spPr>
        <p:txBody>
          <a:bodyPr/>
          <a:lstStyle/>
          <a:p>
            <a:pPr marL="0" indent="0" algn="ctr">
              <a:buFont typeface="Arial" charset="0"/>
              <a:buNone/>
            </a:pPr>
            <a:r>
              <a:rPr lang="en-NZ" altLang="en-US" sz="4800" b="1" dirty="0" smtClean="0">
                <a:solidFill>
                  <a:schemeClr val="bg1"/>
                </a:solidFill>
                <a:latin typeface="Calibri" panose="020F0502020204030204" pitchFamily="34" charset="0"/>
                <a:cs typeface="Calibri" panose="020F0502020204030204" pitchFamily="34" charset="0"/>
              </a:rPr>
              <a:t>Part 5: Election Process and Results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195" y="1291129"/>
            <a:ext cx="2880366" cy="2371349"/>
          </a:xfrm>
          <a:prstGeom prst="rect">
            <a:avLst/>
          </a:prstGeom>
        </p:spPr>
      </p:pic>
      <p:sp>
        <p:nvSpPr>
          <p:cNvPr id="10" name="Rectangle 9"/>
          <p:cNvSpPr/>
          <p:nvPr/>
        </p:nvSpPr>
        <p:spPr>
          <a:xfrm>
            <a:off x="4790117" y="1398993"/>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279" y="1291130"/>
            <a:ext cx="2880366" cy="2371349"/>
          </a:xfrm>
          <a:prstGeom prst="rect">
            <a:avLst/>
          </a:prstGeom>
        </p:spPr>
      </p:pic>
    </p:spTree>
    <p:extLst>
      <p:ext uri="{BB962C8B-B14F-4D97-AF65-F5344CB8AC3E}">
        <p14:creationId xmlns:p14="http://schemas.microsoft.com/office/powerpoint/2010/main" val="3691214038"/>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a:xfrm>
            <a:off x="2232025" y="527050"/>
            <a:ext cx="6413500" cy="763588"/>
          </a:xfrm>
        </p:spPr>
        <p:txBody>
          <a:bodyPr/>
          <a:lstStyle/>
          <a:p>
            <a:pPr eaLnBrk="1" hangingPunct="1"/>
            <a:r>
              <a:rPr lang="en-NZ" altLang="en-US" b="1" smtClean="0">
                <a:solidFill>
                  <a:schemeClr val="tx2"/>
                </a:solidFill>
              </a:rPr>
              <a:t>Electoral Rolls</a:t>
            </a:r>
            <a:endParaRPr lang="en-US" altLang="en-US" b="1" smtClean="0">
              <a:solidFill>
                <a:schemeClr val="tx2"/>
              </a:solidFill>
            </a:endParaRPr>
          </a:p>
        </p:txBody>
      </p:sp>
      <p:sp>
        <p:nvSpPr>
          <p:cNvPr id="38915" name="Content Placeholder 4"/>
          <p:cNvSpPr>
            <a:spLocks noGrp="1"/>
          </p:cNvSpPr>
          <p:nvPr>
            <p:ph idx="1"/>
          </p:nvPr>
        </p:nvSpPr>
        <p:spPr>
          <a:xfrm>
            <a:off x="1976438" y="1597025"/>
            <a:ext cx="7024687" cy="4275138"/>
          </a:xfrm>
        </p:spPr>
        <p:txBody>
          <a:bodyPr/>
          <a:lstStyle/>
          <a:p>
            <a:pPr marL="266700" indent="-266700" eaLnBrk="1" hangingPunct="1">
              <a:lnSpc>
                <a:spcPct val="80000"/>
              </a:lnSpc>
              <a:buFont typeface="Arial" charset="0"/>
              <a:buNone/>
            </a:pPr>
            <a:r>
              <a:rPr lang="en-NZ" altLang="en-US" sz="2600" b="1" dirty="0" smtClean="0">
                <a:solidFill>
                  <a:srgbClr val="17375E"/>
                </a:solidFill>
              </a:rPr>
              <a:t>Preliminary Electoral Roll</a:t>
            </a:r>
          </a:p>
          <a:p>
            <a:pPr marL="266700" indent="-266700" eaLnBrk="1" hangingPunct="1">
              <a:lnSpc>
                <a:spcPct val="80000"/>
              </a:lnSpc>
            </a:pPr>
            <a:r>
              <a:rPr lang="en-NZ" altLang="en-US" sz="2600" dirty="0" smtClean="0">
                <a:solidFill>
                  <a:srgbClr val="17375E"/>
                </a:solidFill>
              </a:rPr>
              <a:t>available for public inspection from 19 July to 5pm Friday 16 August 2019</a:t>
            </a:r>
          </a:p>
          <a:p>
            <a:pPr marL="266700" indent="-266700" eaLnBrk="1" hangingPunct="1">
              <a:lnSpc>
                <a:spcPct val="80000"/>
              </a:lnSpc>
            </a:pPr>
            <a:r>
              <a:rPr lang="en-NZ" altLang="en-US" sz="2600" dirty="0" smtClean="0">
                <a:solidFill>
                  <a:srgbClr val="17375E"/>
                </a:solidFill>
              </a:rPr>
              <a:t>at all libraries and the council offices</a:t>
            </a:r>
          </a:p>
          <a:p>
            <a:pPr marL="266700" indent="-266700" eaLnBrk="1" hangingPunct="1">
              <a:lnSpc>
                <a:spcPct val="80000"/>
              </a:lnSpc>
            </a:pPr>
            <a:r>
              <a:rPr lang="en-NZ" altLang="en-US" sz="2600" dirty="0" smtClean="0">
                <a:solidFill>
                  <a:srgbClr val="17375E"/>
                </a:solidFill>
              </a:rPr>
              <a:t>includes the ratepayer roll</a:t>
            </a:r>
          </a:p>
          <a:p>
            <a:pPr marL="266700" indent="-266700" eaLnBrk="1" hangingPunct="1">
              <a:lnSpc>
                <a:spcPct val="80000"/>
              </a:lnSpc>
            </a:pPr>
            <a:r>
              <a:rPr lang="en-US" altLang="en-US" sz="2600" dirty="0" smtClean="0">
                <a:solidFill>
                  <a:srgbClr val="17375E"/>
                </a:solidFill>
              </a:rPr>
              <a:t>Cannot be provided electronically to candidates</a:t>
            </a:r>
            <a:endParaRPr lang="en-NZ" altLang="en-US" sz="2600" dirty="0" smtClean="0">
              <a:solidFill>
                <a:srgbClr val="17375E"/>
              </a:solidFill>
            </a:endParaRPr>
          </a:p>
          <a:p>
            <a:pPr marL="266700" indent="-266700" eaLnBrk="1" hangingPunct="1">
              <a:lnSpc>
                <a:spcPct val="80000"/>
              </a:lnSpc>
            </a:pPr>
            <a:endParaRPr lang="en-NZ" altLang="en-US" sz="2600" dirty="0" smtClean="0">
              <a:solidFill>
                <a:srgbClr val="17375E"/>
              </a:solidFill>
            </a:endParaRPr>
          </a:p>
          <a:p>
            <a:pPr marL="266700" indent="-266700" eaLnBrk="1" hangingPunct="1">
              <a:lnSpc>
                <a:spcPct val="80000"/>
              </a:lnSpc>
              <a:buFont typeface="Arial" charset="0"/>
              <a:buNone/>
            </a:pPr>
            <a:r>
              <a:rPr lang="en-NZ" altLang="en-US" sz="2600" b="1" dirty="0" smtClean="0">
                <a:solidFill>
                  <a:srgbClr val="17375E"/>
                </a:solidFill>
              </a:rPr>
              <a:t>Final Electoral Roll</a:t>
            </a:r>
          </a:p>
          <a:p>
            <a:pPr marL="266700" indent="-266700" eaLnBrk="1" hangingPunct="1">
              <a:lnSpc>
                <a:spcPct val="80000"/>
              </a:lnSpc>
            </a:pPr>
            <a:r>
              <a:rPr lang="en-NZ" altLang="en-US" sz="2600" dirty="0" smtClean="0">
                <a:solidFill>
                  <a:srgbClr val="17375E"/>
                </a:solidFill>
              </a:rPr>
              <a:t>produced following the EC update campaign</a:t>
            </a:r>
          </a:p>
          <a:p>
            <a:pPr marL="266700" indent="-266700" eaLnBrk="1" hangingPunct="1">
              <a:lnSpc>
                <a:spcPct val="80000"/>
              </a:lnSpc>
            </a:pPr>
            <a:r>
              <a:rPr lang="en-NZ" altLang="en-US" sz="2600" dirty="0" smtClean="0">
                <a:solidFill>
                  <a:srgbClr val="17375E"/>
                </a:solidFill>
              </a:rPr>
              <a:t>is the roll used for issuing voting papers</a:t>
            </a:r>
          </a:p>
          <a:p>
            <a:pPr marL="266700" indent="-266700" eaLnBrk="1" hangingPunct="1">
              <a:lnSpc>
                <a:spcPct val="80000"/>
              </a:lnSpc>
            </a:pPr>
            <a:r>
              <a:rPr lang="en-NZ" altLang="en-US" sz="2600" dirty="0" smtClean="0">
                <a:solidFill>
                  <a:srgbClr val="17375E"/>
                </a:solidFill>
              </a:rPr>
              <a:t>can purchase hard copy for $100 (plus GST)</a:t>
            </a:r>
            <a:endParaRPr lang="en-US" altLang="en-US" sz="2600" dirty="0" smtClean="0">
              <a:solidFill>
                <a:srgbClr val="17375E"/>
              </a:solidFill>
            </a:endParaRP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2232025" y="527050"/>
            <a:ext cx="6413500" cy="763588"/>
          </a:xfrm>
        </p:spPr>
        <p:txBody>
          <a:bodyPr/>
          <a:lstStyle/>
          <a:p>
            <a:pPr eaLnBrk="1" hangingPunct="1"/>
            <a:r>
              <a:rPr lang="en-NZ" altLang="en-US" b="1" smtClean="0">
                <a:solidFill>
                  <a:schemeClr val="tx2"/>
                </a:solidFill>
              </a:rPr>
              <a:t>Special Voting</a:t>
            </a:r>
            <a:endParaRPr lang="en-US" altLang="en-US" b="1" smtClean="0">
              <a:solidFill>
                <a:schemeClr val="tx2"/>
              </a:solidFill>
            </a:endParaRPr>
          </a:p>
        </p:txBody>
      </p:sp>
      <p:sp>
        <p:nvSpPr>
          <p:cNvPr id="39939" name="Content Placeholder 4"/>
          <p:cNvSpPr>
            <a:spLocks noGrp="1"/>
          </p:cNvSpPr>
          <p:nvPr>
            <p:ph idx="1"/>
          </p:nvPr>
        </p:nvSpPr>
        <p:spPr>
          <a:xfrm>
            <a:off x="1824038" y="1597025"/>
            <a:ext cx="7161212" cy="4275138"/>
          </a:xfrm>
        </p:spPr>
        <p:txBody>
          <a:bodyPr/>
          <a:lstStyle/>
          <a:p>
            <a:pPr eaLnBrk="1" hangingPunct="1">
              <a:lnSpc>
                <a:spcPct val="80000"/>
              </a:lnSpc>
            </a:pPr>
            <a:r>
              <a:rPr lang="en-NZ" altLang="en-US" sz="2400" dirty="0" smtClean="0">
                <a:solidFill>
                  <a:srgbClr val="17375E"/>
                </a:solidFill>
              </a:rPr>
              <a:t>Available for anyone who spoils, loses, or does not receive their voting paper or enrols after 16 August</a:t>
            </a:r>
          </a:p>
          <a:p>
            <a:pPr eaLnBrk="1" hangingPunct="1">
              <a:lnSpc>
                <a:spcPct val="80000"/>
              </a:lnSpc>
            </a:pPr>
            <a:r>
              <a:rPr lang="en-NZ" altLang="en-US" sz="2400" dirty="0" smtClean="0">
                <a:solidFill>
                  <a:srgbClr val="17375E"/>
                </a:solidFill>
              </a:rPr>
              <a:t>Available for electors on the unpublished roll</a:t>
            </a:r>
          </a:p>
          <a:p>
            <a:pPr eaLnBrk="1" hangingPunct="1">
              <a:lnSpc>
                <a:spcPct val="80000"/>
              </a:lnSpc>
            </a:pPr>
            <a:r>
              <a:rPr lang="en-NZ" altLang="en-US" sz="2400" dirty="0" smtClean="0">
                <a:solidFill>
                  <a:srgbClr val="17375E"/>
                </a:solidFill>
              </a:rPr>
              <a:t>Available from 20 September to 12 noon on election day, 12 October 2019</a:t>
            </a:r>
          </a:p>
          <a:p>
            <a:pPr eaLnBrk="1" hangingPunct="1">
              <a:lnSpc>
                <a:spcPct val="80000"/>
              </a:lnSpc>
            </a:pPr>
            <a:r>
              <a:rPr lang="en-NZ" altLang="en-US" sz="2400" dirty="0" smtClean="0">
                <a:solidFill>
                  <a:srgbClr val="17375E"/>
                </a:solidFill>
              </a:rPr>
              <a:t>available from the NCC office, can be posted out</a:t>
            </a:r>
          </a:p>
          <a:p>
            <a:pPr eaLnBrk="1" hangingPunct="1">
              <a:lnSpc>
                <a:spcPct val="80000"/>
              </a:lnSpc>
            </a:pPr>
            <a:r>
              <a:rPr lang="en-NZ" altLang="en-US" sz="2400" dirty="0" smtClean="0">
                <a:solidFill>
                  <a:srgbClr val="17375E"/>
                </a:solidFill>
              </a:rPr>
              <a:t>Applicants can come in or contact DEO by phone or email</a:t>
            </a:r>
          </a:p>
          <a:p>
            <a:pPr eaLnBrk="1" hangingPunct="1">
              <a:lnSpc>
                <a:spcPct val="80000"/>
              </a:lnSpc>
            </a:pPr>
            <a:r>
              <a:rPr lang="en-NZ" altLang="en-US" sz="2400" dirty="0" smtClean="0">
                <a:solidFill>
                  <a:srgbClr val="17375E"/>
                </a:solidFill>
              </a:rPr>
              <a:t>Candidates cannot collect special voting documents on behalf of electors</a:t>
            </a:r>
            <a:endParaRPr lang="en-US" altLang="en-US" sz="2400" dirty="0" smtClean="0">
              <a:solidFill>
                <a:srgbClr val="17375E"/>
              </a:solidFill>
            </a:endParaRPr>
          </a:p>
        </p:txBody>
      </p:sp>
      <p:pic>
        <p:nvPicPr>
          <p:cNvPr id="399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a:xfrm>
            <a:off x="2281238" y="222250"/>
            <a:ext cx="6413500" cy="611188"/>
          </a:xfrm>
        </p:spPr>
        <p:txBody>
          <a:bodyPr>
            <a:normAutofit fontScale="90000"/>
          </a:bodyPr>
          <a:lstStyle/>
          <a:p>
            <a:pPr eaLnBrk="1" hangingPunct="1">
              <a:defRPr/>
            </a:pPr>
            <a:r>
              <a:rPr lang="en-NZ" altLang="en-US" b="1" dirty="0" smtClean="0">
                <a:solidFill>
                  <a:schemeClr val="tx2"/>
                </a:solidFill>
              </a:rPr>
              <a:t>Election Results</a:t>
            </a:r>
            <a:endParaRPr lang="en-US" altLang="en-US" b="1" dirty="0" smtClean="0">
              <a:solidFill>
                <a:schemeClr val="tx2"/>
              </a:solidFill>
            </a:endParaRPr>
          </a:p>
        </p:txBody>
      </p:sp>
      <p:sp>
        <p:nvSpPr>
          <p:cNvPr id="40963" name="Content Placeholder 4"/>
          <p:cNvSpPr>
            <a:spLocks noGrp="1"/>
          </p:cNvSpPr>
          <p:nvPr>
            <p:ph idx="1"/>
          </p:nvPr>
        </p:nvSpPr>
        <p:spPr>
          <a:xfrm>
            <a:off x="2232025" y="985838"/>
            <a:ext cx="6413500" cy="4886325"/>
          </a:xfrm>
        </p:spPr>
        <p:txBody>
          <a:bodyPr/>
          <a:lstStyle/>
          <a:p>
            <a:pPr marL="0" indent="0" eaLnBrk="1" hangingPunct="1">
              <a:lnSpc>
                <a:spcPct val="80000"/>
              </a:lnSpc>
              <a:buFont typeface="Arial" charset="0"/>
              <a:buNone/>
            </a:pPr>
            <a:r>
              <a:rPr lang="en-NZ" altLang="en-US" sz="2200" dirty="0" smtClean="0">
                <a:solidFill>
                  <a:srgbClr val="17375E"/>
                </a:solidFill>
              </a:rPr>
              <a:t>Preliminary count occurs from 12 noon, Saturday 12 October 2019</a:t>
            </a:r>
          </a:p>
          <a:p>
            <a:pPr marL="0" indent="0" eaLnBrk="1" hangingPunct="1">
              <a:lnSpc>
                <a:spcPct val="80000"/>
              </a:lnSpc>
              <a:buFont typeface="Arial" charset="0"/>
              <a:buNone/>
            </a:pPr>
            <a:endParaRPr lang="en-NZ" altLang="en-US" sz="2200" dirty="0" smtClean="0">
              <a:solidFill>
                <a:srgbClr val="17375E"/>
              </a:solidFill>
            </a:endParaRPr>
          </a:p>
          <a:p>
            <a:pPr marL="0" indent="0" eaLnBrk="1" hangingPunct="1">
              <a:lnSpc>
                <a:spcPct val="80000"/>
              </a:lnSpc>
              <a:buFont typeface="Arial" charset="0"/>
              <a:buNone/>
            </a:pPr>
            <a:r>
              <a:rPr lang="en-NZ" altLang="en-US" sz="2200" dirty="0" smtClean="0">
                <a:solidFill>
                  <a:srgbClr val="FF0000"/>
                </a:solidFill>
              </a:rPr>
              <a:t>Progress results </a:t>
            </a:r>
            <a:r>
              <a:rPr lang="en-NZ" altLang="en-US" sz="2200" dirty="0" smtClean="0">
                <a:solidFill>
                  <a:srgbClr val="17375E"/>
                </a:solidFill>
              </a:rPr>
              <a:t>expected about </a:t>
            </a:r>
            <a:r>
              <a:rPr lang="en-NZ" altLang="en-US" sz="2200" dirty="0" smtClean="0">
                <a:solidFill>
                  <a:srgbClr val="FF0000"/>
                </a:solidFill>
              </a:rPr>
              <a:t>2pm</a:t>
            </a:r>
            <a:r>
              <a:rPr lang="en-NZ" altLang="en-US" sz="2200" dirty="0" smtClean="0">
                <a:solidFill>
                  <a:srgbClr val="17375E"/>
                </a:solidFill>
              </a:rPr>
              <a:t> – approx 98% of votes received (not special votes and votes in transit to processing centre).</a:t>
            </a:r>
          </a:p>
          <a:p>
            <a:pPr marL="0" indent="0" eaLnBrk="1" hangingPunct="1">
              <a:lnSpc>
                <a:spcPct val="80000"/>
              </a:lnSpc>
              <a:buFont typeface="Arial" charset="0"/>
              <a:buNone/>
            </a:pPr>
            <a:r>
              <a:rPr lang="en-NZ" altLang="en-US" sz="2200" dirty="0" smtClean="0">
                <a:solidFill>
                  <a:srgbClr val="17375E"/>
                </a:solidFill>
              </a:rPr>
              <a:t>Progress results:</a:t>
            </a:r>
          </a:p>
          <a:p>
            <a:pPr marL="0" indent="0" eaLnBrk="1" hangingPunct="1">
              <a:lnSpc>
                <a:spcPct val="80000"/>
              </a:lnSpc>
            </a:pPr>
            <a:r>
              <a:rPr lang="en-NZ" altLang="en-US" sz="2200" dirty="0" smtClean="0">
                <a:solidFill>
                  <a:srgbClr val="17375E"/>
                </a:solidFill>
              </a:rPr>
              <a:t>  Will be available from council’s website</a:t>
            </a:r>
          </a:p>
          <a:p>
            <a:pPr marL="0" indent="0" eaLnBrk="1" hangingPunct="1">
              <a:lnSpc>
                <a:spcPct val="80000"/>
              </a:lnSpc>
            </a:pPr>
            <a:r>
              <a:rPr lang="en-NZ" altLang="en-US" sz="2200" dirty="0" smtClean="0">
                <a:solidFill>
                  <a:srgbClr val="17375E"/>
                </a:solidFill>
              </a:rPr>
              <a:t>  email to all candidates with email address</a:t>
            </a:r>
          </a:p>
          <a:p>
            <a:pPr marL="0" indent="0" eaLnBrk="1" hangingPunct="1">
              <a:lnSpc>
                <a:spcPct val="80000"/>
              </a:lnSpc>
            </a:pPr>
            <a:r>
              <a:rPr lang="en-US" altLang="en-US" sz="2200" dirty="0" smtClean="0">
                <a:solidFill>
                  <a:srgbClr val="17375E"/>
                </a:solidFill>
              </a:rPr>
              <a:t>  Candidates personally rung by council staff</a:t>
            </a:r>
            <a:endParaRPr lang="en-NZ" altLang="en-US" sz="2200" dirty="0" smtClean="0">
              <a:solidFill>
                <a:srgbClr val="17375E"/>
              </a:solidFill>
            </a:endParaRPr>
          </a:p>
          <a:p>
            <a:pPr marL="0" indent="0" eaLnBrk="1" hangingPunct="1">
              <a:lnSpc>
                <a:spcPct val="80000"/>
              </a:lnSpc>
            </a:pPr>
            <a:endParaRPr lang="en-NZ" altLang="en-US" sz="2200" dirty="0" smtClean="0">
              <a:solidFill>
                <a:srgbClr val="17375E"/>
              </a:solidFill>
            </a:endParaRPr>
          </a:p>
          <a:p>
            <a:pPr marL="0" indent="0" eaLnBrk="1" hangingPunct="1">
              <a:lnSpc>
                <a:spcPct val="80000"/>
              </a:lnSpc>
              <a:buFont typeface="Arial" charset="0"/>
              <a:buNone/>
            </a:pPr>
            <a:r>
              <a:rPr lang="en-NZ" altLang="en-US" sz="2200" dirty="0" smtClean="0">
                <a:solidFill>
                  <a:srgbClr val="FF0000"/>
                </a:solidFill>
              </a:rPr>
              <a:t>Preliminary results </a:t>
            </a:r>
            <a:r>
              <a:rPr lang="en-NZ" altLang="en-US" sz="2200" dirty="0" smtClean="0">
                <a:solidFill>
                  <a:srgbClr val="17375E"/>
                </a:solidFill>
              </a:rPr>
              <a:t>expected late on Sunday 13 October, after all ordinary votes have been processed</a:t>
            </a:r>
          </a:p>
          <a:p>
            <a:pPr marL="0" indent="0" eaLnBrk="1" hangingPunct="1">
              <a:lnSpc>
                <a:spcPct val="80000"/>
              </a:lnSpc>
              <a:buFont typeface="Arial" charset="0"/>
              <a:buNone/>
            </a:pPr>
            <a:endParaRPr lang="en-NZ" altLang="en-US" sz="2200" dirty="0" smtClean="0">
              <a:solidFill>
                <a:srgbClr val="17375E"/>
              </a:solidFill>
            </a:endParaRPr>
          </a:p>
          <a:p>
            <a:pPr marL="0" indent="0" eaLnBrk="1" hangingPunct="1">
              <a:lnSpc>
                <a:spcPct val="80000"/>
              </a:lnSpc>
              <a:buFont typeface="Arial" charset="0"/>
              <a:buNone/>
            </a:pPr>
            <a:r>
              <a:rPr lang="en-NZ" altLang="en-US" sz="2200" dirty="0" smtClean="0">
                <a:solidFill>
                  <a:srgbClr val="FF0000"/>
                </a:solidFill>
              </a:rPr>
              <a:t>Final results </a:t>
            </a:r>
            <a:r>
              <a:rPr lang="en-NZ" altLang="en-US" sz="2200" dirty="0" smtClean="0">
                <a:solidFill>
                  <a:srgbClr val="17375E"/>
                </a:solidFill>
              </a:rPr>
              <a:t>expected by Thursday 17 October, after special votes have been processed</a:t>
            </a:r>
          </a:p>
        </p:txBody>
      </p:sp>
      <p:pic>
        <p:nvPicPr>
          <p:cNvPr id="409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2232025" y="527050"/>
            <a:ext cx="6413500" cy="763588"/>
          </a:xfrm>
        </p:spPr>
        <p:txBody>
          <a:bodyPr/>
          <a:lstStyle/>
          <a:p>
            <a:pPr eaLnBrk="1" hangingPunct="1"/>
            <a:r>
              <a:rPr lang="en-NZ" altLang="en-US" b="1" smtClean="0">
                <a:solidFill>
                  <a:schemeClr val="tx2"/>
                </a:solidFill>
              </a:rPr>
              <a:t>Coming into Office</a:t>
            </a:r>
            <a:endParaRPr lang="en-US" altLang="en-US" b="1" smtClean="0">
              <a:solidFill>
                <a:schemeClr val="tx2"/>
              </a:solidFill>
            </a:endParaRPr>
          </a:p>
        </p:txBody>
      </p:sp>
      <p:sp>
        <p:nvSpPr>
          <p:cNvPr id="5" name="Content Placeholder 4"/>
          <p:cNvSpPr>
            <a:spLocks noGrp="1"/>
          </p:cNvSpPr>
          <p:nvPr>
            <p:ph idx="1"/>
          </p:nvPr>
        </p:nvSpPr>
        <p:spPr>
          <a:xfrm>
            <a:off x="2232025" y="1597025"/>
            <a:ext cx="6413500" cy="4275138"/>
          </a:xfrm>
        </p:spPr>
        <p:txBody>
          <a:bodyPr rtlCol="0">
            <a:normAutofit lnSpcReduction="10000"/>
          </a:bodyPr>
          <a:lstStyle/>
          <a:p>
            <a:pPr eaLnBrk="1" fontAlgn="auto" hangingPunct="1">
              <a:spcAft>
                <a:spcPts val="0"/>
              </a:spcAft>
              <a:buFont typeface="Arial" pitchFamily="34" charset="0"/>
              <a:buChar char="•"/>
              <a:defRPr/>
            </a:pPr>
            <a:r>
              <a:rPr lang="en-NZ" sz="2400" dirty="0"/>
              <a:t>All members come into office on the day following the day on which the candidates are declared to be </a:t>
            </a:r>
            <a:r>
              <a:rPr lang="en-NZ" sz="2400" dirty="0" smtClean="0"/>
              <a:t>elected</a:t>
            </a:r>
            <a:endParaRPr lang="en-NZ" sz="2400" dirty="0"/>
          </a:p>
          <a:p>
            <a:pPr eaLnBrk="1" fontAlgn="auto" hangingPunct="1">
              <a:spcAft>
                <a:spcPts val="0"/>
              </a:spcAft>
              <a:buFont typeface="Arial" pitchFamily="34" charset="0"/>
              <a:buChar char="•"/>
              <a:defRPr/>
            </a:pPr>
            <a:r>
              <a:rPr lang="en-NZ" sz="2400" dirty="0"/>
              <a:t>This is the day after the public notice has been published - expected to be Friday </a:t>
            </a:r>
            <a:r>
              <a:rPr lang="en-NZ" sz="2400" dirty="0" smtClean="0"/>
              <a:t>18 </a:t>
            </a:r>
            <a:r>
              <a:rPr lang="en-NZ" sz="2400" dirty="0"/>
              <a:t>or Saturday </a:t>
            </a:r>
            <a:r>
              <a:rPr lang="en-NZ" sz="2400" dirty="0" smtClean="0"/>
              <a:t>19 </a:t>
            </a:r>
            <a:r>
              <a:rPr lang="en-NZ" sz="2400" dirty="0"/>
              <a:t>October</a:t>
            </a:r>
          </a:p>
          <a:p>
            <a:pPr eaLnBrk="1" fontAlgn="auto" hangingPunct="1">
              <a:spcAft>
                <a:spcPts val="0"/>
              </a:spcAft>
              <a:buFont typeface="Arial" pitchFamily="34" charset="0"/>
              <a:buChar char="•"/>
              <a:defRPr/>
            </a:pPr>
            <a:r>
              <a:rPr lang="en-NZ" sz="2400" dirty="0" smtClean="0"/>
              <a:t>Successful </a:t>
            </a:r>
            <a:r>
              <a:rPr lang="en-NZ" sz="2400" dirty="0"/>
              <a:t>candidates contacted by mayor/staff</a:t>
            </a:r>
          </a:p>
          <a:p>
            <a:pPr eaLnBrk="1" fontAlgn="auto" hangingPunct="1">
              <a:spcAft>
                <a:spcPts val="0"/>
              </a:spcAft>
              <a:buFont typeface="Arial" pitchFamily="34" charset="0"/>
              <a:buChar char="•"/>
              <a:defRPr/>
            </a:pPr>
            <a:r>
              <a:rPr lang="en-NZ" sz="2400" dirty="0"/>
              <a:t>Council’s inaugural meeting and the “swearing in” of elected members </a:t>
            </a:r>
            <a:r>
              <a:rPr lang="en-NZ" sz="2400" dirty="0" smtClean="0"/>
              <a:t>(elected </a:t>
            </a:r>
            <a:r>
              <a:rPr lang="en-NZ" sz="2400" dirty="0"/>
              <a:t>candidates cannot act until this has occurred</a:t>
            </a:r>
            <a:r>
              <a:rPr lang="en-NZ" sz="2400" dirty="0" smtClean="0"/>
              <a:t>) – expected to be Thursday 31 October 2019</a:t>
            </a:r>
            <a:endParaRPr lang="en-US" sz="2400" dirty="0" smtClean="0"/>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2232025" y="527050"/>
            <a:ext cx="6413500" cy="763588"/>
          </a:xfrm>
        </p:spPr>
        <p:txBody>
          <a:bodyPr/>
          <a:lstStyle/>
          <a:p>
            <a:pPr eaLnBrk="1" hangingPunct="1"/>
            <a:r>
              <a:rPr lang="en-NZ" altLang="en-US" b="1" smtClean="0">
                <a:solidFill>
                  <a:schemeClr val="tx2"/>
                </a:solidFill>
              </a:rPr>
              <a:t>Resources</a:t>
            </a:r>
            <a:endParaRPr lang="en-US" altLang="en-US" b="1" smtClean="0">
              <a:solidFill>
                <a:schemeClr val="tx2"/>
              </a:solidFill>
            </a:endParaRPr>
          </a:p>
        </p:txBody>
      </p:sp>
      <p:sp>
        <p:nvSpPr>
          <p:cNvPr id="43011" name="Content Placeholder 4"/>
          <p:cNvSpPr>
            <a:spLocks noGrp="1"/>
          </p:cNvSpPr>
          <p:nvPr>
            <p:ph idx="1"/>
          </p:nvPr>
        </p:nvSpPr>
        <p:spPr>
          <a:xfrm>
            <a:off x="2232025" y="1597025"/>
            <a:ext cx="6413500" cy="4275138"/>
          </a:xfrm>
        </p:spPr>
        <p:txBody>
          <a:bodyPr/>
          <a:lstStyle/>
          <a:p>
            <a:pPr marL="266700" indent="-266700" eaLnBrk="1" hangingPunct="1">
              <a:lnSpc>
                <a:spcPct val="80000"/>
              </a:lnSpc>
              <a:buFont typeface="Arial" charset="0"/>
              <a:buNone/>
            </a:pPr>
            <a:endParaRPr lang="en-NZ" altLang="en-US" sz="2000" b="1" dirty="0">
              <a:solidFill>
                <a:srgbClr val="17375E"/>
              </a:solidFill>
            </a:endParaRPr>
          </a:p>
          <a:p>
            <a:pPr marL="266700" indent="-266700" eaLnBrk="1" hangingPunct="1">
              <a:lnSpc>
                <a:spcPct val="80000"/>
              </a:lnSpc>
              <a:buFont typeface="Arial" charset="0"/>
              <a:buNone/>
            </a:pPr>
            <a:r>
              <a:rPr lang="en-NZ" altLang="en-US" sz="2000" b="1" dirty="0" smtClean="0">
                <a:solidFill>
                  <a:srgbClr val="17375E"/>
                </a:solidFill>
              </a:rPr>
              <a:t>NCC candidate handbook and nomination papers</a:t>
            </a:r>
          </a:p>
          <a:p>
            <a:pPr marL="266700" indent="-266700" eaLnBrk="1" hangingPunct="1">
              <a:lnSpc>
                <a:spcPct val="80000"/>
              </a:lnSpc>
              <a:buFont typeface="Arial" charset="0"/>
              <a:buNone/>
            </a:pPr>
            <a:r>
              <a:rPr lang="en-NZ" altLang="en-US" sz="2000" b="1" dirty="0" smtClean="0">
                <a:solidFill>
                  <a:srgbClr val="17375E"/>
                </a:solidFill>
              </a:rPr>
              <a:t>LGNZ 'Making a Stand' booklet</a:t>
            </a:r>
          </a:p>
          <a:p>
            <a:pPr marL="266700" indent="-266700" eaLnBrk="1" hangingPunct="1">
              <a:lnSpc>
                <a:spcPct val="80000"/>
              </a:lnSpc>
              <a:buFont typeface="Arial" charset="0"/>
              <a:buNone/>
            </a:pPr>
            <a:r>
              <a:rPr lang="en-NZ" altLang="en-US" sz="2000" b="1" dirty="0" smtClean="0">
                <a:solidFill>
                  <a:srgbClr val="17375E"/>
                </a:solidFill>
              </a:rPr>
              <a:t>NCC’s Pre-election report </a:t>
            </a:r>
            <a:r>
              <a:rPr lang="en-NZ" altLang="en-US" sz="2000" dirty="0" smtClean="0">
                <a:solidFill>
                  <a:srgbClr val="17375E"/>
                </a:solidFill>
              </a:rPr>
              <a:t>– available from 31 July 2019:</a:t>
            </a:r>
          </a:p>
          <a:p>
            <a:pPr marL="266700" indent="-266700" eaLnBrk="1" hangingPunct="1">
              <a:lnSpc>
                <a:spcPct val="80000"/>
              </a:lnSpc>
            </a:pPr>
            <a:r>
              <a:rPr lang="en-NZ" altLang="en-US" sz="2000" dirty="0" smtClean="0">
                <a:solidFill>
                  <a:srgbClr val="17375E"/>
                </a:solidFill>
              </a:rPr>
              <a:t>To inform the community and candidates on key aspects of Council business </a:t>
            </a:r>
          </a:p>
          <a:p>
            <a:pPr marL="266700" indent="-266700" eaLnBrk="1" hangingPunct="1">
              <a:lnSpc>
                <a:spcPct val="80000"/>
              </a:lnSpc>
            </a:pPr>
            <a:r>
              <a:rPr lang="en-NZ" altLang="en-US" sz="2000" dirty="0" smtClean="0">
                <a:solidFill>
                  <a:srgbClr val="17375E"/>
                </a:solidFill>
              </a:rPr>
              <a:t>To set out major projects and expenditure for next 3 years</a:t>
            </a:r>
          </a:p>
          <a:p>
            <a:pPr marL="266700" indent="-266700" eaLnBrk="1" hangingPunct="1">
              <a:lnSpc>
                <a:spcPct val="80000"/>
              </a:lnSpc>
            </a:pPr>
            <a:r>
              <a:rPr lang="en-NZ" altLang="en-US" sz="2000" dirty="0" smtClean="0">
                <a:solidFill>
                  <a:srgbClr val="17375E"/>
                </a:solidFill>
              </a:rPr>
              <a:t>To promote discussion on issues and inform any elections debate</a:t>
            </a:r>
          </a:p>
          <a:p>
            <a:pPr marL="266700" indent="-266700" eaLnBrk="1" hangingPunct="1">
              <a:lnSpc>
                <a:spcPct val="80000"/>
              </a:lnSpc>
              <a:buFont typeface="Arial" charset="0"/>
              <a:buNone/>
            </a:pPr>
            <a:r>
              <a:rPr lang="en-NZ" altLang="en-US" sz="2000" b="1" dirty="0" smtClean="0">
                <a:solidFill>
                  <a:srgbClr val="17375E"/>
                </a:solidFill>
              </a:rPr>
              <a:t>Legislation </a:t>
            </a:r>
            <a:r>
              <a:rPr lang="en-NZ" altLang="en-US" sz="2000" dirty="0" smtClean="0">
                <a:solidFill>
                  <a:srgbClr val="17375E"/>
                </a:solidFill>
              </a:rPr>
              <a:t>(LEA, LER)</a:t>
            </a:r>
          </a:p>
          <a:p>
            <a:pPr marL="266700" indent="-266700" eaLnBrk="1" hangingPunct="1">
              <a:lnSpc>
                <a:spcPct val="80000"/>
              </a:lnSpc>
              <a:buFont typeface="Arial" charset="0"/>
              <a:buNone/>
            </a:pPr>
            <a:r>
              <a:rPr lang="en-NZ" altLang="en-US" sz="2000" b="1" dirty="0" smtClean="0">
                <a:solidFill>
                  <a:srgbClr val="17375E"/>
                </a:solidFill>
              </a:rPr>
              <a:t>Council's website </a:t>
            </a:r>
            <a:r>
              <a:rPr lang="en-NZ" altLang="en-US" sz="2000" dirty="0" smtClean="0">
                <a:solidFill>
                  <a:srgbClr val="17375E"/>
                </a:solidFill>
              </a:rPr>
              <a:t>(for election information): </a:t>
            </a:r>
          </a:p>
          <a:p>
            <a:pPr marL="266700" indent="-266700" eaLnBrk="1" hangingPunct="1">
              <a:lnSpc>
                <a:spcPct val="80000"/>
              </a:lnSpc>
            </a:pPr>
            <a:r>
              <a:rPr lang="en-NZ" altLang="en-US" sz="2000" dirty="0" smtClean="0">
                <a:solidFill>
                  <a:srgbClr val="17375E"/>
                </a:solidFill>
              </a:rPr>
              <a:t>NMDHB candidate handbook </a:t>
            </a:r>
          </a:p>
        </p:txBody>
      </p:sp>
      <p:pic>
        <p:nvPicPr>
          <p:cNvPr id="430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555" y="-83215"/>
            <a:ext cx="11127582" cy="6941215"/>
          </a:xfrm>
          <a:prstGeom prst="rect">
            <a:avLst/>
          </a:prstGeom>
        </p:spPr>
      </p:pic>
      <p:sp>
        <p:nvSpPr>
          <p:cNvPr id="7" name="Rectangle 6"/>
          <p:cNvSpPr/>
          <p:nvPr/>
        </p:nvSpPr>
        <p:spPr>
          <a:xfrm>
            <a:off x="1431033" y="1384962"/>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269" name="Content Placeholder 2"/>
          <p:cNvSpPr>
            <a:spLocks noGrp="1"/>
          </p:cNvSpPr>
          <p:nvPr>
            <p:ph idx="1"/>
          </p:nvPr>
        </p:nvSpPr>
        <p:spPr>
          <a:xfrm>
            <a:off x="0" y="4287977"/>
            <a:ext cx="9159875" cy="909637"/>
          </a:xfrm>
        </p:spPr>
        <p:txBody>
          <a:bodyPr/>
          <a:lstStyle/>
          <a:p>
            <a:pPr marL="0" indent="0" algn="ctr">
              <a:buFont typeface="Arial" charset="0"/>
              <a:buNone/>
            </a:pPr>
            <a:r>
              <a:rPr lang="en-NZ" altLang="en-US" sz="4800" b="1" dirty="0" smtClean="0">
                <a:solidFill>
                  <a:schemeClr val="bg1"/>
                </a:solidFill>
                <a:latin typeface="Calibri" panose="020F0502020204030204" pitchFamily="34" charset="0"/>
                <a:cs typeface="Calibri" panose="020F0502020204030204" pitchFamily="34" charset="0"/>
              </a:rPr>
              <a:t>Part 1: Introduction to</a:t>
            </a:r>
            <a:br>
              <a:rPr lang="en-NZ" altLang="en-US" sz="4800" b="1" dirty="0" smtClean="0">
                <a:solidFill>
                  <a:schemeClr val="bg1"/>
                </a:solidFill>
                <a:latin typeface="Calibri" panose="020F0502020204030204" pitchFamily="34" charset="0"/>
                <a:cs typeface="Calibri" panose="020F0502020204030204" pitchFamily="34" charset="0"/>
              </a:rPr>
            </a:br>
            <a:r>
              <a:rPr lang="en-NZ" altLang="en-US" sz="4800" b="1" dirty="0" smtClean="0">
                <a:solidFill>
                  <a:schemeClr val="bg1"/>
                </a:solidFill>
                <a:latin typeface="Calibri" panose="020F0502020204030204" pitchFamily="34" charset="0"/>
                <a:cs typeface="Calibri" panose="020F0502020204030204" pitchFamily="34" charset="0"/>
              </a:rPr>
              <a:t>Nelson City Council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5195" y="1291129"/>
            <a:ext cx="2880366" cy="2371349"/>
          </a:xfrm>
          <a:prstGeom prst="rect">
            <a:avLst/>
          </a:prstGeom>
        </p:spPr>
      </p:pic>
      <p:sp>
        <p:nvSpPr>
          <p:cNvPr id="10" name="Rectangle 9"/>
          <p:cNvSpPr/>
          <p:nvPr/>
        </p:nvSpPr>
        <p:spPr>
          <a:xfrm>
            <a:off x="4790117" y="1398993"/>
            <a:ext cx="2748690" cy="218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279" y="1291130"/>
            <a:ext cx="2880366" cy="2371349"/>
          </a:xfrm>
          <a:prstGeom prst="rect">
            <a:avLst/>
          </a:prstGeom>
        </p:spPr>
      </p:pic>
    </p:spTree>
    <p:extLst>
      <p:ext uri="{BB962C8B-B14F-4D97-AF65-F5344CB8AC3E}">
        <p14:creationId xmlns:p14="http://schemas.microsoft.com/office/powerpoint/2010/main" val="2793768813"/>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2232025" y="527050"/>
            <a:ext cx="6413500" cy="763588"/>
          </a:xfrm>
        </p:spPr>
        <p:txBody>
          <a:bodyPr/>
          <a:lstStyle/>
          <a:p>
            <a:pPr eaLnBrk="1" hangingPunct="1"/>
            <a:r>
              <a:rPr lang="en-NZ" altLang="en-US" b="1" dirty="0" smtClean="0">
                <a:solidFill>
                  <a:schemeClr val="tx2"/>
                </a:solidFill>
              </a:rPr>
              <a:t>Last word</a:t>
            </a:r>
            <a:endParaRPr lang="en-US" altLang="en-US" b="1" dirty="0" smtClean="0">
              <a:solidFill>
                <a:schemeClr val="tx2"/>
              </a:solidFill>
            </a:endParaRPr>
          </a:p>
        </p:txBody>
      </p:sp>
      <p:sp>
        <p:nvSpPr>
          <p:cNvPr id="52227" name="Content Placeholder 4"/>
          <p:cNvSpPr>
            <a:spLocks noGrp="1"/>
          </p:cNvSpPr>
          <p:nvPr>
            <p:ph idx="1"/>
          </p:nvPr>
        </p:nvSpPr>
        <p:spPr>
          <a:xfrm>
            <a:off x="2232025" y="1597025"/>
            <a:ext cx="6413500" cy="4275138"/>
          </a:xfrm>
        </p:spPr>
        <p:txBody>
          <a:bodyPr/>
          <a:lstStyle/>
          <a:p>
            <a:pPr marL="0" indent="0" eaLnBrk="1" hangingPunct="1">
              <a:buFont typeface="Arial" charset="0"/>
              <a:buNone/>
            </a:pPr>
            <a:r>
              <a:rPr lang="en-NZ" altLang="en-US" dirty="0" smtClean="0">
                <a:solidFill>
                  <a:srgbClr val="17375E"/>
                </a:solidFill>
              </a:rPr>
              <a:t>No Online Voting</a:t>
            </a:r>
          </a:p>
          <a:p>
            <a:pPr marL="0" indent="0" eaLnBrk="1" hangingPunct="1">
              <a:buFont typeface="Arial" charset="0"/>
              <a:buNone/>
            </a:pPr>
            <a:endParaRPr lang="en-NZ" altLang="en-US" sz="1800" dirty="0" smtClean="0">
              <a:solidFill>
                <a:srgbClr val="17375E"/>
              </a:solidFill>
            </a:endParaRPr>
          </a:p>
          <a:p>
            <a:pPr marL="0" indent="0" eaLnBrk="1" hangingPunct="1">
              <a:buFont typeface="Arial" charset="0"/>
              <a:buNone/>
            </a:pPr>
            <a:r>
              <a:rPr lang="en-NZ" altLang="en-US" dirty="0" smtClean="0">
                <a:solidFill>
                  <a:srgbClr val="17375E"/>
                </a:solidFill>
              </a:rPr>
              <a:t>Campaigning</a:t>
            </a:r>
          </a:p>
          <a:p>
            <a:pPr marL="0" indent="0" eaLnBrk="1" hangingPunct="1">
              <a:buFont typeface="Arial" charset="0"/>
              <a:buNone/>
            </a:pPr>
            <a:endParaRPr lang="en-NZ" altLang="en-US" sz="1800" dirty="0" smtClean="0">
              <a:solidFill>
                <a:srgbClr val="17375E"/>
              </a:solidFill>
            </a:endParaRPr>
          </a:p>
          <a:p>
            <a:pPr marL="0" indent="0" eaLnBrk="1" hangingPunct="1">
              <a:buFont typeface="Arial" charset="0"/>
              <a:buNone/>
            </a:pPr>
            <a:r>
              <a:rPr lang="en-NZ" altLang="en-US" dirty="0" smtClean="0">
                <a:solidFill>
                  <a:srgbClr val="17375E"/>
                </a:solidFill>
              </a:rPr>
              <a:t>Election results – on websites/email – progress/prelim/final</a:t>
            </a:r>
          </a:p>
          <a:p>
            <a:pPr marL="0" indent="0" eaLnBrk="1" hangingPunct="1">
              <a:buFont typeface="Arial" charset="0"/>
              <a:buNone/>
            </a:pPr>
            <a:endParaRPr lang="en-NZ" altLang="en-US" sz="1800" dirty="0" smtClean="0">
              <a:solidFill>
                <a:srgbClr val="17375E"/>
              </a:solidFill>
            </a:endParaRPr>
          </a:p>
          <a:p>
            <a:pPr marL="0" indent="0" eaLnBrk="1" hangingPunct="1">
              <a:buFont typeface="Arial" charset="0"/>
              <a:buNone/>
            </a:pPr>
            <a:r>
              <a:rPr lang="en-NZ" altLang="en-US" dirty="0" smtClean="0">
                <a:solidFill>
                  <a:srgbClr val="17375E"/>
                </a:solidFill>
              </a:rPr>
              <a:t>Election day – Saturday 12 October 2019</a:t>
            </a:r>
          </a:p>
          <a:p>
            <a:pPr marL="0" indent="0" eaLnBrk="1" hangingPunct="1">
              <a:buFont typeface="Arial" charset="0"/>
              <a:buNone/>
            </a:pPr>
            <a:r>
              <a:rPr lang="en-NZ" altLang="en-US" b="1" dirty="0" smtClean="0">
                <a:solidFill>
                  <a:srgbClr val="17375E"/>
                </a:solidFill>
              </a:rPr>
              <a:t>Good luck!!</a:t>
            </a:r>
            <a:endParaRPr lang="en-US" altLang="en-US" dirty="0" smtClean="0">
              <a:solidFill>
                <a:srgbClr val="17375E"/>
              </a:solidFill>
            </a:endParaRPr>
          </a:p>
        </p:txBody>
      </p:sp>
      <p:pic>
        <p:nvPicPr>
          <p:cNvPr id="522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575" y="177595"/>
            <a:ext cx="2059175" cy="111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38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1824038" y="222250"/>
            <a:ext cx="7319962" cy="458788"/>
          </a:xfrm>
        </p:spPr>
        <p:txBody>
          <a:bodyPr/>
          <a:lstStyle/>
          <a:p>
            <a:pPr eaLnBrk="1" hangingPunct="1"/>
            <a:r>
              <a:rPr lang="en-NZ" altLang="en-US" sz="3200" b="1" smtClean="0">
                <a:solidFill>
                  <a:schemeClr val="tx2"/>
                </a:solidFill>
              </a:rPr>
              <a:t>What is Local Government all about?</a:t>
            </a:r>
            <a:endParaRPr lang="en-US" altLang="en-US" sz="3200" b="1" smtClean="0">
              <a:solidFill>
                <a:schemeClr val="tx2"/>
              </a:solidFill>
            </a:endParaRPr>
          </a:p>
        </p:txBody>
      </p:sp>
      <p:sp>
        <p:nvSpPr>
          <p:cNvPr id="6147" name="Rectangle 9"/>
          <p:cNvSpPr>
            <a:spLocks/>
          </p:cNvSpPr>
          <p:nvPr/>
        </p:nvSpPr>
        <p:spPr bwMode="auto">
          <a:xfrm>
            <a:off x="1365196" y="833438"/>
            <a:ext cx="763525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542925" indent="-363538" eaLnBrk="0" hangingPunct="0">
              <a:spcBef>
                <a:spcPct val="20000"/>
              </a:spcBef>
              <a:buFont typeface="Arial" charset="0"/>
              <a:buChar char="–"/>
              <a:defRPr sz="2800">
                <a:solidFill>
                  <a:schemeClr val="tx1"/>
                </a:solidFill>
                <a:latin typeface="Calibri" pitchFamily="34" charset="0"/>
              </a:defRPr>
            </a:lvl2pPr>
            <a:lvl3pPr marL="1228725" indent="-228600" eaLnBrk="0" hangingPunct="0">
              <a:spcBef>
                <a:spcPct val="20000"/>
              </a:spcBef>
              <a:buFont typeface="Arial" charset="0"/>
              <a:buChar char="•"/>
              <a:defRPr sz="2400">
                <a:solidFill>
                  <a:schemeClr val="tx1"/>
                </a:solidFill>
                <a:latin typeface="Calibri" pitchFamily="34" charset="0"/>
              </a:defRPr>
            </a:lvl3pPr>
            <a:lvl4pPr marL="1636713"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nSpc>
                <a:spcPct val="80000"/>
              </a:lnSpc>
              <a:buFont typeface="Arial" charset="0"/>
              <a:buNone/>
            </a:pPr>
            <a:r>
              <a:rPr lang="en-NZ" altLang="en-US" sz="2000" dirty="0">
                <a:solidFill>
                  <a:srgbClr val="17375E"/>
                </a:solidFill>
              </a:rPr>
              <a:t>It’s a complex business</a:t>
            </a:r>
            <a:r>
              <a:rPr lang="en-NZ" altLang="en-US" sz="2000" dirty="0" smtClean="0">
                <a:solidFill>
                  <a:srgbClr val="17375E"/>
                </a:solidFill>
              </a:rPr>
              <a:t>!</a:t>
            </a:r>
          </a:p>
          <a:p>
            <a:pPr>
              <a:lnSpc>
                <a:spcPct val="80000"/>
              </a:lnSpc>
              <a:buFont typeface="Arial" charset="0"/>
              <a:buNone/>
            </a:pPr>
            <a:endParaRPr lang="en-NZ" altLang="en-US" sz="1000" dirty="0">
              <a:solidFill>
                <a:srgbClr val="17375E"/>
              </a:solidFill>
            </a:endParaRPr>
          </a:p>
          <a:p>
            <a:pPr>
              <a:lnSpc>
                <a:spcPct val="80000"/>
              </a:lnSpc>
              <a:spcAft>
                <a:spcPts val="1200"/>
              </a:spcAft>
              <a:buFont typeface="Arial" charset="0"/>
              <a:buNone/>
            </a:pPr>
            <a:r>
              <a:rPr lang="en-NZ" altLang="en-US" sz="2000" dirty="0">
                <a:solidFill>
                  <a:srgbClr val="17375E"/>
                </a:solidFill>
              </a:rPr>
              <a:t>Under more than 125 pieces of legislation, Council is responsible for:</a:t>
            </a:r>
          </a:p>
          <a:p>
            <a:pPr lvl="1">
              <a:lnSpc>
                <a:spcPct val="80000"/>
              </a:lnSpc>
              <a:spcAft>
                <a:spcPts val="600"/>
              </a:spcAft>
              <a:buFont typeface="Arial" charset="0"/>
              <a:buChar char="•"/>
            </a:pPr>
            <a:r>
              <a:rPr lang="en-NZ" altLang="en-US" sz="2000" dirty="0">
                <a:solidFill>
                  <a:srgbClr val="17375E"/>
                </a:solidFill>
              </a:rPr>
              <a:t>Formulating the </a:t>
            </a:r>
            <a:r>
              <a:rPr lang="en-NZ" altLang="en-US" sz="2000" dirty="0" smtClean="0">
                <a:solidFill>
                  <a:srgbClr val="17375E"/>
                </a:solidFill>
              </a:rPr>
              <a:t>city’s </a:t>
            </a:r>
            <a:r>
              <a:rPr lang="en-NZ" altLang="en-US" sz="2000" dirty="0">
                <a:solidFill>
                  <a:srgbClr val="17375E"/>
                </a:solidFill>
              </a:rPr>
              <a:t>strategic direction in conjunction with the community through the Long Term Plan (LTP) and reporting on progress</a:t>
            </a:r>
          </a:p>
          <a:p>
            <a:pPr lvl="1">
              <a:lnSpc>
                <a:spcPct val="80000"/>
              </a:lnSpc>
              <a:spcAft>
                <a:spcPts val="600"/>
              </a:spcAft>
              <a:buFont typeface="Arial" charset="0"/>
              <a:buChar char="•"/>
            </a:pPr>
            <a:r>
              <a:rPr lang="en-NZ" altLang="en-US" sz="2000" dirty="0">
                <a:solidFill>
                  <a:srgbClr val="17375E"/>
                </a:solidFill>
              </a:rPr>
              <a:t>Determining the services and activities to be undertaken by the Council</a:t>
            </a:r>
          </a:p>
          <a:p>
            <a:pPr lvl="1">
              <a:lnSpc>
                <a:spcPct val="80000"/>
              </a:lnSpc>
              <a:spcAft>
                <a:spcPts val="600"/>
              </a:spcAft>
              <a:buFont typeface="Arial" charset="0"/>
              <a:buChar char="•"/>
            </a:pPr>
            <a:r>
              <a:rPr lang="en-NZ" altLang="en-US" sz="2000" dirty="0">
                <a:solidFill>
                  <a:srgbClr val="17375E"/>
                </a:solidFill>
              </a:rPr>
              <a:t>Managing various regulations and upholding the law, including the formulation and enforcement of bylaws</a:t>
            </a:r>
          </a:p>
          <a:p>
            <a:pPr lvl="1">
              <a:lnSpc>
                <a:spcPct val="80000"/>
              </a:lnSpc>
              <a:spcAft>
                <a:spcPts val="600"/>
              </a:spcAft>
              <a:buFont typeface="Arial" charset="0"/>
              <a:buChar char="•"/>
            </a:pPr>
            <a:r>
              <a:rPr lang="en-NZ" altLang="en-US" sz="2000" dirty="0">
                <a:solidFill>
                  <a:srgbClr val="17375E"/>
                </a:solidFill>
              </a:rPr>
              <a:t>Advocating on behalf of the local community with central government, other local authorities and other agencies</a:t>
            </a:r>
          </a:p>
          <a:p>
            <a:pPr lvl="1">
              <a:lnSpc>
                <a:spcPct val="80000"/>
              </a:lnSpc>
              <a:spcAft>
                <a:spcPts val="600"/>
              </a:spcAft>
              <a:buFont typeface="Arial" charset="0"/>
              <a:buChar char="•"/>
            </a:pPr>
            <a:r>
              <a:rPr lang="en-NZ" altLang="en-US" sz="2000" dirty="0">
                <a:solidFill>
                  <a:srgbClr val="17375E"/>
                </a:solidFill>
              </a:rPr>
              <a:t>Environmental management through the </a:t>
            </a:r>
            <a:r>
              <a:rPr lang="en-NZ" altLang="en-US" sz="2000" dirty="0" smtClean="0">
                <a:solidFill>
                  <a:srgbClr val="17375E"/>
                </a:solidFill>
              </a:rPr>
              <a:t>Nelson Resource Management Plan</a:t>
            </a:r>
            <a:endParaRPr lang="en-NZ" altLang="en-US" sz="2000" dirty="0">
              <a:solidFill>
                <a:srgbClr val="17375E"/>
              </a:solidFill>
            </a:endParaRPr>
          </a:p>
          <a:p>
            <a:pPr lvl="1">
              <a:lnSpc>
                <a:spcPct val="80000"/>
              </a:lnSpc>
              <a:spcAft>
                <a:spcPts val="600"/>
              </a:spcAft>
              <a:buFont typeface="Arial" charset="0"/>
              <a:buChar char="•"/>
            </a:pPr>
            <a:r>
              <a:rPr lang="en-NZ" altLang="en-US" sz="2000" dirty="0">
                <a:solidFill>
                  <a:srgbClr val="17375E"/>
                </a:solidFill>
              </a:rPr>
              <a:t>Ensuring local communities are encouraged to be part of the decision-making processes of local government</a:t>
            </a:r>
          </a:p>
          <a:p>
            <a:pPr lvl="1">
              <a:lnSpc>
                <a:spcPct val="80000"/>
              </a:lnSpc>
              <a:spcAft>
                <a:spcPts val="600"/>
              </a:spcAft>
              <a:buFont typeface="Arial" charset="0"/>
              <a:buChar char="•"/>
            </a:pPr>
            <a:r>
              <a:rPr lang="en-NZ" altLang="en-US" sz="2000" dirty="0">
                <a:solidFill>
                  <a:srgbClr val="17375E"/>
                </a:solidFill>
              </a:rPr>
              <a:t>Ensuring effective succession of Elected Members	</a:t>
            </a:r>
          </a:p>
        </p:txBody>
      </p:sp>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36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2232025" y="527050"/>
            <a:ext cx="6413500" cy="763588"/>
          </a:xfrm>
        </p:spPr>
        <p:txBody>
          <a:bodyPr/>
          <a:lstStyle/>
          <a:p>
            <a:pPr eaLnBrk="1" hangingPunct="1"/>
            <a:r>
              <a:rPr lang="en-NZ" altLang="en-US" sz="3200" b="1" smtClean="0">
                <a:solidFill>
                  <a:schemeClr val="tx2"/>
                </a:solidFill>
              </a:rPr>
              <a:t>Job description</a:t>
            </a:r>
            <a:endParaRPr lang="en-US" altLang="en-US" sz="3200" b="1" smtClean="0">
              <a:solidFill>
                <a:schemeClr val="tx2"/>
              </a:solidFill>
            </a:endParaRPr>
          </a:p>
        </p:txBody>
      </p:sp>
      <p:sp>
        <p:nvSpPr>
          <p:cNvPr id="5" name="Content Placeholder 4"/>
          <p:cNvSpPr>
            <a:spLocks noGrp="1"/>
          </p:cNvSpPr>
          <p:nvPr>
            <p:ph idx="1"/>
          </p:nvPr>
        </p:nvSpPr>
        <p:spPr>
          <a:xfrm>
            <a:off x="2232025" y="1443835"/>
            <a:ext cx="6413500" cy="4887115"/>
          </a:xfrm>
        </p:spPr>
        <p:txBody>
          <a:bodyPr rtlCol="0">
            <a:normAutofit/>
          </a:bodyPr>
          <a:lstStyle/>
          <a:p>
            <a:pPr eaLnBrk="1" fontAlgn="auto" hangingPunct="1">
              <a:spcAft>
                <a:spcPts val="0"/>
              </a:spcAft>
              <a:buFont typeface="Arial" pitchFamily="34" charset="0"/>
              <a:buChar char="•"/>
              <a:defRPr/>
            </a:pPr>
            <a:r>
              <a:rPr lang="en-NZ" dirty="0"/>
              <a:t>Represent interests of </a:t>
            </a:r>
            <a:r>
              <a:rPr lang="en-NZ" dirty="0" smtClean="0"/>
              <a:t>Council</a:t>
            </a:r>
            <a:endParaRPr lang="en-NZ" dirty="0"/>
          </a:p>
          <a:p>
            <a:pPr eaLnBrk="1" fontAlgn="auto" hangingPunct="1">
              <a:spcAft>
                <a:spcPts val="0"/>
              </a:spcAft>
              <a:buFont typeface="Arial" pitchFamily="34" charset="0"/>
              <a:buChar char="•"/>
              <a:defRPr/>
            </a:pPr>
            <a:r>
              <a:rPr lang="en-NZ" dirty="0"/>
              <a:t>Formulate strategic direction and priorities</a:t>
            </a:r>
          </a:p>
          <a:p>
            <a:pPr eaLnBrk="1" fontAlgn="auto" hangingPunct="1">
              <a:spcAft>
                <a:spcPts val="0"/>
              </a:spcAft>
              <a:buFont typeface="Arial" pitchFamily="34" charset="0"/>
              <a:buChar char="•"/>
              <a:defRPr/>
            </a:pPr>
            <a:r>
              <a:rPr lang="en-NZ" dirty="0"/>
              <a:t>Determine expenditure and funding</a:t>
            </a:r>
          </a:p>
          <a:p>
            <a:pPr eaLnBrk="1" fontAlgn="auto" hangingPunct="1">
              <a:spcAft>
                <a:spcPts val="0"/>
              </a:spcAft>
              <a:buFont typeface="Arial" pitchFamily="34" charset="0"/>
              <a:buChar char="•"/>
              <a:defRPr/>
            </a:pPr>
            <a:r>
              <a:rPr lang="en-NZ" dirty="0"/>
              <a:t>Monitor performance</a:t>
            </a:r>
          </a:p>
          <a:p>
            <a:pPr eaLnBrk="1" fontAlgn="auto" hangingPunct="1">
              <a:spcAft>
                <a:spcPts val="0"/>
              </a:spcAft>
              <a:buFont typeface="Arial" pitchFamily="34" charset="0"/>
              <a:buChar char="•"/>
              <a:defRPr/>
            </a:pPr>
            <a:r>
              <a:rPr lang="en-NZ" dirty="0"/>
              <a:t>Develop and oversee policy</a:t>
            </a:r>
          </a:p>
          <a:p>
            <a:pPr eaLnBrk="1" fontAlgn="auto" hangingPunct="1">
              <a:spcAft>
                <a:spcPts val="0"/>
              </a:spcAft>
              <a:buFont typeface="Arial" pitchFamily="34" charset="0"/>
              <a:buChar char="•"/>
              <a:defRPr/>
            </a:pPr>
            <a:r>
              <a:rPr lang="en-NZ" dirty="0"/>
              <a:t>Ensure prudent use of council resources</a:t>
            </a:r>
          </a:p>
          <a:p>
            <a:pPr eaLnBrk="1" fontAlgn="auto" hangingPunct="1">
              <a:spcAft>
                <a:spcPts val="0"/>
              </a:spcAft>
              <a:buFont typeface="Arial" pitchFamily="34" charset="0"/>
              <a:buChar char="•"/>
              <a:defRPr/>
            </a:pPr>
            <a:r>
              <a:rPr lang="en-NZ" dirty="0"/>
              <a:t>Employ and monitor the CE only</a:t>
            </a:r>
            <a:endParaRPr lang="en-US" dirty="0" smtClean="0"/>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2232025" y="527050"/>
            <a:ext cx="6413500" cy="763588"/>
          </a:xfrm>
        </p:spPr>
        <p:txBody>
          <a:bodyPr/>
          <a:lstStyle/>
          <a:p>
            <a:pPr eaLnBrk="1" hangingPunct="1"/>
            <a:r>
              <a:rPr lang="en-NZ" altLang="en-US" sz="3200" b="1" dirty="0" smtClean="0">
                <a:solidFill>
                  <a:schemeClr val="tx2"/>
                </a:solidFill>
              </a:rPr>
              <a:t>Core competencies</a:t>
            </a:r>
            <a:endParaRPr lang="en-US" altLang="en-US" sz="3200" b="1" dirty="0" smtClean="0">
              <a:solidFill>
                <a:schemeClr val="tx2"/>
              </a:solidFill>
            </a:endParaRPr>
          </a:p>
        </p:txBody>
      </p:sp>
      <p:sp>
        <p:nvSpPr>
          <p:cNvPr id="9219" name="Content Placeholder 4"/>
          <p:cNvSpPr>
            <a:spLocks noGrp="1"/>
          </p:cNvSpPr>
          <p:nvPr>
            <p:ph idx="1"/>
          </p:nvPr>
        </p:nvSpPr>
        <p:spPr>
          <a:xfrm>
            <a:off x="2232025" y="1443835"/>
            <a:ext cx="6413500" cy="4887115"/>
          </a:xfrm>
        </p:spPr>
        <p:txBody>
          <a:bodyPr/>
          <a:lstStyle/>
          <a:p>
            <a:pPr eaLnBrk="1" hangingPunct="1">
              <a:lnSpc>
                <a:spcPct val="90000"/>
              </a:lnSpc>
            </a:pPr>
            <a:r>
              <a:rPr lang="en-NZ" altLang="en-US" sz="2400" dirty="0" smtClean="0">
                <a:solidFill>
                  <a:srgbClr val="17375E"/>
                </a:solidFill>
              </a:rPr>
              <a:t>Genuine interest for issues faced by Nelson community</a:t>
            </a:r>
          </a:p>
          <a:p>
            <a:pPr eaLnBrk="1" hangingPunct="1">
              <a:lnSpc>
                <a:spcPct val="90000"/>
              </a:lnSpc>
            </a:pPr>
            <a:r>
              <a:rPr lang="en-NZ" altLang="en-US" sz="2400" dirty="0" smtClean="0">
                <a:solidFill>
                  <a:srgbClr val="17375E"/>
                </a:solidFill>
              </a:rPr>
              <a:t>Relate to wide range of people – strong people skills</a:t>
            </a:r>
          </a:p>
          <a:p>
            <a:pPr eaLnBrk="1" hangingPunct="1">
              <a:lnSpc>
                <a:spcPct val="90000"/>
              </a:lnSpc>
            </a:pPr>
            <a:r>
              <a:rPr lang="en-NZ" altLang="en-US" sz="2400" dirty="0" smtClean="0">
                <a:solidFill>
                  <a:srgbClr val="17375E"/>
                </a:solidFill>
              </a:rPr>
              <a:t>Competent listening and public speaking skills</a:t>
            </a:r>
          </a:p>
          <a:p>
            <a:pPr eaLnBrk="1" hangingPunct="1">
              <a:lnSpc>
                <a:spcPct val="90000"/>
              </a:lnSpc>
            </a:pPr>
            <a:r>
              <a:rPr lang="en-NZ" altLang="en-US" sz="2400" dirty="0" smtClean="0">
                <a:solidFill>
                  <a:srgbClr val="17375E"/>
                </a:solidFill>
              </a:rPr>
              <a:t>Express ideas clearly and be results focussed</a:t>
            </a:r>
          </a:p>
          <a:p>
            <a:pPr eaLnBrk="1" hangingPunct="1">
              <a:lnSpc>
                <a:spcPct val="90000"/>
              </a:lnSpc>
            </a:pPr>
            <a:r>
              <a:rPr lang="en-NZ" altLang="en-US" sz="2400" dirty="0" smtClean="0">
                <a:solidFill>
                  <a:srgbClr val="17375E"/>
                </a:solidFill>
              </a:rPr>
              <a:t>Understand, analyse and resolve complex issues</a:t>
            </a:r>
          </a:p>
          <a:p>
            <a:pPr eaLnBrk="1" hangingPunct="1">
              <a:lnSpc>
                <a:spcPct val="90000"/>
              </a:lnSpc>
            </a:pPr>
            <a:r>
              <a:rPr lang="en-NZ" altLang="en-US" sz="2400" dirty="0" smtClean="0">
                <a:solidFill>
                  <a:srgbClr val="17375E"/>
                </a:solidFill>
              </a:rPr>
              <a:t>Understand governance versus management</a:t>
            </a:r>
          </a:p>
          <a:p>
            <a:pPr eaLnBrk="1" hangingPunct="1">
              <a:lnSpc>
                <a:spcPct val="90000"/>
              </a:lnSpc>
            </a:pPr>
            <a:r>
              <a:rPr lang="en-NZ" altLang="en-US" sz="2400" dirty="0" smtClean="0">
                <a:solidFill>
                  <a:srgbClr val="17375E"/>
                </a:solidFill>
              </a:rPr>
              <a:t>Think “city-wide” on issues</a:t>
            </a:r>
          </a:p>
          <a:p>
            <a:pPr eaLnBrk="1" hangingPunct="1">
              <a:lnSpc>
                <a:spcPct val="90000"/>
              </a:lnSpc>
            </a:pPr>
            <a:r>
              <a:rPr lang="en-NZ" altLang="en-US" sz="2400" dirty="0" smtClean="0">
                <a:solidFill>
                  <a:srgbClr val="17375E"/>
                </a:solidFill>
              </a:rPr>
              <a:t>Commit to elected members’ Code of Conduct</a:t>
            </a:r>
            <a:endParaRPr lang="en-US" altLang="en-US" sz="2400" dirty="0" smtClean="0">
              <a:solidFill>
                <a:srgbClr val="17375E"/>
              </a:solidFill>
            </a:endParaRPr>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2232025" y="527050"/>
            <a:ext cx="6413500" cy="763588"/>
          </a:xfrm>
        </p:spPr>
        <p:txBody>
          <a:bodyPr>
            <a:normAutofit/>
          </a:bodyPr>
          <a:lstStyle/>
          <a:p>
            <a:pPr eaLnBrk="1" hangingPunct="1"/>
            <a:r>
              <a:rPr lang="en-NZ" altLang="en-US" sz="3200" b="1" dirty="0" smtClean="0">
                <a:solidFill>
                  <a:schemeClr val="tx2"/>
                </a:solidFill>
              </a:rPr>
              <a:t>Nelson City is a Unitary </a:t>
            </a:r>
            <a:r>
              <a:rPr lang="en-NZ" altLang="en-US" sz="3200" b="1" dirty="0">
                <a:solidFill>
                  <a:schemeClr val="tx2"/>
                </a:solidFill>
              </a:rPr>
              <a:t>A</a:t>
            </a:r>
            <a:r>
              <a:rPr lang="en-NZ" altLang="en-US" sz="3200" b="1" dirty="0" smtClean="0">
                <a:solidFill>
                  <a:schemeClr val="tx2"/>
                </a:solidFill>
              </a:rPr>
              <a:t>uthority</a:t>
            </a:r>
            <a:endParaRPr lang="en-US" altLang="en-US" sz="3200" b="1" dirty="0" smtClean="0">
              <a:solidFill>
                <a:schemeClr val="tx2"/>
              </a:solidFill>
            </a:endParaRPr>
          </a:p>
        </p:txBody>
      </p:sp>
      <p:sp>
        <p:nvSpPr>
          <p:cNvPr id="5" name="Content Placeholder 4"/>
          <p:cNvSpPr>
            <a:spLocks noGrp="1"/>
          </p:cNvSpPr>
          <p:nvPr>
            <p:ph idx="1"/>
          </p:nvPr>
        </p:nvSpPr>
        <p:spPr>
          <a:xfrm>
            <a:off x="2232025" y="1443836"/>
            <a:ext cx="6759928" cy="610820"/>
          </a:xfrm>
        </p:spPr>
        <p:txBody>
          <a:bodyPr numCol="2" rtlCol="0">
            <a:normAutofit/>
          </a:bodyPr>
          <a:lstStyle/>
          <a:p>
            <a:pPr eaLnBrk="1" fontAlgn="auto" hangingPunct="1">
              <a:spcAft>
                <a:spcPts val="0"/>
              </a:spcAft>
              <a:buFont typeface="Arial" pitchFamily="34" charset="0"/>
              <a:buChar char="•"/>
              <a:defRPr/>
            </a:pPr>
            <a:r>
              <a:rPr lang="en-NZ" sz="2400" dirty="0" smtClean="0"/>
              <a:t>Territorial Authority</a:t>
            </a:r>
          </a:p>
          <a:p>
            <a:pPr eaLnBrk="1" fontAlgn="auto" hangingPunct="1">
              <a:spcAft>
                <a:spcPts val="0"/>
              </a:spcAft>
              <a:buFont typeface="Arial" pitchFamily="34" charset="0"/>
              <a:buChar char="•"/>
              <a:defRPr/>
            </a:pPr>
            <a:r>
              <a:rPr lang="en-NZ" sz="2400" dirty="0" smtClean="0"/>
              <a:t>Regional Council</a:t>
            </a:r>
            <a:endParaRPr lang="en-NZ" sz="2400" dirty="0"/>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5994400"/>
            <a:ext cx="30543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1171473" y="2023084"/>
            <a:ext cx="7474052" cy="4002889"/>
          </a:xfrm>
          <a:prstGeom prst="rect">
            <a:avLst/>
          </a:prstGeom>
        </p:spPr>
      </p:pic>
    </p:spTree>
    <p:extLst>
      <p:ext uri="{BB962C8B-B14F-4D97-AF65-F5344CB8AC3E}">
        <p14:creationId xmlns:p14="http://schemas.microsoft.com/office/powerpoint/2010/main" val="144877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2740</Words>
  <Application>Microsoft Office PowerPoint</Application>
  <PresentationFormat>On-screen Show (4:3)</PresentationFormat>
  <Paragraphs>397</Paragraphs>
  <Slides>50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50</vt:i4>
      </vt:variant>
    </vt:vector>
  </HeadingPairs>
  <TitlesOfParts>
    <vt:vector size="54" baseType="lpstr">
      <vt:lpstr>Arial</vt:lpstr>
      <vt:lpstr>Calibri</vt:lpstr>
      <vt:lpstr>Century Gothic</vt:lpstr>
      <vt:lpstr>Office Theme</vt:lpstr>
      <vt:lpstr>PowerPoint Presentation</vt:lpstr>
      <vt:lpstr>2019 Candidate Information Evening  Nelson City Council </vt:lpstr>
      <vt:lpstr>2019 Candidate Information Evening</vt:lpstr>
      <vt:lpstr>2019 Candidate Information Evening</vt:lpstr>
      <vt:lpstr>PowerPoint Presentation</vt:lpstr>
      <vt:lpstr>What is Local Government all about?</vt:lpstr>
      <vt:lpstr>Job description</vt:lpstr>
      <vt:lpstr>Core competencies</vt:lpstr>
      <vt:lpstr>Nelson City is a Unitary Authority</vt:lpstr>
      <vt:lpstr>Council Activities</vt:lpstr>
      <vt:lpstr>Council meetings and Remuneration</vt:lpstr>
      <vt:lpstr>PowerPoint Presentation</vt:lpstr>
      <vt:lpstr>Key Policy Documents</vt:lpstr>
      <vt:lpstr>Key Policy Documents cont…</vt:lpstr>
      <vt:lpstr>Three Yearly Planning Cycle</vt:lpstr>
      <vt:lpstr>The Organisation</vt:lpstr>
      <vt:lpstr>PowerPoint Presentation</vt:lpstr>
      <vt:lpstr>Electoral Team</vt:lpstr>
      <vt:lpstr>Who are electionz.com?</vt:lpstr>
      <vt:lpstr>Electoral Officer Role and Responsibilities</vt:lpstr>
      <vt:lpstr>Key Dates</vt:lpstr>
      <vt:lpstr>PowerPoint Presentation</vt:lpstr>
      <vt:lpstr>PART THREE</vt:lpstr>
      <vt:lpstr>Nominations will be called for:</vt:lpstr>
      <vt:lpstr>Nomination Process</vt:lpstr>
      <vt:lpstr>Nomination Process (continued)</vt:lpstr>
      <vt:lpstr>2016 Voting Paper</vt:lpstr>
      <vt:lpstr>PowerPoint Presentation</vt:lpstr>
      <vt:lpstr>PowerPoint Presentation</vt:lpstr>
      <vt:lpstr>Candidate Qualifications</vt:lpstr>
      <vt:lpstr>Candidate Withdrawals</vt:lpstr>
      <vt:lpstr>Candidate Profile Statements</vt:lpstr>
      <vt:lpstr>Example Profile Statement</vt:lpstr>
      <vt:lpstr>PowerPoint Presentation</vt:lpstr>
      <vt:lpstr>Campaigning</vt:lpstr>
      <vt:lpstr>Social Media</vt:lpstr>
      <vt:lpstr>Social Media continued</vt:lpstr>
      <vt:lpstr>Election signs</vt:lpstr>
      <vt:lpstr>Electoral Donations</vt:lpstr>
      <vt:lpstr>Election Expenditure Limit</vt:lpstr>
      <vt:lpstr>Election Expenses</vt:lpstr>
      <vt:lpstr>Election Offences</vt:lpstr>
      <vt:lpstr>Example of Signs</vt:lpstr>
      <vt:lpstr>PowerPoint Presentation</vt:lpstr>
      <vt:lpstr>Electoral Rolls</vt:lpstr>
      <vt:lpstr>Special Voting</vt:lpstr>
      <vt:lpstr>Election Results</vt:lpstr>
      <vt:lpstr>Coming into Office</vt:lpstr>
      <vt:lpstr>Resources</vt:lpstr>
      <vt:lpstr>Last word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Elections Tauranga City Council Standing for Council</dc:title>
  <dc:creator/>
  <cp:lastModifiedBy/>
  <cp:revision>11</cp:revision>
  <dcterms:created xsi:type="dcterms:W3CDTF">2014-11-29T20:06:54Z</dcterms:created>
  <dcterms:modified xsi:type="dcterms:W3CDTF">2019-08-01T00:30:15Z</dcterms:modified>
</cp:coreProperties>
</file>