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65" r:id="rId2"/>
    <p:sldMasterId id="2147483664" r:id="rId3"/>
  </p:sldMasterIdLst>
  <p:notesMasterIdLst>
    <p:notesMasterId r:id="rId23"/>
  </p:notesMasterIdLst>
  <p:sldIdLst>
    <p:sldId id="259" r:id="rId4"/>
    <p:sldId id="260" r:id="rId5"/>
    <p:sldId id="268" r:id="rId6"/>
    <p:sldId id="304" r:id="rId7"/>
    <p:sldId id="309" r:id="rId8"/>
    <p:sldId id="322" r:id="rId9"/>
    <p:sldId id="327" r:id="rId10"/>
    <p:sldId id="342" r:id="rId11"/>
    <p:sldId id="343" r:id="rId12"/>
    <p:sldId id="344" r:id="rId13"/>
    <p:sldId id="329" r:id="rId14"/>
    <p:sldId id="328" r:id="rId15"/>
    <p:sldId id="311" r:id="rId16"/>
    <p:sldId id="330" r:id="rId17"/>
    <p:sldId id="316" r:id="rId18"/>
    <p:sldId id="345" r:id="rId19"/>
    <p:sldId id="346" r:id="rId20"/>
    <p:sldId id="337" r:id="rId21"/>
    <p:sldId id="341" r:id="rId22"/>
  </p:sldIdLst>
  <p:sldSz cx="9144000" cy="6858000" type="screen4x3"/>
  <p:notesSz cx="6794500" cy="9931400"/>
  <p:defaultTextStyle>
    <a:defPPr>
      <a:defRPr lang="en-N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971D"/>
    <a:srgbClr val="0081C6"/>
    <a:srgbClr val="FFCC00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277" autoAdjust="0"/>
    <p:restoredTop sz="52688" autoAdjust="0"/>
  </p:normalViewPr>
  <p:slideViewPr>
    <p:cSldViewPr>
      <p:cViewPr varScale="1">
        <p:scale>
          <a:sx n="62" d="100"/>
          <a:sy n="62" d="100"/>
        </p:scale>
        <p:origin x="1074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3006" y="-96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NZ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NZ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8050"/>
            <a:ext cx="543560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NZ" smtClean="0"/>
              <a:t>Click to edit Master text styles</a:t>
            </a:r>
          </a:p>
          <a:p>
            <a:pPr lvl="1"/>
            <a:r>
              <a:rPr lang="en-NZ" smtClean="0"/>
              <a:t>Second level</a:t>
            </a:r>
          </a:p>
          <a:p>
            <a:pPr lvl="2"/>
            <a:r>
              <a:rPr lang="en-NZ" smtClean="0"/>
              <a:t>Third level</a:t>
            </a:r>
          </a:p>
          <a:p>
            <a:pPr lvl="3"/>
            <a:r>
              <a:rPr lang="en-NZ" smtClean="0"/>
              <a:t>Fourth level</a:t>
            </a:r>
          </a:p>
          <a:p>
            <a:pPr lvl="4"/>
            <a:r>
              <a:rPr lang="en-NZ" smtClean="0"/>
              <a:t>Fifth level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NZ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5606AA48-3FE5-4870-8C48-FFE3CFC772B0}" type="slidenum">
              <a:rPr lang="en-NZ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860156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6AA48-3FE5-4870-8C48-FFE3CFC772B0}" type="slidenum">
              <a:rPr lang="en-NZ" smtClean="0"/>
              <a:pPr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404104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6AA48-3FE5-4870-8C48-FFE3CFC772B0}" type="slidenum">
              <a:rPr lang="en-NZ" smtClean="0"/>
              <a:pPr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419903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6AA48-3FE5-4870-8C48-FFE3CFC772B0}" type="slidenum">
              <a:rPr lang="en-NZ" smtClean="0"/>
              <a:pPr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671284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6AA48-3FE5-4870-8C48-FFE3CFC772B0}" type="slidenum">
              <a:rPr lang="en-NZ" smtClean="0"/>
              <a:pPr/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988266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6AA48-3FE5-4870-8C48-FFE3CFC772B0}" type="slidenum">
              <a:rPr lang="en-NZ" smtClean="0"/>
              <a:pPr/>
              <a:t>14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700235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6AA48-3FE5-4870-8C48-FFE3CFC772B0}" type="slidenum">
              <a:rPr lang="en-NZ" smtClean="0"/>
              <a:pPr/>
              <a:t>15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519044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6AA48-3FE5-4870-8C48-FFE3CFC772B0}" type="slidenum">
              <a:rPr lang="en-NZ" smtClean="0"/>
              <a:pPr/>
              <a:t>16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437227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6AA48-3FE5-4870-8C48-FFE3CFC772B0}" type="slidenum">
              <a:rPr lang="en-NZ" smtClean="0"/>
              <a:pPr/>
              <a:t>17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84034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6AA48-3FE5-4870-8C48-FFE3CFC772B0}" type="slidenum">
              <a:rPr lang="en-NZ" smtClean="0"/>
              <a:pPr/>
              <a:t>18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12039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6AA48-3FE5-4870-8C48-FFE3CFC772B0}" type="slidenum">
              <a:rPr lang="en-NZ" smtClean="0"/>
              <a:pPr/>
              <a:t>19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51720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6AA48-3FE5-4870-8C48-FFE3CFC772B0}" type="slidenum">
              <a:rPr lang="en-NZ" smtClean="0"/>
              <a:pPr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91002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6AA48-3FE5-4870-8C48-FFE3CFC772B0}" type="slidenum">
              <a:rPr lang="en-NZ" smtClean="0"/>
              <a:pPr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50086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6AA48-3FE5-4870-8C48-FFE3CFC772B0}" type="slidenum">
              <a:rPr lang="en-NZ" smtClean="0"/>
              <a:pPr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31034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So in summary: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6AA48-3FE5-4870-8C48-FFE3CFC772B0}" type="slidenum">
              <a:rPr lang="en-NZ" smtClean="0"/>
              <a:pPr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63646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baseline="0" dirty="0" smtClean="0"/>
          </a:p>
          <a:p>
            <a:endParaRPr lang="en-NZ" baseline="0" dirty="0" smtClean="0"/>
          </a:p>
          <a:p>
            <a:endParaRPr lang="en-NZ" sz="1200" u="none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NZ" sz="1200" u="none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NZ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6AA48-3FE5-4870-8C48-FFE3CFC772B0}" type="slidenum">
              <a:rPr lang="en-NZ" smtClean="0"/>
              <a:pPr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10877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6AA48-3FE5-4870-8C48-FFE3CFC772B0}" type="slidenum">
              <a:rPr lang="en-NZ" smtClean="0"/>
              <a:pPr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24149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6AA48-3FE5-4870-8C48-FFE3CFC772B0}" type="slidenum">
              <a:rPr lang="en-NZ" smtClean="0"/>
              <a:pPr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1125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6AA48-3FE5-4870-8C48-FFE3CFC772B0}" type="slidenum">
              <a:rPr lang="en-NZ" smtClean="0"/>
              <a:pPr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14961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6563" y="188913"/>
            <a:ext cx="1962150" cy="5111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0113" y="188913"/>
            <a:ext cx="5734050" cy="5111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125538"/>
            <a:ext cx="3816350" cy="417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125538"/>
            <a:ext cx="3817937" cy="417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6563" y="188913"/>
            <a:ext cx="1962150" cy="5111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0113" y="188913"/>
            <a:ext cx="5734050" cy="5111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125538"/>
            <a:ext cx="381635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1125538"/>
            <a:ext cx="3817937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0663" y="188913"/>
            <a:ext cx="1962150" cy="5327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188913"/>
            <a:ext cx="5734050" cy="5327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125538"/>
            <a:ext cx="3816350" cy="417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125538"/>
            <a:ext cx="3817937" cy="417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188913"/>
            <a:ext cx="7848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NZ" smtClean="0"/>
              <a:t>Keeping it simple…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125538"/>
            <a:ext cx="7786687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 smtClean="0"/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0" y="0"/>
            <a:ext cx="611188" cy="6858000"/>
          </a:xfrm>
          <a:prstGeom prst="rect">
            <a:avLst/>
          </a:prstGeom>
          <a:solidFill>
            <a:srgbClr val="0081C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NZ"/>
          </a:p>
        </p:txBody>
      </p:sp>
      <p:pic>
        <p:nvPicPr>
          <p:cNvPr id="17426" name="Picture 18" descr="beauty strip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445125"/>
            <a:ext cx="9144000" cy="582613"/>
          </a:xfrm>
          <a:prstGeom prst="rect">
            <a:avLst/>
          </a:prstGeom>
          <a:noFill/>
        </p:spPr>
      </p:pic>
      <p:pic>
        <p:nvPicPr>
          <p:cNvPr id="17428" name="Picture 20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82970" y="6083728"/>
            <a:ext cx="2493486" cy="615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3366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3366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3366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3366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3366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3366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3366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3366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33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33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33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188913"/>
            <a:ext cx="7848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NZ" smtClean="0"/>
              <a:t>Keeping it simple…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125538"/>
            <a:ext cx="7786687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NZ" smtClean="0"/>
              <a:t>Click to edit Master text styles</a:t>
            </a:r>
          </a:p>
          <a:p>
            <a:pPr lvl="1"/>
            <a:r>
              <a:rPr lang="en-NZ" smtClean="0"/>
              <a:t>Second level</a:t>
            </a:r>
          </a:p>
          <a:p>
            <a:pPr lvl="2"/>
            <a:r>
              <a:rPr lang="en-NZ" smtClean="0"/>
              <a:t>Third level</a:t>
            </a:r>
          </a:p>
          <a:p>
            <a:pPr lvl="2"/>
            <a:r>
              <a:rPr lang="en-NZ" smtClean="0"/>
              <a:t>Fourth level</a:t>
            </a:r>
          </a:p>
          <a:p>
            <a:pPr lvl="3"/>
            <a:r>
              <a:rPr lang="en-NZ" smtClean="0"/>
              <a:t>Fifth level</a:t>
            </a:r>
          </a:p>
        </p:txBody>
      </p:sp>
      <p:sp>
        <p:nvSpPr>
          <p:cNvPr id="212996" name="Rectangle 4"/>
          <p:cNvSpPr>
            <a:spLocks noChangeArrowheads="1"/>
          </p:cNvSpPr>
          <p:nvPr/>
        </p:nvSpPr>
        <p:spPr bwMode="auto">
          <a:xfrm>
            <a:off x="0" y="0"/>
            <a:ext cx="611188" cy="6858000"/>
          </a:xfrm>
          <a:prstGeom prst="rect">
            <a:avLst/>
          </a:prstGeom>
          <a:solidFill>
            <a:srgbClr val="F8971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NZ"/>
          </a:p>
        </p:txBody>
      </p:sp>
      <p:pic>
        <p:nvPicPr>
          <p:cNvPr id="212997" name="Picture 5" descr="beauty strip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445125"/>
            <a:ext cx="9144000" cy="582613"/>
          </a:xfrm>
          <a:prstGeom prst="rect">
            <a:avLst/>
          </a:prstGeom>
          <a:noFill/>
        </p:spPr>
      </p:pic>
      <p:pic>
        <p:nvPicPr>
          <p:cNvPr id="212998" name="Picture 6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40152" y="6111075"/>
            <a:ext cx="2768729" cy="683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rgbClr val="00336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rgbClr val="003366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rgbClr val="003366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rgbClr val="003366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rgbClr val="003366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003366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003366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003366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003366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003366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366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366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88913"/>
            <a:ext cx="7848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NZ" smtClean="0"/>
              <a:t>Keeping it simple…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125538"/>
            <a:ext cx="7786687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NZ" smtClean="0"/>
              <a:t>Click to edit Master text styles</a:t>
            </a:r>
          </a:p>
          <a:p>
            <a:pPr lvl="1"/>
            <a:r>
              <a:rPr lang="en-NZ" smtClean="0"/>
              <a:t>Second level</a:t>
            </a:r>
          </a:p>
          <a:p>
            <a:pPr lvl="2"/>
            <a:r>
              <a:rPr lang="en-NZ" smtClean="0"/>
              <a:t>Third level</a:t>
            </a:r>
          </a:p>
          <a:p>
            <a:pPr lvl="2"/>
            <a:r>
              <a:rPr lang="en-NZ" smtClean="0"/>
              <a:t>Fourth level</a:t>
            </a:r>
          </a:p>
          <a:p>
            <a:pPr lvl="3"/>
            <a:r>
              <a:rPr lang="en-NZ" smtClean="0"/>
              <a:t>Fifth level</a:t>
            </a:r>
          </a:p>
        </p:txBody>
      </p:sp>
      <p:sp>
        <p:nvSpPr>
          <p:cNvPr id="27677" name="Rectangle 29"/>
          <p:cNvSpPr>
            <a:spLocks noChangeArrowheads="1"/>
          </p:cNvSpPr>
          <p:nvPr/>
        </p:nvSpPr>
        <p:spPr bwMode="auto">
          <a:xfrm>
            <a:off x="0" y="5734050"/>
            <a:ext cx="9140825" cy="719138"/>
          </a:xfrm>
          <a:prstGeom prst="rect">
            <a:avLst/>
          </a:prstGeom>
          <a:solidFill>
            <a:srgbClr val="0081C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NZ"/>
          </a:p>
        </p:txBody>
      </p:sp>
      <p:pic>
        <p:nvPicPr>
          <p:cNvPr id="27688" name="Picture 40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96136" y="5854432"/>
            <a:ext cx="2723233" cy="447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rgbClr val="0081C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rgbClr val="0081C6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rgbClr val="0081C6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rgbClr val="0081C6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rgbClr val="0081C6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0081C6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0081C6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0081C6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0081C6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0081C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0081C6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81C6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81C6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hyperlink" Target="mailto:Jo.martin@ncc.govt.nz" TargetMode="External"/><Relationship Id="rId5" Type="http://schemas.openxmlformats.org/officeDocument/2006/relationships/hyperlink" Target="http://www.friendsofthemaitai.org.nz/" TargetMode="External"/><Relationship Id="rId4" Type="http://schemas.openxmlformats.org/officeDocument/2006/relationships/hyperlink" Target="http://www.nelson.govt.nz/projectmaitai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4" Type="http://schemas.openxmlformats.org/officeDocument/2006/relationships/hyperlink" Target="http://www.nelson.govt.nz/projectmaitai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Q:\Public\Environmental Programmes\Project Maitai images and docs\programme management\Project Maitai stakeholder logos\Maitai Restoration Project Logo With NCC Horizontal FINAL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941894" cy="367240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03648" y="4509120"/>
            <a:ext cx="6408712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NZ" sz="2400" b="1" i="1" dirty="0" smtClean="0">
                <a:solidFill>
                  <a:schemeClr val="bg1"/>
                </a:solidFill>
                <a:hlinkClick r:id="rId4"/>
              </a:rPr>
              <a:t>www.nelson.govt.nz/projectmaitai</a:t>
            </a:r>
            <a:endParaRPr lang="en-NZ" sz="2400" b="1" i="1" dirty="0" smtClean="0">
              <a:solidFill>
                <a:schemeClr val="bg1"/>
              </a:solidFill>
            </a:endParaRPr>
          </a:p>
          <a:p>
            <a:pPr algn="ctr"/>
            <a:endParaRPr lang="en-NZ" sz="2400" b="1" i="1" dirty="0" smtClean="0">
              <a:solidFill>
                <a:schemeClr val="bg1"/>
              </a:solidFill>
            </a:endParaRPr>
          </a:p>
          <a:p>
            <a:pPr algn="ctr"/>
            <a:r>
              <a:rPr lang="en-NZ" sz="2400" b="1" i="1" dirty="0" smtClean="0">
                <a:solidFill>
                  <a:schemeClr val="bg1"/>
                </a:solidFill>
                <a:hlinkClick r:id="rId5"/>
              </a:rPr>
              <a:t>www.friendsofthemaitai.org.nz</a:t>
            </a:r>
            <a:endParaRPr lang="en-NZ" sz="2400" b="1" i="1" dirty="0" smtClean="0">
              <a:solidFill>
                <a:schemeClr val="bg1"/>
              </a:solidFill>
            </a:endParaRPr>
          </a:p>
          <a:p>
            <a:pPr algn="ctr"/>
            <a:endParaRPr lang="en-NZ" sz="2400" b="1" i="1" dirty="0" smtClean="0">
              <a:solidFill>
                <a:schemeClr val="bg1"/>
              </a:solidFill>
            </a:endParaRPr>
          </a:p>
          <a:p>
            <a:pPr algn="ctr"/>
            <a:r>
              <a:rPr lang="en-NZ" sz="2400" b="1" i="1" dirty="0" smtClean="0">
                <a:solidFill>
                  <a:schemeClr val="bg1"/>
                </a:solidFill>
                <a:hlinkClick r:id="rId6"/>
              </a:rPr>
              <a:t>Jo.Martin@ncc.govt.nz</a:t>
            </a:r>
            <a:r>
              <a:rPr lang="en-NZ" sz="2400" b="1" i="1" dirty="0" smtClean="0">
                <a:solidFill>
                  <a:schemeClr val="bg1"/>
                </a:solidFill>
              </a:rPr>
              <a:t> </a:t>
            </a:r>
            <a:endParaRPr lang="en-NZ" sz="24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5200" y="404664"/>
            <a:ext cx="2332584" cy="15535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067944" y="260648"/>
            <a:ext cx="49241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200" b="1" dirty="0" smtClean="0">
                <a:solidFill>
                  <a:schemeClr val="bg1"/>
                </a:solidFill>
              </a:rPr>
              <a:t>Friends of the Maitai</a:t>
            </a:r>
          </a:p>
          <a:p>
            <a:pPr algn="ctr"/>
            <a:r>
              <a:rPr lang="en-NZ" sz="3200" dirty="0">
                <a:solidFill>
                  <a:schemeClr val="bg1"/>
                </a:solidFill>
              </a:rPr>
              <a:t>Values include :</a:t>
            </a:r>
            <a:endParaRPr lang="en-NZ" sz="3200" b="1" i="1" dirty="0">
              <a:solidFill>
                <a:schemeClr val="bg1"/>
              </a:solidFill>
            </a:endParaRPr>
          </a:p>
          <a:p>
            <a:pPr algn="ctr"/>
            <a:r>
              <a:rPr lang="en-NZ" sz="3200" b="1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43808" y="1556792"/>
            <a:ext cx="61483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2800" dirty="0" smtClean="0">
                <a:solidFill>
                  <a:schemeClr val="bg1"/>
                </a:solidFill>
              </a:rPr>
              <a:t>Rivers </a:t>
            </a:r>
            <a:r>
              <a:rPr lang="en-NZ" sz="2800" dirty="0">
                <a:solidFill>
                  <a:schemeClr val="bg1"/>
                </a:solidFill>
              </a:rPr>
              <a:t>and </a:t>
            </a:r>
            <a:r>
              <a:rPr lang="en-NZ" sz="2800" dirty="0" smtClean="0">
                <a:solidFill>
                  <a:schemeClr val="bg1"/>
                </a:solidFill>
              </a:rPr>
              <a:t>streams </a:t>
            </a:r>
            <a:r>
              <a:rPr lang="en-NZ" sz="2800" dirty="0">
                <a:solidFill>
                  <a:schemeClr val="bg1"/>
                </a:solidFill>
              </a:rPr>
              <a:t>are connected living </a:t>
            </a:r>
            <a:r>
              <a:rPr lang="en-NZ" sz="2800" dirty="0" smtClean="0">
                <a:solidFill>
                  <a:schemeClr val="bg1"/>
                </a:solidFill>
              </a:rPr>
              <a:t>entities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2800" dirty="0" smtClean="0">
                <a:solidFill>
                  <a:schemeClr val="bg1"/>
                </a:solidFill>
              </a:rPr>
              <a:t>Working </a:t>
            </a:r>
            <a:r>
              <a:rPr lang="en-NZ" sz="2800" dirty="0">
                <a:solidFill>
                  <a:schemeClr val="bg1"/>
                </a:solidFill>
              </a:rPr>
              <a:t>with </a:t>
            </a:r>
            <a:r>
              <a:rPr lang="en-NZ" sz="2800" dirty="0" smtClean="0">
                <a:solidFill>
                  <a:schemeClr val="bg1"/>
                </a:solidFill>
              </a:rPr>
              <a:t>people’s </a:t>
            </a:r>
            <a:r>
              <a:rPr lang="en-NZ" sz="2800" dirty="0">
                <a:solidFill>
                  <a:schemeClr val="bg1"/>
                </a:solidFill>
              </a:rPr>
              <a:t>strengths and </a:t>
            </a:r>
            <a:r>
              <a:rPr lang="en-NZ" sz="2800" dirty="0" smtClean="0">
                <a:solidFill>
                  <a:schemeClr val="bg1"/>
                </a:solidFill>
              </a:rPr>
              <a:t>interests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2800" dirty="0">
                <a:solidFill>
                  <a:schemeClr val="bg1"/>
                </a:solidFill>
              </a:rPr>
              <a:t>Focusing on long term solutions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2800" dirty="0" smtClean="0">
                <a:solidFill>
                  <a:schemeClr val="bg1"/>
                </a:solidFill>
              </a:rPr>
              <a:t>Taking </a:t>
            </a:r>
            <a:r>
              <a:rPr lang="en-NZ" sz="2800" dirty="0">
                <a:solidFill>
                  <a:schemeClr val="bg1"/>
                </a:solidFill>
              </a:rPr>
              <a:t>action, observing, recording and </a:t>
            </a:r>
            <a:r>
              <a:rPr lang="en-NZ" sz="2800" dirty="0" smtClean="0">
                <a:solidFill>
                  <a:schemeClr val="bg1"/>
                </a:solidFill>
              </a:rPr>
              <a:t>reflecting which deepens </a:t>
            </a:r>
            <a:r>
              <a:rPr lang="en-NZ" sz="2800" dirty="0">
                <a:solidFill>
                  <a:schemeClr val="bg1"/>
                </a:solidFill>
              </a:rPr>
              <a:t>the group’s knowledge </a:t>
            </a:r>
            <a:r>
              <a:rPr lang="en-NZ" sz="2800" dirty="0" smtClean="0">
                <a:solidFill>
                  <a:schemeClr val="bg1"/>
                </a:solidFill>
              </a:rPr>
              <a:t>of </a:t>
            </a:r>
            <a:r>
              <a:rPr lang="en-NZ" sz="2800" dirty="0">
                <a:solidFill>
                  <a:schemeClr val="bg1"/>
                </a:solidFill>
              </a:rPr>
              <a:t>the catchment ecology and civic participation  </a:t>
            </a:r>
            <a:endParaRPr lang="en-NZ" sz="2800" dirty="0" smtClean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5200" y="2116800"/>
            <a:ext cx="2332800" cy="3055968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7532" y="5301208"/>
            <a:ext cx="2330252" cy="1320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206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16632"/>
            <a:ext cx="914400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200" b="1" dirty="0" smtClean="0">
                <a:solidFill>
                  <a:schemeClr val="bg1"/>
                </a:solidFill>
              </a:rPr>
              <a:t>Project Maitai/Mahitahi was designed to:</a:t>
            </a:r>
            <a:r>
              <a:rPr lang="en-NZ" sz="2800" b="1" dirty="0" smtClean="0">
                <a:solidFill>
                  <a:schemeClr val="bg1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NZ" sz="2800" dirty="0" smtClean="0">
                <a:solidFill>
                  <a:schemeClr val="bg1"/>
                </a:solidFill>
              </a:rPr>
              <a:t> incorporate community input at the programme development stage and then throughout the whole project management </a:t>
            </a:r>
            <a:r>
              <a:rPr lang="en-NZ" sz="2800" dirty="0" smtClean="0">
                <a:solidFill>
                  <a:schemeClr val="bg1"/>
                </a:solidFill>
              </a:rPr>
              <a:t>process;</a:t>
            </a:r>
            <a:endParaRPr lang="en-NZ" sz="2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NZ" sz="2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NZ" sz="2800" dirty="0" smtClean="0">
                <a:solidFill>
                  <a:schemeClr val="bg1"/>
                </a:solidFill>
              </a:rPr>
              <a:t> make </a:t>
            </a:r>
            <a:r>
              <a:rPr lang="en-NZ" sz="2800" dirty="0" smtClean="0">
                <a:solidFill>
                  <a:schemeClr val="bg1"/>
                </a:solidFill>
              </a:rPr>
              <a:t>a flexible and responsive structure that could allow the programme to respond to community values and priorities the Council may not have </a:t>
            </a:r>
            <a:r>
              <a:rPr lang="en-NZ" sz="2800" dirty="0" smtClean="0">
                <a:solidFill>
                  <a:schemeClr val="bg1"/>
                </a:solidFill>
              </a:rPr>
              <a:t>recognised;</a:t>
            </a:r>
            <a:endParaRPr lang="en-NZ" sz="2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NZ" sz="2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NZ" sz="2800" dirty="0" smtClean="0">
                <a:solidFill>
                  <a:schemeClr val="bg1"/>
                </a:solidFill>
              </a:rPr>
              <a:t> build </a:t>
            </a:r>
            <a:r>
              <a:rPr lang="en-NZ" sz="2800" dirty="0" smtClean="0">
                <a:solidFill>
                  <a:schemeClr val="bg1"/>
                </a:solidFill>
              </a:rPr>
              <a:t>relationships between the different Council business units and contractors working in and around our waterways, as well as with external stakeholders.</a:t>
            </a:r>
          </a:p>
          <a:p>
            <a:pPr algn="ctr"/>
            <a:endParaRPr lang="en-NZ" sz="4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332656"/>
            <a:ext cx="8460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200" b="1" dirty="0" smtClean="0">
                <a:solidFill>
                  <a:schemeClr val="bg1"/>
                </a:solidFill>
              </a:rPr>
              <a:t>The Programme is developed each year with stakeholder </a:t>
            </a:r>
            <a:r>
              <a:rPr lang="en-NZ" sz="3200" b="1" dirty="0" smtClean="0">
                <a:solidFill>
                  <a:schemeClr val="bg1"/>
                </a:solidFill>
              </a:rPr>
              <a:t>input.</a:t>
            </a:r>
            <a:endParaRPr lang="en-NZ" sz="32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Q:\Public\Environmental Programmes\Project Maitai images and docs\programme management\Stakeholder workshop photos\DSCN210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6316058" cy="47375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8676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NZ" sz="3200" b="1" dirty="0" smtClean="0">
              <a:solidFill>
                <a:schemeClr val="bg1"/>
              </a:solidFill>
            </a:endParaRPr>
          </a:p>
          <a:p>
            <a:pPr algn="ctr"/>
            <a:r>
              <a:rPr lang="en-NZ" sz="3200" b="1" dirty="0" smtClean="0">
                <a:solidFill>
                  <a:schemeClr val="bg1"/>
                </a:solidFill>
              </a:rPr>
              <a:t>It’s a mix of Council-focused and community-focused </a:t>
            </a:r>
            <a:r>
              <a:rPr lang="en-NZ" sz="3200" b="1" dirty="0" smtClean="0">
                <a:solidFill>
                  <a:schemeClr val="bg1"/>
                </a:solidFill>
              </a:rPr>
              <a:t>projects.</a:t>
            </a:r>
            <a:endParaRPr lang="en-NZ" sz="3200" b="1" dirty="0" smtClean="0">
              <a:solidFill>
                <a:schemeClr val="bg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32856"/>
            <a:ext cx="9144000" cy="3983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387424"/>
            <a:ext cx="93245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NZ" sz="4000" b="1" dirty="0" smtClean="0">
              <a:solidFill>
                <a:schemeClr val="bg1"/>
              </a:solidFill>
            </a:endParaRPr>
          </a:p>
          <a:p>
            <a:pPr algn="ctr"/>
            <a:r>
              <a:rPr lang="en-NZ" sz="4000" b="1" dirty="0" smtClean="0">
                <a:solidFill>
                  <a:schemeClr val="bg1"/>
                </a:solidFill>
              </a:rPr>
              <a:t>So </a:t>
            </a:r>
            <a:r>
              <a:rPr lang="en-NZ" sz="4000" b="1" u="sng" dirty="0" smtClean="0">
                <a:solidFill>
                  <a:schemeClr val="bg1"/>
                </a:solidFill>
              </a:rPr>
              <a:t>what</a:t>
            </a:r>
            <a:r>
              <a:rPr lang="en-NZ" sz="4000" b="1" dirty="0" smtClean="0">
                <a:solidFill>
                  <a:schemeClr val="bg1"/>
                </a:solidFill>
              </a:rPr>
              <a:t> have we learnt so far?</a:t>
            </a:r>
          </a:p>
          <a:p>
            <a:pPr algn="ctr"/>
            <a:endParaRPr lang="en-NZ" sz="4000" b="1" dirty="0" smtClean="0">
              <a:solidFill>
                <a:schemeClr val="bg1"/>
              </a:solidFill>
            </a:endParaRPr>
          </a:p>
        </p:txBody>
      </p:sp>
      <p:pic>
        <p:nvPicPr>
          <p:cNvPr id="6146" name="Picture 2" descr="Q:\Public\Environmental Programmes\Project Maitai images and docs\reservoir project\IMG_2378 (2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1556792"/>
            <a:ext cx="3633868" cy="484515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5536" y="1700808"/>
            <a:ext cx="367240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200" b="1" dirty="0" err="1" smtClean="0">
                <a:solidFill>
                  <a:schemeClr val="bg1"/>
                </a:solidFill>
              </a:rPr>
              <a:t>Elvers</a:t>
            </a:r>
            <a:r>
              <a:rPr lang="en-NZ" sz="3200" b="1" dirty="0" smtClean="0">
                <a:solidFill>
                  <a:schemeClr val="bg1"/>
                </a:solidFill>
              </a:rPr>
              <a:t> can climb a 150m long wetted spat rope up a spillway and it takes them 5 days to do it!</a:t>
            </a:r>
          </a:p>
          <a:p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7206"/>
            <a:ext cx="9144000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NZ" sz="2000" b="1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3200" b="1" dirty="0" smtClean="0">
                <a:solidFill>
                  <a:schemeClr val="bg1"/>
                </a:solidFill>
              </a:rPr>
              <a:t>It’s important to align participation </a:t>
            </a:r>
            <a:r>
              <a:rPr lang="en-NZ" sz="3200" b="1" dirty="0" smtClean="0">
                <a:solidFill>
                  <a:schemeClr val="bg1"/>
                </a:solidFill>
              </a:rPr>
              <a:t>expectations with what is feasible.</a:t>
            </a:r>
            <a:endParaRPr lang="en-NZ" sz="3200" b="1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NZ" sz="2000" b="1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3200" b="1" dirty="0">
                <a:solidFill>
                  <a:schemeClr val="bg1"/>
                </a:solidFill>
              </a:rPr>
              <a:t>Good science and planning is </a:t>
            </a:r>
            <a:r>
              <a:rPr lang="en-NZ" sz="3200" b="1" dirty="0" smtClean="0">
                <a:solidFill>
                  <a:schemeClr val="bg1"/>
                </a:solidFill>
              </a:rPr>
              <a:t>vital - not </a:t>
            </a:r>
            <a:r>
              <a:rPr lang="en-NZ" sz="3200" b="1" dirty="0">
                <a:solidFill>
                  <a:schemeClr val="bg1"/>
                </a:solidFill>
              </a:rPr>
              <a:t>‘paralysis by analysis</a:t>
            </a:r>
            <a:r>
              <a:rPr lang="en-NZ" sz="3200" b="1" dirty="0" smtClean="0">
                <a:solidFill>
                  <a:schemeClr val="bg1"/>
                </a:solidFill>
              </a:rPr>
              <a:t>’.</a:t>
            </a:r>
            <a:endParaRPr lang="en-NZ" sz="32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NZ" sz="2000" b="1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3200" b="1" dirty="0">
                <a:solidFill>
                  <a:schemeClr val="bg1"/>
                </a:solidFill>
              </a:rPr>
              <a:t>Engage with those </a:t>
            </a:r>
            <a:r>
              <a:rPr lang="en-NZ" sz="3200" b="1" dirty="0" smtClean="0">
                <a:solidFill>
                  <a:schemeClr val="bg1"/>
                </a:solidFill>
              </a:rPr>
              <a:t>doing </a:t>
            </a:r>
            <a:r>
              <a:rPr lang="en-NZ" sz="3200" b="1" dirty="0">
                <a:solidFill>
                  <a:schemeClr val="bg1"/>
                </a:solidFill>
              </a:rPr>
              <a:t>the </a:t>
            </a:r>
            <a:r>
              <a:rPr lang="en-NZ" sz="3200" b="1" dirty="0" smtClean="0">
                <a:solidFill>
                  <a:schemeClr val="bg1"/>
                </a:solidFill>
              </a:rPr>
              <a:t>delivery</a:t>
            </a:r>
            <a:r>
              <a:rPr lang="en-NZ" sz="3200" b="1" dirty="0">
                <a:solidFill>
                  <a:schemeClr val="bg1"/>
                </a:solidFill>
              </a:rPr>
              <a:t> </a:t>
            </a:r>
            <a:r>
              <a:rPr lang="en-NZ" sz="3200" b="1" dirty="0" smtClean="0">
                <a:solidFill>
                  <a:schemeClr val="bg1"/>
                </a:solidFill>
              </a:rPr>
              <a:t>- to </a:t>
            </a:r>
            <a:r>
              <a:rPr lang="en-NZ" sz="3200" b="1" dirty="0">
                <a:solidFill>
                  <a:schemeClr val="bg1"/>
                </a:solidFill>
              </a:rPr>
              <a:t>make real change we have to change the way things are done!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NZ" sz="2000" b="1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3200" b="1" dirty="0">
                <a:solidFill>
                  <a:schemeClr val="bg1"/>
                </a:solidFill>
              </a:rPr>
              <a:t>Clearly identify </a:t>
            </a:r>
            <a:r>
              <a:rPr lang="en-NZ" sz="3200" b="1" dirty="0" smtClean="0">
                <a:solidFill>
                  <a:schemeClr val="bg1"/>
                </a:solidFill>
              </a:rPr>
              <a:t>both the </a:t>
            </a:r>
            <a:r>
              <a:rPr lang="en-NZ" sz="3200" b="1" dirty="0">
                <a:solidFill>
                  <a:schemeClr val="bg1"/>
                </a:solidFill>
              </a:rPr>
              <a:t>‘decision maker’ and </a:t>
            </a:r>
            <a:r>
              <a:rPr lang="en-NZ" sz="3200" b="1" dirty="0" smtClean="0">
                <a:solidFill>
                  <a:schemeClr val="bg1"/>
                </a:solidFill>
              </a:rPr>
              <a:t>the ‘driver’. </a:t>
            </a:r>
            <a:r>
              <a:rPr lang="en-NZ" sz="3200" b="1" dirty="0">
                <a:solidFill>
                  <a:schemeClr val="bg1"/>
                </a:solidFill>
              </a:rPr>
              <a:t>W</a:t>
            </a:r>
            <a:r>
              <a:rPr lang="en-NZ" sz="3200" b="1" dirty="0" smtClean="0">
                <a:solidFill>
                  <a:schemeClr val="bg1"/>
                </a:solidFill>
              </a:rPr>
              <a:t>ho </a:t>
            </a:r>
            <a:r>
              <a:rPr lang="en-NZ" sz="3200" b="1" dirty="0" smtClean="0">
                <a:solidFill>
                  <a:schemeClr val="bg1"/>
                </a:solidFill>
              </a:rPr>
              <a:t>has mandate? </a:t>
            </a:r>
            <a:r>
              <a:rPr lang="en-NZ" sz="3200" b="1" dirty="0" smtClean="0">
                <a:solidFill>
                  <a:schemeClr val="bg1"/>
                </a:solidFill>
              </a:rPr>
              <a:t>Who </a:t>
            </a:r>
            <a:r>
              <a:rPr lang="en-NZ" sz="3200" b="1" dirty="0" smtClean="0">
                <a:solidFill>
                  <a:schemeClr val="bg1"/>
                </a:solidFill>
              </a:rPr>
              <a:t>has resources?</a:t>
            </a:r>
            <a:endParaRPr lang="en-NZ" sz="32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NZ" sz="32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NZ" sz="32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NZ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5200" y="3501008"/>
            <a:ext cx="84532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2800" dirty="0">
                <a:solidFill>
                  <a:schemeClr val="bg1"/>
                </a:solidFill>
              </a:rPr>
              <a:t>Finding out how the Council works can be </a:t>
            </a:r>
            <a:r>
              <a:rPr lang="en-NZ" sz="2800" dirty="0" smtClean="0">
                <a:solidFill>
                  <a:schemeClr val="bg1"/>
                </a:solidFill>
              </a:rPr>
              <a:t>difficult</a:t>
            </a:r>
            <a:endParaRPr lang="en-NZ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2800" dirty="0">
                <a:solidFill>
                  <a:schemeClr val="bg1"/>
                </a:solidFill>
              </a:rPr>
              <a:t>There are many communication paths and they are all </a:t>
            </a:r>
            <a:r>
              <a:rPr lang="en-NZ" sz="2800" dirty="0" smtClean="0">
                <a:solidFill>
                  <a:schemeClr val="bg1"/>
                </a:solidFill>
              </a:rPr>
              <a:t>important</a:t>
            </a:r>
            <a:endParaRPr lang="en-NZ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2800" dirty="0">
                <a:solidFill>
                  <a:schemeClr val="bg1"/>
                </a:solidFill>
              </a:rPr>
              <a:t>Information can be difficult to </a:t>
            </a:r>
            <a:r>
              <a:rPr lang="en-NZ" sz="2800" dirty="0" smtClean="0">
                <a:solidFill>
                  <a:schemeClr val="bg1"/>
                </a:solidFill>
              </a:rPr>
              <a:t>acquire</a:t>
            </a:r>
            <a:endParaRPr lang="en-NZ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2800" dirty="0">
                <a:solidFill>
                  <a:schemeClr val="bg1"/>
                </a:solidFill>
              </a:rPr>
              <a:t>Adaptation is </a:t>
            </a:r>
            <a:r>
              <a:rPr lang="en-NZ" sz="2800" dirty="0" smtClean="0">
                <a:solidFill>
                  <a:schemeClr val="bg1"/>
                </a:solidFill>
              </a:rPr>
              <a:t>vital</a:t>
            </a:r>
            <a:endParaRPr lang="en-NZ" sz="28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5200" y="403200"/>
            <a:ext cx="2692622" cy="220673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067944" y="260648"/>
            <a:ext cx="49241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200" b="1" dirty="0" smtClean="0">
                <a:solidFill>
                  <a:schemeClr val="bg1"/>
                </a:solidFill>
              </a:rPr>
              <a:t>Friends of the Maitai</a:t>
            </a:r>
          </a:p>
          <a:p>
            <a:pPr algn="ctr"/>
            <a:r>
              <a:rPr lang="en-NZ" sz="3200" dirty="0" smtClean="0">
                <a:solidFill>
                  <a:schemeClr val="bg1"/>
                </a:solidFill>
              </a:rPr>
              <a:t>Learnings (1) </a:t>
            </a:r>
          </a:p>
        </p:txBody>
      </p:sp>
    </p:spTree>
    <p:extLst>
      <p:ext uri="{BB962C8B-B14F-4D97-AF65-F5344CB8AC3E}">
        <p14:creationId xmlns:p14="http://schemas.microsoft.com/office/powerpoint/2010/main" val="114394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5200" y="3501008"/>
            <a:ext cx="845326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2800" dirty="0">
                <a:solidFill>
                  <a:schemeClr val="bg1"/>
                </a:solidFill>
              </a:rPr>
              <a:t>Scale is </a:t>
            </a:r>
            <a:r>
              <a:rPr lang="en-NZ" sz="2800" dirty="0" smtClean="0">
                <a:solidFill>
                  <a:schemeClr val="bg1"/>
                </a:solidFill>
              </a:rPr>
              <a:t>important</a:t>
            </a:r>
            <a:endParaRPr lang="en-NZ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2800" dirty="0">
                <a:solidFill>
                  <a:schemeClr val="bg1"/>
                </a:solidFill>
              </a:rPr>
              <a:t>Dreams and details are both very </a:t>
            </a:r>
            <a:r>
              <a:rPr lang="en-NZ" sz="2800" dirty="0" smtClean="0">
                <a:solidFill>
                  <a:schemeClr val="bg1"/>
                </a:solidFill>
              </a:rPr>
              <a:t>important</a:t>
            </a:r>
            <a:endParaRPr lang="en-NZ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2800" dirty="0">
                <a:solidFill>
                  <a:schemeClr val="bg1"/>
                </a:solidFill>
              </a:rPr>
              <a:t>Working with people helps us to appreciate the work that they </a:t>
            </a:r>
            <a:r>
              <a:rPr lang="en-NZ" sz="2800" dirty="0" smtClean="0">
                <a:solidFill>
                  <a:schemeClr val="bg1"/>
                </a:solidFill>
              </a:rPr>
              <a:t>do</a:t>
            </a:r>
            <a:endParaRPr lang="en-NZ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2800" dirty="0">
                <a:solidFill>
                  <a:schemeClr val="bg1"/>
                </a:solidFill>
              </a:rPr>
              <a:t>Land use practices have a large effect on the ecology of the </a:t>
            </a:r>
            <a:r>
              <a:rPr lang="en-NZ" sz="2800" dirty="0" smtClean="0">
                <a:solidFill>
                  <a:schemeClr val="bg1"/>
                </a:solidFill>
              </a:rPr>
              <a:t>river</a:t>
            </a:r>
            <a:endParaRPr lang="en-NZ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7944" y="260648"/>
            <a:ext cx="49241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200" b="1" dirty="0" smtClean="0">
                <a:solidFill>
                  <a:schemeClr val="bg1"/>
                </a:solidFill>
              </a:rPr>
              <a:t>Friends of the Maitai</a:t>
            </a:r>
          </a:p>
          <a:p>
            <a:pPr algn="ctr"/>
            <a:r>
              <a:rPr lang="en-NZ" sz="3200" dirty="0" smtClean="0">
                <a:solidFill>
                  <a:schemeClr val="bg1"/>
                </a:solidFill>
              </a:rPr>
              <a:t>Learnings (2)</a:t>
            </a:r>
            <a:r>
              <a:rPr lang="en-NZ" sz="3200" b="1" dirty="0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5200" y="403200"/>
            <a:ext cx="1539124" cy="1782769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40818" y="1484784"/>
            <a:ext cx="2343150" cy="1581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492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1440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200" b="1" dirty="0" smtClean="0">
                <a:solidFill>
                  <a:schemeClr val="bg1"/>
                </a:solidFill>
              </a:rPr>
              <a:t>It’s difficult to plan, manage and implement an urban waterway improvement project with full community </a:t>
            </a:r>
            <a:r>
              <a:rPr lang="en-NZ" sz="3200" b="1" dirty="0" smtClean="0">
                <a:solidFill>
                  <a:schemeClr val="bg1"/>
                </a:solidFill>
              </a:rPr>
              <a:t>participation.</a:t>
            </a:r>
            <a:endParaRPr lang="en-NZ" sz="3200" b="1" dirty="0" smtClean="0">
              <a:solidFill>
                <a:schemeClr val="bg1"/>
              </a:solidFill>
            </a:endParaRPr>
          </a:p>
          <a:p>
            <a:pPr algn="ctr"/>
            <a:endParaRPr lang="en-NZ" sz="3200" b="1" dirty="0" smtClean="0">
              <a:solidFill>
                <a:schemeClr val="bg1"/>
              </a:solidFill>
            </a:endParaRPr>
          </a:p>
          <a:p>
            <a:pPr algn="ctr"/>
            <a:r>
              <a:rPr lang="en-NZ" sz="3200" b="1" dirty="0" smtClean="0">
                <a:solidFill>
                  <a:schemeClr val="bg1"/>
                </a:solidFill>
              </a:rPr>
              <a:t>But its worth trying </a:t>
            </a:r>
            <a:r>
              <a:rPr lang="en-NZ" sz="3200" b="1" dirty="0" smtClean="0">
                <a:solidFill>
                  <a:schemeClr val="bg1"/>
                </a:solidFill>
              </a:rPr>
              <a:t>because:</a:t>
            </a:r>
          </a:p>
          <a:p>
            <a:pPr algn="ctr"/>
            <a:endParaRPr lang="en-NZ" sz="3200" b="1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3200" b="1" dirty="0" smtClean="0">
                <a:solidFill>
                  <a:schemeClr val="bg1"/>
                </a:solidFill>
              </a:rPr>
              <a:t>people </a:t>
            </a:r>
            <a:r>
              <a:rPr lang="en-NZ" sz="3200" b="1" dirty="0" smtClean="0">
                <a:solidFill>
                  <a:schemeClr val="bg1"/>
                </a:solidFill>
              </a:rPr>
              <a:t>are interested and </a:t>
            </a:r>
            <a:r>
              <a:rPr lang="en-NZ" sz="3200" b="1" dirty="0" smtClean="0">
                <a:solidFill>
                  <a:schemeClr val="bg1"/>
                </a:solidFill>
              </a:rPr>
              <a:t>they want to help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3200" b="1" dirty="0" smtClean="0">
                <a:solidFill>
                  <a:schemeClr val="bg1"/>
                </a:solidFill>
              </a:rPr>
              <a:t>we </a:t>
            </a:r>
            <a:r>
              <a:rPr lang="en-NZ" sz="3200" b="1" dirty="0" smtClean="0">
                <a:solidFill>
                  <a:schemeClr val="bg1"/>
                </a:solidFill>
              </a:rPr>
              <a:t>have to change to make </a:t>
            </a:r>
            <a:r>
              <a:rPr lang="en-NZ" sz="3200" b="1" dirty="0" smtClean="0">
                <a:solidFill>
                  <a:schemeClr val="bg1"/>
                </a:solidFill>
              </a:rPr>
              <a:t>change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3200" b="1" dirty="0" smtClean="0">
                <a:solidFill>
                  <a:schemeClr val="bg1"/>
                </a:solidFill>
              </a:rPr>
              <a:t>we’re </a:t>
            </a:r>
            <a:r>
              <a:rPr lang="en-NZ" sz="3200" b="1" dirty="0" smtClean="0">
                <a:solidFill>
                  <a:schemeClr val="bg1"/>
                </a:solidFill>
              </a:rPr>
              <a:t>all in this </a:t>
            </a:r>
            <a:r>
              <a:rPr lang="en-NZ" sz="3200" b="1" dirty="0" smtClean="0">
                <a:solidFill>
                  <a:schemeClr val="bg1"/>
                </a:solidFill>
              </a:rPr>
              <a:t>together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3200" b="1" dirty="0" smtClean="0">
                <a:solidFill>
                  <a:schemeClr val="bg1"/>
                </a:solidFill>
              </a:rPr>
              <a:t>if </a:t>
            </a:r>
            <a:r>
              <a:rPr lang="en-NZ" sz="3200" b="1" dirty="0" smtClean="0">
                <a:solidFill>
                  <a:schemeClr val="bg1"/>
                </a:solidFill>
              </a:rPr>
              <a:t>the </a:t>
            </a:r>
            <a:r>
              <a:rPr lang="en-NZ" sz="3200" b="1" dirty="0" err="1" smtClean="0">
                <a:solidFill>
                  <a:schemeClr val="bg1"/>
                </a:solidFill>
              </a:rPr>
              <a:t>elvers</a:t>
            </a:r>
            <a:r>
              <a:rPr lang="en-NZ" sz="3200" b="1" dirty="0" smtClean="0">
                <a:solidFill>
                  <a:schemeClr val="bg1"/>
                </a:solidFill>
              </a:rPr>
              <a:t> can make that much </a:t>
            </a:r>
            <a:r>
              <a:rPr lang="en-NZ" sz="3200" b="1" dirty="0" smtClean="0">
                <a:solidFill>
                  <a:schemeClr val="bg1"/>
                </a:solidFill>
              </a:rPr>
              <a:t>effort </a:t>
            </a:r>
            <a:r>
              <a:rPr lang="en-NZ" sz="3200" b="1" dirty="0" smtClean="0">
                <a:solidFill>
                  <a:schemeClr val="bg1"/>
                </a:solidFill>
              </a:rPr>
              <a:t>so can we </a:t>
            </a:r>
            <a:r>
              <a:rPr lang="en-NZ" sz="3200" b="1" dirty="0" smtClean="0">
                <a:solidFill>
                  <a:schemeClr val="bg1"/>
                </a:solidFill>
                <a:sym typeface="Wingdings" pitchFamily="2" charset="2"/>
              </a:rPr>
              <a:t></a:t>
            </a:r>
            <a:endParaRPr lang="en-NZ" sz="32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NZ" sz="32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NZ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16632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200" b="1" u="sng" dirty="0" smtClean="0">
                <a:solidFill>
                  <a:schemeClr val="bg1"/>
                </a:solidFill>
              </a:rPr>
              <a:t>Acknowledgements</a:t>
            </a:r>
            <a:endParaRPr lang="en-NZ" sz="3200" b="1" u="sng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332656"/>
            <a:ext cx="8424936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en-NZ" sz="2800" b="1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2800" b="1" dirty="0" smtClean="0">
                <a:solidFill>
                  <a:schemeClr val="bg1"/>
                </a:solidFill>
              </a:rPr>
              <a:t>Friends of the Maitai, especially the Kennedys, David </a:t>
            </a:r>
            <a:r>
              <a:rPr lang="en-NZ" sz="2800" b="1" dirty="0" err="1" smtClean="0">
                <a:solidFill>
                  <a:schemeClr val="bg1"/>
                </a:solidFill>
              </a:rPr>
              <a:t>Ayre</a:t>
            </a:r>
            <a:r>
              <a:rPr lang="en-NZ" sz="2800" b="1" dirty="0" smtClean="0">
                <a:solidFill>
                  <a:schemeClr val="bg1"/>
                </a:solidFill>
              </a:rPr>
              <a:t> and Alison Horn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2800" b="1" dirty="0" smtClean="0">
                <a:solidFill>
                  <a:schemeClr val="bg1"/>
                </a:solidFill>
              </a:rPr>
              <a:t>The </a:t>
            </a:r>
            <a:r>
              <a:rPr lang="en-NZ" sz="2800" b="1" dirty="0" smtClean="0">
                <a:solidFill>
                  <a:schemeClr val="bg1"/>
                </a:solidFill>
              </a:rPr>
              <a:t>Iwi representatives who carry the knowledge of those who first knew the river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2800" b="1" dirty="0" smtClean="0">
                <a:solidFill>
                  <a:schemeClr val="bg1"/>
                </a:solidFill>
              </a:rPr>
              <a:t>The Mayor and Nelson City Councillors, officers, contractors and community volunteers who support the programme with their passion and enthusiasm.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2800" b="1" dirty="0" smtClean="0">
                <a:solidFill>
                  <a:schemeClr val="bg1"/>
                </a:solidFill>
              </a:rPr>
              <a:t>The freshwater scientists at the </a:t>
            </a:r>
            <a:r>
              <a:rPr lang="en-NZ" sz="2800" b="1" dirty="0" err="1" smtClean="0">
                <a:solidFill>
                  <a:schemeClr val="bg1"/>
                </a:solidFill>
              </a:rPr>
              <a:t>Cawthron</a:t>
            </a:r>
            <a:r>
              <a:rPr lang="en-NZ" sz="2800" b="1" dirty="0" smtClean="0">
                <a:solidFill>
                  <a:schemeClr val="bg1"/>
                </a:solidFill>
              </a:rPr>
              <a:t> Institute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2800" b="1" dirty="0" smtClean="0">
                <a:solidFill>
                  <a:schemeClr val="bg1"/>
                </a:solidFill>
              </a:rPr>
              <a:t>The </a:t>
            </a:r>
            <a:r>
              <a:rPr lang="en-NZ" sz="2800" b="1" dirty="0" smtClean="0">
                <a:solidFill>
                  <a:schemeClr val="bg1"/>
                </a:solidFill>
              </a:rPr>
              <a:t>Project Maitai/Mahitahi stakeholder group</a:t>
            </a:r>
          </a:p>
          <a:p>
            <a:pPr>
              <a:buFont typeface="Arial" pitchFamily="34" charset="0"/>
              <a:buChar char="•"/>
            </a:pPr>
            <a:endParaRPr lang="en-NZ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548680"/>
            <a:ext cx="82089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b="1" dirty="0" smtClean="0">
                <a:solidFill>
                  <a:schemeClr val="bg1"/>
                </a:solidFill>
              </a:rPr>
              <a:t>People are interested in YOUR work </a:t>
            </a:r>
            <a:r>
              <a:rPr lang="en-NZ" sz="4000" b="1" dirty="0" smtClean="0">
                <a:solidFill>
                  <a:schemeClr val="bg1"/>
                </a:solidFill>
                <a:sym typeface="Wingdings" pitchFamily="2" charset="2"/>
              </a:rPr>
              <a:t></a:t>
            </a:r>
            <a:endParaRPr lang="en-NZ" sz="4000" b="1" dirty="0" smtClean="0">
              <a:solidFill>
                <a:schemeClr val="bg1"/>
              </a:solidFill>
            </a:endParaRPr>
          </a:p>
          <a:p>
            <a:pPr algn="ctr"/>
            <a:endParaRPr lang="en-NZ" sz="4000" b="1" dirty="0" smtClean="0">
              <a:solidFill>
                <a:schemeClr val="bg1"/>
              </a:solidFill>
            </a:endParaRPr>
          </a:p>
          <a:p>
            <a:pPr algn="ctr"/>
            <a:r>
              <a:rPr lang="en-NZ" sz="4000" b="1" dirty="0" smtClean="0">
                <a:solidFill>
                  <a:schemeClr val="bg1"/>
                </a:solidFill>
              </a:rPr>
              <a:t>How can you involve them?</a:t>
            </a:r>
          </a:p>
        </p:txBody>
      </p:sp>
      <p:sp>
        <p:nvSpPr>
          <p:cNvPr id="3" name="Heart 2"/>
          <p:cNvSpPr/>
          <p:nvPr/>
        </p:nvSpPr>
        <p:spPr>
          <a:xfrm>
            <a:off x="2843808" y="3501008"/>
            <a:ext cx="3312368" cy="266429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" name="TextBox 3"/>
          <p:cNvSpPr txBox="1"/>
          <p:nvPr/>
        </p:nvSpPr>
        <p:spPr>
          <a:xfrm>
            <a:off x="3203848" y="4293096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800" b="1" dirty="0" err="1" smtClean="0">
                <a:solidFill>
                  <a:schemeClr val="accent6">
                    <a:lumMod val="75000"/>
                  </a:schemeClr>
                </a:solidFill>
              </a:rPr>
              <a:t>Stormwater</a:t>
            </a:r>
            <a:r>
              <a:rPr lang="en-NZ" sz="2800" b="1" dirty="0" smtClean="0">
                <a:solidFill>
                  <a:schemeClr val="accent6">
                    <a:lumMod val="75000"/>
                  </a:schemeClr>
                </a:solidFill>
              </a:rPr>
              <a:t> engineering</a:t>
            </a:r>
            <a:endParaRPr lang="en-NZ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332656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200" b="1" dirty="0" smtClean="0">
                <a:solidFill>
                  <a:schemeClr val="bg1"/>
                </a:solidFill>
              </a:rPr>
              <a:t>The </a:t>
            </a:r>
            <a:r>
              <a:rPr lang="en-NZ" sz="3200" b="1" dirty="0" err="1" smtClean="0">
                <a:solidFill>
                  <a:schemeClr val="bg1"/>
                </a:solidFill>
              </a:rPr>
              <a:t>Maitai</a:t>
            </a:r>
            <a:r>
              <a:rPr lang="en-NZ" sz="3200" b="1" dirty="0" smtClean="0">
                <a:solidFill>
                  <a:schemeClr val="bg1"/>
                </a:solidFill>
              </a:rPr>
              <a:t> River</a:t>
            </a:r>
            <a:endParaRPr lang="en-NZ" sz="3200" b="1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980728"/>
            <a:ext cx="7668344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657671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 smtClean="0">
                <a:solidFill>
                  <a:schemeClr val="bg1"/>
                </a:solidFill>
              </a:rPr>
              <a:t>Drinking water supply vs natural river </a:t>
            </a:r>
            <a:r>
              <a:rPr lang="en-NZ" sz="2400" b="1" dirty="0" smtClean="0">
                <a:solidFill>
                  <a:schemeClr val="bg1"/>
                </a:solidFill>
              </a:rPr>
              <a:t>flows.</a:t>
            </a:r>
            <a:endParaRPr lang="en-NZ" sz="2400" b="1" dirty="0" smtClean="0">
              <a:solidFill>
                <a:schemeClr val="bg1"/>
              </a:solidFill>
            </a:endParaRPr>
          </a:p>
        </p:txBody>
      </p:sp>
      <p:pic>
        <p:nvPicPr>
          <p:cNvPr id="8194" name="Picture 2" descr="Q:\Public\Environmental Programmes\Project Maitai images and docs\general images\Photo competition\Anne Devlin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573016"/>
            <a:ext cx="1944216" cy="200984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796136" y="2204864"/>
            <a:ext cx="31683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2400" b="1" dirty="0">
                <a:solidFill>
                  <a:schemeClr val="bg1"/>
                </a:solidFill>
              </a:rPr>
              <a:t>S</a:t>
            </a:r>
            <a:r>
              <a:rPr lang="en-NZ" sz="2400" b="1" dirty="0" smtClean="0">
                <a:solidFill>
                  <a:schemeClr val="bg1"/>
                </a:solidFill>
              </a:rPr>
              <a:t>wimmable </a:t>
            </a:r>
            <a:r>
              <a:rPr lang="en-NZ" sz="2400" b="1" dirty="0" smtClean="0">
                <a:solidFill>
                  <a:schemeClr val="bg1"/>
                </a:solidFill>
              </a:rPr>
              <a:t>water vs </a:t>
            </a:r>
            <a:r>
              <a:rPr lang="en-NZ" sz="2400" b="1" dirty="0" err="1" smtClean="0">
                <a:solidFill>
                  <a:schemeClr val="bg1"/>
                </a:solidFill>
              </a:rPr>
              <a:t>stormwater</a:t>
            </a:r>
            <a:r>
              <a:rPr lang="en-NZ" sz="2400" b="1" dirty="0" smtClean="0">
                <a:solidFill>
                  <a:schemeClr val="bg1"/>
                </a:solidFill>
              </a:rPr>
              <a:t> conveyance.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132857"/>
            <a:ext cx="2915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400" b="1" dirty="0">
                <a:solidFill>
                  <a:schemeClr val="bg1"/>
                </a:solidFill>
              </a:rPr>
              <a:t>F</a:t>
            </a:r>
            <a:r>
              <a:rPr lang="en-NZ" sz="2400" b="1" dirty="0" smtClean="0">
                <a:solidFill>
                  <a:schemeClr val="bg1"/>
                </a:solidFill>
              </a:rPr>
              <a:t>lood </a:t>
            </a:r>
            <a:r>
              <a:rPr lang="en-NZ" sz="2400" b="1" dirty="0" smtClean="0">
                <a:solidFill>
                  <a:schemeClr val="bg1"/>
                </a:solidFill>
              </a:rPr>
              <a:t>conveyance vs natural </a:t>
            </a:r>
            <a:r>
              <a:rPr lang="en-NZ" sz="2400" b="1" dirty="0" smtClean="0">
                <a:solidFill>
                  <a:schemeClr val="bg1"/>
                </a:solidFill>
              </a:rPr>
              <a:t>state.</a:t>
            </a:r>
            <a:endParaRPr lang="en-NZ" sz="2400" b="1" dirty="0" smtClean="0">
              <a:solidFill>
                <a:schemeClr val="bg1"/>
              </a:solidFill>
            </a:endParaRPr>
          </a:p>
        </p:txBody>
      </p:sp>
      <p:pic>
        <p:nvPicPr>
          <p:cNvPr id="7" name="Picture 6" descr="IMG_5609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16632"/>
            <a:ext cx="2520280" cy="189021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139952" y="6027003"/>
            <a:ext cx="48600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NZ" sz="2400" b="1" dirty="0">
                <a:solidFill>
                  <a:schemeClr val="bg1"/>
                </a:solidFill>
              </a:rPr>
              <a:t>I</a:t>
            </a:r>
            <a:r>
              <a:rPr lang="en-NZ" sz="2400" b="1" dirty="0" smtClean="0">
                <a:solidFill>
                  <a:schemeClr val="bg1"/>
                </a:solidFill>
              </a:rPr>
              <a:t>n-stream </a:t>
            </a:r>
            <a:r>
              <a:rPr lang="en-NZ" sz="2400" b="1" dirty="0" smtClean="0">
                <a:solidFill>
                  <a:schemeClr val="bg1"/>
                </a:solidFill>
              </a:rPr>
              <a:t>biodiversity vs in-stream </a:t>
            </a:r>
            <a:r>
              <a:rPr lang="en-NZ" sz="2400" b="1" dirty="0" smtClean="0">
                <a:solidFill>
                  <a:schemeClr val="bg1"/>
                </a:solidFill>
              </a:rPr>
              <a:t>infrastructure.</a:t>
            </a:r>
            <a:endParaRPr lang="en-NZ" sz="2400" dirty="0"/>
          </a:p>
        </p:txBody>
      </p:sp>
      <p:pic>
        <p:nvPicPr>
          <p:cNvPr id="9" name="Picture 2" descr="Q:\Public\Environmental Programmes\Project Maitai images and docs\Maitai fords\Works at Almond Tree Flats ford 23Oct2014\DSCN0157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3789040"/>
            <a:ext cx="2668683" cy="2001739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699792" y="1196752"/>
            <a:ext cx="3168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2400" b="1" dirty="0">
                <a:solidFill>
                  <a:schemeClr val="bg1"/>
                </a:solidFill>
              </a:rPr>
              <a:t>G</a:t>
            </a:r>
            <a:r>
              <a:rPr lang="en-NZ" sz="2400" b="1" dirty="0" smtClean="0">
                <a:solidFill>
                  <a:schemeClr val="bg1"/>
                </a:solidFill>
              </a:rPr>
              <a:t>reen </a:t>
            </a:r>
            <a:r>
              <a:rPr lang="en-NZ" sz="2400" b="1" dirty="0" smtClean="0">
                <a:solidFill>
                  <a:schemeClr val="bg1"/>
                </a:solidFill>
              </a:rPr>
              <a:t>space vs usable </a:t>
            </a:r>
            <a:r>
              <a:rPr lang="en-NZ" sz="2400" b="1" dirty="0" smtClean="0">
                <a:solidFill>
                  <a:schemeClr val="bg1"/>
                </a:solidFill>
              </a:rPr>
              <a:t>land.</a:t>
            </a:r>
            <a:endParaRPr lang="en-NZ" sz="24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1988840"/>
            <a:ext cx="2961595" cy="22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5483" y="101942"/>
            <a:ext cx="1635646" cy="21808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88640"/>
            <a:ext cx="8424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NZ" sz="4000" b="1" dirty="0" smtClean="0">
              <a:solidFill>
                <a:schemeClr val="bg1"/>
              </a:solidFill>
            </a:endParaRPr>
          </a:p>
          <a:p>
            <a:pPr algn="ctr"/>
            <a:endParaRPr lang="en-NZ" sz="4000" b="1" dirty="0" smtClean="0">
              <a:solidFill>
                <a:schemeClr val="bg1"/>
              </a:solidFill>
            </a:endParaRPr>
          </a:p>
          <a:p>
            <a:pPr algn="ctr"/>
            <a:endParaRPr lang="en-NZ" sz="4000" b="1" dirty="0" smtClean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04664"/>
            <a:ext cx="914400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NZ" sz="3200" b="1" dirty="0" smtClean="0">
                <a:solidFill>
                  <a:schemeClr val="bg1"/>
                </a:solidFill>
              </a:rPr>
              <a:t>Community participation is essential because:</a:t>
            </a:r>
          </a:p>
          <a:p>
            <a:pPr lvl="0"/>
            <a:endParaRPr lang="en-NZ" sz="2800" b="1" dirty="0" smtClean="0">
              <a:solidFill>
                <a:schemeClr val="bg1"/>
              </a:solidFill>
            </a:endParaRPr>
          </a:p>
          <a:p>
            <a:pPr lvl="0" algn="just">
              <a:buFont typeface="Arial" pitchFamily="34" charset="0"/>
              <a:buChar char="•"/>
            </a:pPr>
            <a:r>
              <a:rPr lang="en-NZ" sz="2800" b="1" dirty="0" smtClean="0">
                <a:solidFill>
                  <a:schemeClr val="bg1"/>
                </a:solidFill>
              </a:rPr>
              <a:t> it allows diverse community values to be incorporated into </a:t>
            </a:r>
            <a:r>
              <a:rPr lang="en-NZ" sz="2800" b="1" dirty="0" err="1" smtClean="0">
                <a:solidFill>
                  <a:schemeClr val="bg1"/>
                </a:solidFill>
              </a:rPr>
              <a:t>stormwater</a:t>
            </a:r>
            <a:r>
              <a:rPr lang="en-NZ" sz="2800" b="1" dirty="0" smtClean="0">
                <a:solidFill>
                  <a:schemeClr val="bg1"/>
                </a:solidFill>
              </a:rPr>
              <a:t> and urban waterway management </a:t>
            </a:r>
            <a:r>
              <a:rPr lang="en-NZ" sz="2800" b="1" dirty="0" smtClean="0">
                <a:solidFill>
                  <a:schemeClr val="bg1"/>
                </a:solidFill>
              </a:rPr>
              <a:t>decisions;</a:t>
            </a:r>
            <a:endParaRPr lang="en-NZ" sz="2800" b="1" dirty="0" smtClean="0">
              <a:solidFill>
                <a:schemeClr val="bg1"/>
              </a:solidFill>
            </a:endParaRPr>
          </a:p>
          <a:p>
            <a:pPr lvl="0" algn="just">
              <a:buFont typeface="Arial" pitchFamily="34" charset="0"/>
              <a:buChar char="•"/>
            </a:pPr>
            <a:endParaRPr lang="en-NZ" sz="2800" b="1" dirty="0" smtClean="0">
              <a:solidFill>
                <a:schemeClr val="bg1"/>
              </a:solidFill>
            </a:endParaRPr>
          </a:p>
          <a:p>
            <a:pPr lvl="0" algn="just">
              <a:buFont typeface="Arial" pitchFamily="34" charset="0"/>
              <a:buChar char="•"/>
            </a:pPr>
            <a:r>
              <a:rPr lang="en-NZ" sz="2800" b="1" dirty="0" smtClean="0">
                <a:solidFill>
                  <a:schemeClr val="bg1"/>
                </a:solidFill>
              </a:rPr>
              <a:t> in </a:t>
            </a:r>
            <a:r>
              <a:rPr lang="en-NZ" sz="2800" b="1" dirty="0" smtClean="0">
                <a:solidFill>
                  <a:schemeClr val="bg1"/>
                </a:solidFill>
              </a:rPr>
              <a:t>an urban setting the whole community impacts on the river in some </a:t>
            </a:r>
            <a:r>
              <a:rPr lang="en-NZ" sz="2800" b="1" dirty="0" smtClean="0">
                <a:solidFill>
                  <a:schemeClr val="bg1"/>
                </a:solidFill>
              </a:rPr>
              <a:t>way;</a:t>
            </a:r>
            <a:endParaRPr lang="en-NZ" sz="2800" b="1" dirty="0" smtClean="0">
              <a:solidFill>
                <a:schemeClr val="bg1"/>
              </a:solidFill>
            </a:endParaRPr>
          </a:p>
          <a:p>
            <a:pPr lvl="0" algn="just"/>
            <a:endParaRPr lang="en-NZ" sz="2800" b="1" dirty="0" smtClean="0">
              <a:solidFill>
                <a:schemeClr val="bg1"/>
              </a:solidFill>
            </a:endParaRPr>
          </a:p>
          <a:p>
            <a:pPr lvl="0" algn="just">
              <a:buFont typeface="Arial" pitchFamily="34" charset="0"/>
              <a:buChar char="•"/>
            </a:pPr>
            <a:r>
              <a:rPr lang="en-NZ" sz="2800" b="1" dirty="0" smtClean="0">
                <a:solidFill>
                  <a:schemeClr val="bg1"/>
                </a:solidFill>
              </a:rPr>
              <a:t> if people understand the infrastructure they can contribute to being part of the </a:t>
            </a:r>
            <a:r>
              <a:rPr lang="en-NZ" sz="2800" b="1" dirty="0" smtClean="0">
                <a:solidFill>
                  <a:schemeClr val="bg1"/>
                </a:solidFill>
              </a:rPr>
              <a:t>solution.</a:t>
            </a:r>
            <a:endParaRPr lang="en-NZ" sz="2800" b="1" dirty="0" smtClean="0">
              <a:solidFill>
                <a:schemeClr val="bg1"/>
              </a:solidFill>
            </a:endParaRPr>
          </a:p>
          <a:p>
            <a:pPr lvl="0"/>
            <a:endParaRPr lang="en-NZ" sz="2800" b="1" dirty="0" smtClean="0">
              <a:solidFill>
                <a:schemeClr val="bg1"/>
              </a:solidFill>
            </a:endParaRPr>
          </a:p>
          <a:p>
            <a:pPr lvl="0">
              <a:buFont typeface="Arial" pitchFamily="34" charset="0"/>
              <a:buChar char="•"/>
            </a:pPr>
            <a:endParaRPr lang="en-NZ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88640"/>
            <a:ext cx="8424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NZ" sz="4000" b="1" dirty="0" smtClean="0">
              <a:solidFill>
                <a:schemeClr val="bg1"/>
              </a:solidFill>
            </a:endParaRPr>
          </a:p>
          <a:p>
            <a:pPr algn="ctr"/>
            <a:endParaRPr lang="en-NZ" sz="4000" b="1" dirty="0" smtClean="0">
              <a:solidFill>
                <a:schemeClr val="bg1"/>
              </a:solidFill>
            </a:endParaRPr>
          </a:p>
          <a:p>
            <a:pPr algn="ctr"/>
            <a:endParaRPr lang="en-NZ" sz="4000" b="1" dirty="0" smtClean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60649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NZ" sz="3200" b="1" dirty="0" smtClean="0">
                <a:solidFill>
                  <a:schemeClr val="bg1"/>
                </a:solidFill>
              </a:rPr>
              <a:t>And besides which:</a:t>
            </a:r>
          </a:p>
          <a:p>
            <a:pPr lvl="0" algn="ctr"/>
            <a:endParaRPr lang="en-NZ" sz="3200" b="1" dirty="0" smtClean="0">
              <a:solidFill>
                <a:schemeClr val="bg1"/>
              </a:solidFill>
            </a:endParaRPr>
          </a:p>
          <a:p>
            <a:pPr lvl="0" algn="ctr"/>
            <a:r>
              <a:rPr lang="en-NZ" sz="3200" b="1" dirty="0">
                <a:solidFill>
                  <a:schemeClr val="bg1"/>
                </a:solidFill>
              </a:rPr>
              <a:t>p</a:t>
            </a:r>
            <a:r>
              <a:rPr lang="en-NZ" sz="3200" b="1" dirty="0" smtClean="0">
                <a:solidFill>
                  <a:schemeClr val="bg1"/>
                </a:solidFill>
              </a:rPr>
              <a:t>eople </a:t>
            </a:r>
            <a:r>
              <a:rPr lang="en-NZ" sz="3200" b="1" dirty="0" smtClean="0">
                <a:solidFill>
                  <a:schemeClr val="bg1"/>
                </a:solidFill>
              </a:rPr>
              <a:t>are interested in how their city works and they want to be involved </a:t>
            </a:r>
            <a:r>
              <a:rPr lang="en-NZ" sz="3200" b="1" dirty="0" smtClean="0">
                <a:solidFill>
                  <a:schemeClr val="bg1"/>
                </a:solidFill>
                <a:sym typeface="Wingdings" pitchFamily="2" charset="2"/>
              </a:rPr>
              <a:t></a:t>
            </a:r>
          </a:p>
          <a:p>
            <a:pPr lvl="0" algn="ctr"/>
            <a:endParaRPr lang="en-NZ" sz="3200" b="1" dirty="0" smtClean="0">
              <a:solidFill>
                <a:schemeClr val="bg1"/>
              </a:solidFill>
              <a:sym typeface="Wingdings" pitchFamily="2" charset="2"/>
            </a:endParaRPr>
          </a:p>
          <a:p>
            <a:pPr algn="ctr"/>
            <a:r>
              <a:rPr lang="en-NZ" sz="3200" b="1" dirty="0" smtClean="0">
                <a:solidFill>
                  <a:srgbClr val="FFFF00"/>
                </a:solidFill>
              </a:rPr>
              <a:t>“</a:t>
            </a:r>
            <a:r>
              <a:rPr lang="en-NZ" sz="3200" b="1" i="1" dirty="0" smtClean="0">
                <a:solidFill>
                  <a:srgbClr val="FFFF00"/>
                </a:solidFill>
              </a:rPr>
              <a:t>Everyone who lives here is responsible – we are all participating in creating the problem but there are not good mechanisms for getting involved in the solutions.</a:t>
            </a:r>
            <a:r>
              <a:rPr lang="en-NZ" sz="3200" b="1" dirty="0" smtClean="0">
                <a:solidFill>
                  <a:srgbClr val="FFFF00"/>
                </a:solidFill>
              </a:rPr>
              <a:t>” </a:t>
            </a:r>
          </a:p>
          <a:p>
            <a:pPr algn="ctr"/>
            <a:endParaRPr lang="en-NZ" sz="3200" dirty="0" smtClean="0">
              <a:solidFill>
                <a:srgbClr val="FFFF00"/>
              </a:solidFill>
            </a:endParaRPr>
          </a:p>
          <a:p>
            <a:pPr algn="ctr"/>
            <a:r>
              <a:rPr lang="en-NZ" sz="2800" dirty="0" smtClean="0">
                <a:solidFill>
                  <a:srgbClr val="FFFF00"/>
                </a:solidFill>
              </a:rPr>
              <a:t>Ami Kennedy, March 2016</a:t>
            </a:r>
          </a:p>
          <a:p>
            <a:pPr lvl="0" algn="ctr"/>
            <a:endParaRPr lang="en-NZ" sz="3200" b="1" dirty="0" smtClean="0">
              <a:solidFill>
                <a:schemeClr val="bg1"/>
              </a:solidFill>
            </a:endParaRPr>
          </a:p>
          <a:p>
            <a:pPr lvl="0"/>
            <a:endParaRPr lang="en-NZ" sz="28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Q:\Public\Environmental Programmes\Project Maitai images and docs\programme management\Project Maitai stakeholder logos\Maitai Restoration Project Logo With NCC Horizontal FINAL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1772816"/>
            <a:ext cx="5328592" cy="246399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332656"/>
            <a:ext cx="8460432" cy="1080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200" b="1" dirty="0" smtClean="0">
                <a:solidFill>
                  <a:schemeClr val="bg1"/>
                </a:solidFill>
              </a:rPr>
              <a:t>Project Maitai/Mahitahi launched in July 2014</a:t>
            </a:r>
            <a:endParaRPr lang="en-NZ" sz="32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4149080"/>
            <a:ext cx="882047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NZ" sz="2400" i="1" dirty="0" smtClean="0">
              <a:solidFill>
                <a:schemeClr val="bg1"/>
              </a:solidFill>
            </a:endParaRPr>
          </a:p>
          <a:p>
            <a:pPr algn="ctr"/>
            <a:r>
              <a:rPr lang="en-NZ" sz="2400" dirty="0" smtClean="0">
                <a:solidFill>
                  <a:schemeClr val="bg1"/>
                </a:solidFill>
              </a:rPr>
              <a:t>Goal – to work together with </a:t>
            </a:r>
            <a:r>
              <a:rPr lang="en-NZ" sz="2400" dirty="0" err="1" smtClean="0">
                <a:solidFill>
                  <a:schemeClr val="bg1"/>
                </a:solidFill>
              </a:rPr>
              <a:t>Iwi</a:t>
            </a:r>
            <a:r>
              <a:rPr lang="en-NZ" sz="2400" dirty="0" smtClean="0">
                <a:solidFill>
                  <a:schemeClr val="bg1"/>
                </a:solidFill>
              </a:rPr>
              <a:t> and the community to improve the health of the Maitai/Mahitahi River and its tributaries, so that we can swim safely, collect </a:t>
            </a:r>
            <a:r>
              <a:rPr lang="en-NZ" sz="2400" dirty="0" err="1" smtClean="0">
                <a:solidFill>
                  <a:schemeClr val="bg1"/>
                </a:solidFill>
              </a:rPr>
              <a:t>kai</a:t>
            </a:r>
            <a:r>
              <a:rPr lang="en-NZ" sz="2400" dirty="0" smtClean="0">
                <a:solidFill>
                  <a:schemeClr val="bg1"/>
                </a:solidFill>
              </a:rPr>
              <a:t> and value this </a:t>
            </a:r>
            <a:r>
              <a:rPr lang="en-NZ" sz="2400" dirty="0" err="1" smtClean="0">
                <a:solidFill>
                  <a:schemeClr val="bg1"/>
                </a:solidFill>
              </a:rPr>
              <a:t>taonga</a:t>
            </a:r>
            <a:r>
              <a:rPr lang="en-NZ" sz="2400" dirty="0" smtClean="0">
                <a:solidFill>
                  <a:schemeClr val="bg1"/>
                </a:solidFill>
              </a:rPr>
              <a:t> (treasure) as an integral part of Nelson’s physical and cultural landscape.</a:t>
            </a:r>
          </a:p>
          <a:p>
            <a:pPr algn="ctr"/>
            <a:r>
              <a:rPr lang="en-NZ" sz="2400" dirty="0" smtClean="0">
                <a:solidFill>
                  <a:schemeClr val="bg1"/>
                </a:solidFill>
                <a:hlinkClick r:id="rId4"/>
              </a:rPr>
              <a:t>www.nelson.govt.nz/projectmaitai</a:t>
            </a:r>
            <a:r>
              <a:rPr lang="en-NZ" sz="2400" dirty="0" smtClean="0">
                <a:solidFill>
                  <a:schemeClr val="bg1"/>
                </a:solidFill>
              </a:rPr>
              <a:t> </a:t>
            </a:r>
          </a:p>
          <a:p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67944" y="2636912"/>
            <a:ext cx="44644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200" b="1" dirty="0" smtClean="0">
                <a:solidFill>
                  <a:schemeClr val="bg1"/>
                </a:solidFill>
              </a:rPr>
              <a:t>Vision: taking action for a cool, clear, clean, flowing Maitai River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5200" y="1772816"/>
            <a:ext cx="3183450" cy="3828983"/>
          </a:xfrm>
          <a:prstGeom prst="rect">
            <a:avLst/>
          </a:prstGeom>
          <a:noFill/>
        </p:spPr>
      </p:pic>
      <p:pic>
        <p:nvPicPr>
          <p:cNvPr id="5" name="Picture 2" descr="Q:\Public\Environmental Programmes\Project Maitai images and docs\programme management\Project Maitai stakeholder logos\FOM logo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411" y="403200"/>
            <a:ext cx="3630517" cy="101662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99592" y="6093296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800" b="1" dirty="0" smtClean="0">
                <a:solidFill>
                  <a:srgbClr val="00B0F0"/>
                </a:solidFill>
              </a:rPr>
              <a:t>www.friendsofthemaitai.org.nz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67944" y="260648"/>
            <a:ext cx="49241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200" b="1" dirty="0" smtClean="0">
                <a:solidFill>
                  <a:schemeClr val="bg1"/>
                </a:solidFill>
              </a:rPr>
              <a:t>Friends of the Maitai </a:t>
            </a:r>
            <a:r>
              <a:rPr lang="en-NZ" sz="3200" dirty="0" smtClean="0">
                <a:solidFill>
                  <a:schemeClr val="bg1"/>
                </a:solidFill>
              </a:rPr>
              <a:t>Reformed 2014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5200" y="5661248"/>
            <a:ext cx="3182400" cy="215444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800" b="1" dirty="0" smtClean="0">
                <a:solidFill>
                  <a:schemeClr val="bg1">
                    <a:lumMod val="75000"/>
                  </a:schemeClr>
                </a:solidFill>
              </a:rPr>
              <a:t>Fairfax Media NZ / Nelson Mail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5200" y="3778002"/>
            <a:ext cx="84532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800" dirty="0" smtClean="0">
                <a:solidFill>
                  <a:schemeClr val="bg1"/>
                </a:solidFill>
              </a:rPr>
              <a:t>Quote “</a:t>
            </a:r>
            <a:r>
              <a:rPr lang="en-NZ" sz="2800" i="1" dirty="0" smtClean="0">
                <a:solidFill>
                  <a:schemeClr val="bg1"/>
                </a:solidFill>
              </a:rPr>
              <a:t>I remember regular family picnics and swimming in the river- from 1950s on. I remember my mother always beat me into the water- she wasn't afraid of cold water- right up to the last years of her life- she still beat me into the river.”</a:t>
            </a:r>
            <a:endParaRPr lang="en-NZ" sz="2800" b="1" i="1" dirty="0" smtClea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5200" y="404664"/>
            <a:ext cx="3183450" cy="31834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067944" y="260648"/>
            <a:ext cx="49241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200" b="1" dirty="0" smtClean="0">
                <a:solidFill>
                  <a:schemeClr val="bg1"/>
                </a:solidFill>
              </a:rPr>
              <a:t>Friends of the Maitai</a:t>
            </a:r>
          </a:p>
          <a:p>
            <a:pPr algn="ctr"/>
            <a:r>
              <a:rPr lang="en-NZ" sz="3200" dirty="0" smtClean="0">
                <a:solidFill>
                  <a:schemeClr val="bg1"/>
                </a:solidFill>
              </a:rPr>
              <a:t>Memories book</a:t>
            </a:r>
            <a:r>
              <a:rPr lang="en-NZ" sz="3200" b="1" dirty="0" smtClean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">
  <a:themeElements>
    <a:clrScheme name="1_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1616</TotalTime>
  <Words>757</Words>
  <Application>Microsoft Office PowerPoint</Application>
  <PresentationFormat>On-screen Show (4:3)</PresentationFormat>
  <Paragraphs>119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Verdana</vt:lpstr>
      <vt:lpstr>Wingdings</vt:lpstr>
      <vt:lpstr>blank</vt:lpstr>
      <vt:lpstr>1_default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Nelson City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 Martin</dc:creator>
  <cp:lastModifiedBy>Jo Martin</cp:lastModifiedBy>
  <cp:revision>357</cp:revision>
  <dcterms:created xsi:type="dcterms:W3CDTF">2015-12-02T21:54:53Z</dcterms:created>
  <dcterms:modified xsi:type="dcterms:W3CDTF">2016-05-26T02:09:51Z</dcterms:modified>
</cp:coreProperties>
</file>